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media/image13.svg" ContentType="image/svg+xml"/>
  <Override PartName="/ppt/media/image15.svg" ContentType="image/svg+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media/image21.svg" ContentType="image/sv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media/image73.svg" ContentType="image/svg+xml"/>
  <Override PartName="/ppt/tags/tag37.xml" ContentType="application/vnd.openxmlformats-officedocument.presentationml.tags+xml"/>
  <Override PartName="/ppt/media/image76.svg" ContentType="image/svg+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notesSlides/notesSlide1.xml" ContentType="application/vnd.openxmlformats-officedocument.presentationml.notesSlide+xml"/>
  <Override PartName="/ppt/tags/tag44.xml" ContentType="application/vnd.openxmlformats-officedocument.presentationml.tags+xml"/>
  <Override PartName="/ppt/notesSlides/notesSlide2.xml" ContentType="application/vnd.openxmlformats-officedocument.presentationml.notesSlide+xml"/>
  <Override PartName="/ppt/tags/tag45.xml" ContentType="application/vnd.openxmlformats-officedocument.presentationml.tags+xml"/>
  <Override PartName="/ppt/notesSlides/notesSlide3.xml" ContentType="application/vnd.openxmlformats-officedocument.presentationml.notesSlide+xml"/>
  <Override PartName="/ppt/media/image89.svg" ContentType="image/svg+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notesSlides/notesSlide8.xml" ContentType="application/vnd.openxmlformats-officedocument.presentationml.notesSlide+xml"/>
  <Override PartName="/ppt/media/image92.svg" ContentType="image/svg+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notesSlides/notesSlide10.xml" ContentType="application/vnd.openxmlformats-officedocument.presentationml.notesSlide+xml"/>
  <Override PartName="/ppt/media/image95.svg" ContentType="image/svg+xml"/>
  <Override PartName="/ppt/media/image97.svg" ContentType="image/svg+xml"/>
  <Override PartName="/ppt/media/image99.svg" ContentType="image/svg+xml"/>
  <Override PartName="/ppt/media/image101.svg" ContentType="image/svg+xml"/>
  <Override PartName="/ppt/tags/tag53.xml" ContentType="application/vnd.openxmlformats-officedocument.presentationml.tags+xml"/>
  <Override PartName="/ppt/notesSlides/notesSlide11.xml" ContentType="application/vnd.openxmlformats-officedocument.presentationml.notesSlide+xml"/>
  <Override PartName="/ppt/media/image103.svg" ContentType="image/svg+xml"/>
  <Override PartName="/ppt/tags/tag54.xml" ContentType="application/vnd.openxmlformats-officedocument.presentationml.tags+xml"/>
  <Override PartName="/ppt/notesSlides/notesSlide1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3.xml" ContentType="application/vnd.openxmlformats-officedocument.presentationml.notesSlide+xml"/>
  <Override PartName="/ppt/media/image104.svg" ContentType="image/svg+xml"/>
  <Override PartName="/ppt/tags/tag57.xml" ContentType="application/vnd.openxmlformats-officedocument.presentationml.tags+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1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0.xml" ContentType="application/vnd.openxmlformats-officedocument.presentationml.notesSlide+xml"/>
  <Override PartName="/ppt/tags/tag71.xml" ContentType="application/vnd.openxmlformats-officedocument.presentationml.tags+xml"/>
  <Override PartName="/ppt/notesSlides/notesSlide21.xml" ContentType="application/vnd.openxmlformats-officedocument.presentationml.notesSlide+xml"/>
  <Override PartName="/ppt/media/image106.svg" ContentType="image/svg+xml"/>
  <Override PartName="/ppt/tags/tag72.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3.xml" ContentType="application/vnd.openxmlformats-officedocument.presentationml.notesSlide+xml"/>
  <Override PartName="/ppt/media/image107.svg" ContentType="image/svg+xml"/>
  <Override PartName="/ppt/tags/tag75.xml" ContentType="application/vnd.openxmlformats-officedocument.presentationml.tags+xml"/>
  <Override PartName="/ppt/tags/tag76.xml" ContentType="application/vnd.openxmlformats-officedocument.presentationml.tags+xml"/>
  <Override PartName="/ppt/notesSlides/notesSlide2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2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26.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7.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28.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29.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30.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31.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3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33.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34.xml" ContentType="application/vnd.openxmlformats-officedocument.presentationml.notesSlide+xml"/>
  <Override PartName="/ppt/tags/tag97.xml" ContentType="application/vnd.openxmlformats-officedocument.presentationml.tags+xml"/>
  <Override PartName="/ppt/notesSlides/notesSlide35.xml" ContentType="application/vnd.openxmlformats-officedocument.presentationml.notesSlide+xml"/>
  <Override PartName="/ppt/media/image109.svg" ContentType="image/svg+xml"/>
  <Override PartName="/ppt/tags/tag98.xml" ContentType="application/vnd.openxmlformats-officedocument.presentationml.tags+xml"/>
  <Override PartName="/ppt/notesSlides/notesSlide36.xml" ContentType="application/vnd.openxmlformats-officedocument.presentationml.notesSlide+xml"/>
  <Override PartName="/ppt/tags/tag99.xml" ContentType="application/vnd.openxmlformats-officedocument.presentationml.tags+xml"/>
  <Override PartName="/ppt/notesSlides/notesSlide37.xml" ContentType="application/vnd.openxmlformats-officedocument.presentationml.notesSlide+xml"/>
  <Override PartName="/ppt/tags/tag100.xml" ContentType="application/vnd.openxmlformats-officedocument.presentationml.tags+xml"/>
  <Override PartName="/ppt/notesSlides/notesSlide38.xml" ContentType="application/vnd.openxmlformats-officedocument.presentationml.notesSlide+xml"/>
  <Override PartName="/ppt/tags/tag101.xml" ContentType="application/vnd.openxmlformats-officedocument.presentationml.tags+xml"/>
  <Override PartName="/ppt/notesSlides/notesSlide39.xml" ContentType="application/vnd.openxmlformats-officedocument.presentationml.notesSlide+xml"/>
  <Override PartName="/ppt/media/image112.svg" ContentType="image/svg+xml"/>
  <Override PartName="/ppt/tags/tag102.xml" ContentType="application/vnd.openxmlformats-officedocument.presentationml.tags+xml"/>
  <Override PartName="/ppt/notesSlides/notesSlide40.xml" ContentType="application/vnd.openxmlformats-officedocument.presentationml.notesSlide+xml"/>
  <Override PartName="/ppt/tags/tag103.xml" ContentType="application/vnd.openxmlformats-officedocument.presentationml.tags+xml"/>
  <Override PartName="/ppt/notesSlides/notesSlide41.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4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43.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44.xml" ContentType="application/vnd.openxmlformats-officedocument.presentationml.notesSlide+xml"/>
  <Override PartName="/ppt/tags/tag110.xml" ContentType="application/vnd.openxmlformats-officedocument.presentationml.tags+xml"/>
  <Override PartName="/ppt/notesSlides/notesSlide45.xml" ContentType="application/vnd.openxmlformats-officedocument.presentationml.notesSlide+xml"/>
  <Override PartName="/ppt/tags/tag111.xml" ContentType="application/vnd.openxmlformats-officedocument.presentationml.tags+xml"/>
  <Override PartName="/ppt/notesSlides/notesSlide46.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47.xml" ContentType="application/vnd.openxmlformats-officedocument.presentationml.notesSlide+xml"/>
  <Override PartName="/ppt/tags/tag114.xml" ContentType="application/vnd.openxmlformats-officedocument.presentationml.tags+xml"/>
  <Override PartName="/ppt/notesSlides/notesSlide48.xml" ContentType="application/vnd.openxmlformats-officedocument.presentationml.notesSlide+xml"/>
  <Override PartName="/ppt/tags/tag11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4129" r:id="rId5"/>
    <p:sldMasterId id="2147484149" r:id="rId6"/>
  </p:sldMasterIdLst>
  <p:notesMasterIdLst>
    <p:notesMasterId r:id="rId58"/>
  </p:notesMasterIdLst>
  <p:sldIdLst>
    <p:sldId id="2147471422" r:id="rId7"/>
    <p:sldId id="2147477591" r:id="rId8"/>
    <p:sldId id="2147478055" r:id="rId9"/>
    <p:sldId id="2147477603" r:id="rId10"/>
    <p:sldId id="2147477604" r:id="rId11"/>
    <p:sldId id="2147477602" r:id="rId12"/>
    <p:sldId id="2147478082" r:id="rId13"/>
    <p:sldId id="2147478060" r:id="rId14"/>
    <p:sldId id="2147478110" r:id="rId15"/>
    <p:sldId id="2147475354" r:id="rId16"/>
    <p:sldId id="2147477611" r:id="rId17"/>
    <p:sldId id="2147475489" r:id="rId18"/>
    <p:sldId id="2147478097" r:id="rId19"/>
    <p:sldId id="2147478098" r:id="rId20"/>
    <p:sldId id="2147478099" r:id="rId21"/>
    <p:sldId id="2147478100" r:id="rId22"/>
    <p:sldId id="2147478101" r:id="rId23"/>
    <p:sldId id="2147478102" r:id="rId24"/>
    <p:sldId id="2147478103" r:id="rId25"/>
    <p:sldId id="2147478104" r:id="rId26"/>
    <p:sldId id="2147477596" r:id="rId27"/>
    <p:sldId id="2147475490" r:id="rId28"/>
    <p:sldId id="2147478026" r:id="rId29"/>
    <p:sldId id="2147478030" r:id="rId30"/>
    <p:sldId id="2147475497" r:id="rId31"/>
    <p:sldId id="2147478027" r:id="rId32"/>
    <p:sldId id="2147475498" r:id="rId33"/>
    <p:sldId id="2147478046" r:id="rId34"/>
    <p:sldId id="2147477597" r:id="rId35"/>
    <p:sldId id="2147478047" r:id="rId36"/>
    <p:sldId id="2147478048" r:id="rId37"/>
    <p:sldId id="2147478051" r:id="rId38"/>
    <p:sldId id="2147478050" r:id="rId39"/>
    <p:sldId id="2147478052" r:id="rId40"/>
    <p:sldId id="2147477608" r:id="rId41"/>
    <p:sldId id="2147478120" r:id="rId42"/>
    <p:sldId id="2147478090" r:id="rId43"/>
    <p:sldId id="2147478091" r:id="rId44"/>
    <p:sldId id="2147478063" r:id="rId45"/>
    <p:sldId id="2147478109" r:id="rId46"/>
    <p:sldId id="2147478137" r:id="rId47"/>
    <p:sldId id="2147478134" r:id="rId48"/>
    <p:sldId id="2147478135" r:id="rId49"/>
    <p:sldId id="2147478136" r:id="rId50"/>
    <p:sldId id="2147478124" r:id="rId51"/>
    <p:sldId id="2147478123" r:id="rId52"/>
    <p:sldId id="2147478125" r:id="rId53"/>
    <p:sldId id="2147478002" r:id="rId54"/>
    <p:sldId id="2147475491" r:id="rId55"/>
    <p:sldId id="2147478038" r:id="rId56"/>
    <p:sldId id="262" r:id="rId57"/>
  </p:sldIdLst>
  <p:sldSz cx="12192000" cy="6858000"/>
  <p:notesSz cx="7010400" cy="92964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047BC4-BCD4-45F7-89F5-EA0ABB191460}">
          <p14:sldIdLst>
            <p14:sldId id="2147471422"/>
            <p14:sldId id="2147477591"/>
            <p14:sldId id="2147478055"/>
            <p14:sldId id="2147477603"/>
            <p14:sldId id="2147477604"/>
            <p14:sldId id="2147477602"/>
            <p14:sldId id="2147478082"/>
            <p14:sldId id="2147478060"/>
            <p14:sldId id="2147478110"/>
            <p14:sldId id="2147475354"/>
            <p14:sldId id="2147477611"/>
            <p14:sldId id="2147475489"/>
            <p14:sldId id="2147478097"/>
            <p14:sldId id="2147478098"/>
            <p14:sldId id="2147478099"/>
            <p14:sldId id="2147478100"/>
            <p14:sldId id="2147478101"/>
            <p14:sldId id="2147478102"/>
            <p14:sldId id="2147478103"/>
            <p14:sldId id="2147478104"/>
            <p14:sldId id="2147477596"/>
            <p14:sldId id="2147475490"/>
            <p14:sldId id="2147478026"/>
            <p14:sldId id="2147478030"/>
            <p14:sldId id="2147475497"/>
            <p14:sldId id="2147478027"/>
            <p14:sldId id="2147475498"/>
            <p14:sldId id="2147478046"/>
            <p14:sldId id="2147477597"/>
            <p14:sldId id="2147478047"/>
            <p14:sldId id="2147478048"/>
            <p14:sldId id="2147478051"/>
            <p14:sldId id="2147478050"/>
            <p14:sldId id="2147478052"/>
            <p14:sldId id="2147477608"/>
            <p14:sldId id="2147478120"/>
            <p14:sldId id="2147478090"/>
            <p14:sldId id="2147478091"/>
            <p14:sldId id="2147478063"/>
            <p14:sldId id="2147478109"/>
            <p14:sldId id="2147478137"/>
            <p14:sldId id="2147478134"/>
            <p14:sldId id="2147478135"/>
            <p14:sldId id="2147478136"/>
            <p14:sldId id="2147478124"/>
            <p14:sldId id="2147478123"/>
            <p14:sldId id="2147478125"/>
            <p14:sldId id="2147478002"/>
            <p14:sldId id="2147475491"/>
            <p14:sldId id="2147478038"/>
            <p14:sldId id="262"/>
          </p14:sldIdLst>
        </p14:section>
      </p14:sectionLst>
    </p:ext>
    <p:ext uri="{EFAFB233-063F-42B5-8137-9DF3F51BA10A}">
      <p15:sldGuideLst xmlns:p15="http://schemas.microsoft.com/office/powerpoint/2012/main">
        <p15:guide id="1" orient="horz" pos="1049" userDrawn="1">
          <p15:clr>
            <a:srgbClr val="A4A3A4"/>
          </p15:clr>
        </p15:guide>
        <p15:guide id="2" pos="483" userDrawn="1">
          <p15:clr>
            <a:srgbClr val="A4A3A4"/>
          </p15:clr>
        </p15:guide>
        <p15:guide id="3" pos="7197" userDrawn="1">
          <p15:clr>
            <a:srgbClr val="A4A3A4"/>
          </p15:clr>
        </p15:guide>
        <p15:guide id="4" orient="horz" pos="3974" userDrawn="1">
          <p15:clr>
            <a:srgbClr val="A4A3A4"/>
          </p15:clr>
        </p15:guide>
        <p15:guide id="5" orient="horz" pos="799" userDrawn="1">
          <p15:clr>
            <a:srgbClr val="A4A3A4"/>
          </p15:clr>
        </p15:guide>
        <p15:guide id="6" pos="1980" userDrawn="1">
          <p15:clr>
            <a:srgbClr val="A4A3A4"/>
          </p15:clr>
        </p15:guide>
        <p15:guide id="7" orient="horz" pos="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26327-D700-D5B4-D6F1-7385D80CAC45}" name="Alice Zeng" initials="AZ" userId="S::alice.zeng@rightlane.com.au::bfbe2b08-a2d9-4103-abf3-e467724f43c4" providerId="AD"/>
  <p188:author id="{D482B56B-AB03-69F1-4B7A-6D94E8E7516B}" name="Jackie Laws" initials="JL" userId="S::Jackie@rightlane.com.au::70d967a2-21d1-4ac2-8f2e-4f70501b5bdd" providerId="AD"/>
  <p188:author id="{76A7B66B-B895-E885-DFB6-47E819FBD6DF}" name="Radhika Chelliah" initials="RC" userId="S::radhika.chelliah@rightlane.com.au::6ce63109-b5e6-4c71-a249-28867b7e408e" providerId="AD"/>
  <p188:author id="{C308CC77-B372-DC0C-B6C8-79452F53E865}" name="Arielle Palermo" initials="AP" userId="S::arielle.palermo@rightlane.com.au::d16721ea-52c8-40c4-8067-b2cfb19cfc56" providerId="AD"/>
  <p188:author id="{BBF42F86-3781-33E4-EA18-F4241DD048F1}" name="Michael Livingstone" initials="ML" userId="S::michael.livingstone@rightlane.com.au::54d8a78c-4842-448a-be95-0b5268b491a5" providerId="AD"/>
  <p188:author id="{069421A3-24EE-F648-5065-C9AFB083D078}" name="Katie Riuli" initials="KR" userId="S::Katie.Riuli@rightlane.com.au::9e74a97e-e9fc-4c41-8283-34118aa75e8a" providerId="AD"/>
  <p188:author id="{A58994A3-0F61-4529-BF65-9960BC075C14}" name="Alex Shen" initials="AS" userId="S::alex.shen@rightlane.com.au::25529a29-c5bf-4c5e-a2e1-0d7dfc77f0ee" providerId="AD"/>
  <p188:author id="{926F87B5-053F-42A8-C665-ED8EEC8EF40A}" name="Chiara Lawry" initials="CL" userId="S::chiara.lawry@rightlane.com.au::ad220d81-31e4-4278-9fcd-a7882c270f29" providerId="AD"/>
  <p188:author id="{316B6CC3-0C58-8B61-65B9-28A4AF17FB84}" name="Lauren Spiteri" initials="" userId="S::lauren@rightlane.com.au::274166ed-c5a8-4eba-8e7b-4c5eab8c588d" providerId="AD"/>
  <p188:author id="{C6EB88C8-553A-A2EF-9BBD-7BC206F9E5BB}" name="Aaron Richards" initials="AR" userId="S::aaron.richards@rightlane.com.au::f061bb3e-2b6f-4599-9c19-88f4372001d0" providerId="AD"/>
  <p188:author id="{FDF6E0CD-AECA-1986-83C4-7477FF0BAE91}" name="Afsaneh Rashidi" initials="AR" userId="S::afsaneh.rashidi@rightlane.com.au::d30925b2-1f47-476a-b41f-c844a342bb93" providerId="AD"/>
  <p188:author id="{3A384AF0-B3C6-48AA-B72A-50A22CF17BD3}" name="Euan Bruce" initials="" userId="S::euan.bruce@rightlane.com.au::1e6b6a2b-11a7-4e86-ac4d-f4d289dab0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7A7"/>
    <a:srgbClr val="00B0F0"/>
    <a:srgbClr val="394658"/>
    <a:srgbClr val="7FD7A7"/>
    <a:srgbClr val="FFEF8D"/>
    <a:srgbClr val="F1EDFE"/>
    <a:srgbClr val="EADBFF"/>
    <a:srgbClr val="00AE9A"/>
    <a:srgbClr val="08A18B"/>
    <a:srgbClr val="351B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01" y="1133"/>
      </p:cViewPr>
      <p:guideLst>
        <p:guide orient="horz" pos="1049"/>
        <p:guide pos="483"/>
        <p:guide pos="7197"/>
        <p:guide orient="horz" pos="3974"/>
        <p:guide orient="horz" pos="799"/>
        <p:guide pos="1980"/>
        <p:guide orient="horz" pos="8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rtl="0">
              <a:defRPr sz="1200"/>
            </a:lvl1pPr>
          </a:lstStyle>
          <a:p>
            <a:endParaRPr lang="en-AU"/>
          </a:p>
        </p:txBody>
      </p:sp>
      <p:sp>
        <p:nvSpPr>
          <p:cNvPr id="3" name="Date Placeholder 2"/>
          <p:cNvSpPr>
            <a:spLocks noGrp="1"/>
          </p:cNvSpPr>
          <p:nvPr>
            <p:ph type="dt" idx="1"/>
          </p:nvPr>
        </p:nvSpPr>
        <p:spPr>
          <a:xfrm>
            <a:off x="3970937" y="0"/>
            <a:ext cx="3037840" cy="466434"/>
          </a:xfrm>
          <a:prstGeom prst="rect">
            <a:avLst/>
          </a:prstGeom>
        </p:spPr>
        <p:txBody>
          <a:bodyPr vert="horz" lIns="93177" tIns="46589" rIns="93177" bIns="46589" rtlCol="0"/>
          <a:lstStyle>
            <a:lvl1pPr algn="r" rtl="0">
              <a:defRPr sz="1200"/>
            </a:lvl1pPr>
          </a:lstStyle>
          <a:p>
            <a:fld id="{3A613438-F4F3-4EEF-B0A5-DCC6F3B28F2E}" type="datetimeFigureOut">
              <a:rPr lang="en-AU" smtClean="0"/>
              <a:pPr/>
              <a:t>3/02/2025</a:t>
            </a:fld>
            <a:endParaRPr lang="en-AU"/>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7" tIns="46589" rIns="93177" bIns="46589" rtlCol="0" anchor="ctr"/>
          <a:lstStyle/>
          <a:p>
            <a:endParaRPr lang="en-AU"/>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rtl="0">
              <a:defRPr sz="1200"/>
            </a:lvl1pPr>
          </a:lstStyle>
          <a:p>
            <a:endParaRPr lang="en-AU"/>
          </a:p>
        </p:txBody>
      </p:sp>
      <p:sp>
        <p:nvSpPr>
          <p:cNvPr id="7" name="Slide Number Placeholder 6"/>
          <p:cNvSpPr>
            <a:spLocks noGrp="1"/>
          </p:cNvSpPr>
          <p:nvPr>
            <p:ph type="sldNum" sz="quarter" idx="5"/>
          </p:nvPr>
        </p:nvSpPr>
        <p:spPr>
          <a:xfrm>
            <a:off x="3970937" y="8829967"/>
            <a:ext cx="3037840" cy="466433"/>
          </a:xfrm>
          <a:prstGeom prst="rect">
            <a:avLst/>
          </a:prstGeom>
        </p:spPr>
        <p:txBody>
          <a:bodyPr vert="horz" lIns="93177" tIns="46589" rIns="93177" bIns="46589" rtlCol="0" anchor="b"/>
          <a:lstStyle>
            <a:lvl1pPr algn="r" rtl="0">
              <a:defRPr sz="1200"/>
            </a:lvl1pPr>
          </a:lstStyle>
          <a:p>
            <a:fld id="{5B5A729C-58CB-4F09-B974-34CE3E8C68F4}" type="slidenum">
              <a:rPr lang="en-AU" smtClean="0"/>
              <a:pPr/>
              <a:t>‹#›</a:t>
            </a:fld>
            <a:endParaRPr lang="en-AU"/>
          </a:p>
        </p:txBody>
      </p:sp>
    </p:spTree>
    <p:extLst>
      <p:ext uri="{BB962C8B-B14F-4D97-AF65-F5344CB8AC3E}">
        <p14:creationId xmlns:p14="http://schemas.microsoft.com/office/powerpoint/2010/main" val="47082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931770">
              <a:defRPr/>
            </a:pPr>
            <a:fld id="{5B6E4409-37AB-F544-B28C-5679126AF818}" type="slidenum">
              <a:rPr lang="en-AU" smtClean="0">
                <a:solidFill>
                  <a:prstClr val="black"/>
                </a:solidFill>
                <a:latin typeface="Calibri" panose="020F0502020204030204"/>
              </a:rPr>
              <a:pPr defTabSz="931770">
                <a:defRPr/>
              </a:pPr>
              <a:t>1</a:t>
            </a:fld>
            <a:endParaRPr lang="en-AU">
              <a:solidFill>
                <a:prstClr val="black"/>
              </a:solidFill>
              <a:latin typeface="Calibri" panose="020F0502020204030204"/>
            </a:endParaRPr>
          </a:p>
        </p:txBody>
      </p:sp>
    </p:spTree>
    <p:extLst>
      <p:ext uri="{BB962C8B-B14F-4D97-AF65-F5344CB8AC3E}">
        <p14:creationId xmlns:p14="http://schemas.microsoft.com/office/powerpoint/2010/main" val="2348246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10</a:t>
            </a:fld>
            <a:endParaRPr lang="en-AU"/>
          </a:p>
        </p:txBody>
      </p:sp>
    </p:spTree>
    <p:extLst>
      <p:ext uri="{BB962C8B-B14F-4D97-AF65-F5344CB8AC3E}">
        <p14:creationId xmlns:p14="http://schemas.microsoft.com/office/powerpoint/2010/main" val="241815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11</a:t>
            </a:fld>
            <a:endParaRPr lang="en-AU">
              <a:solidFill>
                <a:prstClr val="black"/>
              </a:solidFill>
              <a:latin typeface="Aptos" panose="02110004020202020204"/>
            </a:endParaRPr>
          </a:p>
        </p:txBody>
      </p:sp>
    </p:spTree>
    <p:extLst>
      <p:ext uri="{BB962C8B-B14F-4D97-AF65-F5344CB8AC3E}">
        <p14:creationId xmlns:p14="http://schemas.microsoft.com/office/powerpoint/2010/main" val="1395224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12</a:t>
            </a:fld>
            <a:endParaRPr lang="en-AU"/>
          </a:p>
        </p:txBody>
      </p:sp>
    </p:spTree>
    <p:extLst>
      <p:ext uri="{BB962C8B-B14F-4D97-AF65-F5344CB8AC3E}">
        <p14:creationId xmlns:p14="http://schemas.microsoft.com/office/powerpoint/2010/main" val="2070510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13</a:t>
            </a:fld>
            <a:endParaRPr lang="en-AU"/>
          </a:p>
        </p:txBody>
      </p:sp>
    </p:spTree>
    <p:extLst>
      <p:ext uri="{BB962C8B-B14F-4D97-AF65-F5344CB8AC3E}">
        <p14:creationId xmlns:p14="http://schemas.microsoft.com/office/powerpoint/2010/main" val="3625260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14</a:t>
            </a:fld>
            <a:endParaRPr lang="en-AU"/>
          </a:p>
        </p:txBody>
      </p:sp>
    </p:spTree>
    <p:extLst>
      <p:ext uri="{BB962C8B-B14F-4D97-AF65-F5344CB8AC3E}">
        <p14:creationId xmlns:p14="http://schemas.microsoft.com/office/powerpoint/2010/main" val="2455271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15</a:t>
            </a:fld>
            <a:endParaRPr lang="en-AU"/>
          </a:p>
        </p:txBody>
      </p:sp>
    </p:spTree>
    <p:extLst>
      <p:ext uri="{BB962C8B-B14F-4D97-AF65-F5344CB8AC3E}">
        <p14:creationId xmlns:p14="http://schemas.microsoft.com/office/powerpoint/2010/main" val="2282357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16</a:t>
            </a:fld>
            <a:endParaRPr lang="en-AU"/>
          </a:p>
        </p:txBody>
      </p:sp>
    </p:spTree>
    <p:extLst>
      <p:ext uri="{BB962C8B-B14F-4D97-AF65-F5344CB8AC3E}">
        <p14:creationId xmlns:p14="http://schemas.microsoft.com/office/powerpoint/2010/main" val="1248027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17</a:t>
            </a:fld>
            <a:endParaRPr lang="en-AU"/>
          </a:p>
        </p:txBody>
      </p:sp>
    </p:spTree>
    <p:extLst>
      <p:ext uri="{BB962C8B-B14F-4D97-AF65-F5344CB8AC3E}">
        <p14:creationId xmlns:p14="http://schemas.microsoft.com/office/powerpoint/2010/main" val="3189537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18</a:t>
            </a:fld>
            <a:endParaRPr lang="en-AU"/>
          </a:p>
        </p:txBody>
      </p:sp>
    </p:spTree>
    <p:extLst>
      <p:ext uri="{BB962C8B-B14F-4D97-AF65-F5344CB8AC3E}">
        <p14:creationId xmlns:p14="http://schemas.microsoft.com/office/powerpoint/2010/main" val="3976731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19</a:t>
            </a:fld>
            <a:endParaRPr lang="en-AU"/>
          </a:p>
        </p:txBody>
      </p:sp>
    </p:spTree>
    <p:extLst>
      <p:ext uri="{BB962C8B-B14F-4D97-AF65-F5344CB8AC3E}">
        <p14:creationId xmlns:p14="http://schemas.microsoft.com/office/powerpoint/2010/main" val="213521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Tx/>
              <a:buChar char="-"/>
            </a:pPr>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a:t>
            </a:fld>
            <a:endParaRPr lang="en-AU"/>
          </a:p>
        </p:txBody>
      </p:sp>
    </p:spTree>
    <p:extLst>
      <p:ext uri="{BB962C8B-B14F-4D97-AF65-F5344CB8AC3E}">
        <p14:creationId xmlns:p14="http://schemas.microsoft.com/office/powerpoint/2010/main" val="1888734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20</a:t>
            </a:fld>
            <a:endParaRPr lang="en-AU"/>
          </a:p>
        </p:txBody>
      </p:sp>
    </p:spTree>
    <p:extLst>
      <p:ext uri="{BB962C8B-B14F-4D97-AF65-F5344CB8AC3E}">
        <p14:creationId xmlns:p14="http://schemas.microsoft.com/office/powerpoint/2010/main" val="3151495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21</a:t>
            </a:fld>
            <a:endParaRPr lang="en-AU"/>
          </a:p>
        </p:txBody>
      </p:sp>
    </p:spTree>
    <p:extLst>
      <p:ext uri="{BB962C8B-B14F-4D97-AF65-F5344CB8AC3E}">
        <p14:creationId xmlns:p14="http://schemas.microsoft.com/office/powerpoint/2010/main" val="3131698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22</a:t>
            </a:fld>
            <a:endParaRPr lang="en-AU"/>
          </a:p>
        </p:txBody>
      </p:sp>
    </p:spTree>
    <p:extLst>
      <p:ext uri="{BB962C8B-B14F-4D97-AF65-F5344CB8AC3E}">
        <p14:creationId xmlns:p14="http://schemas.microsoft.com/office/powerpoint/2010/main" val="2569293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23</a:t>
            </a:fld>
            <a:endParaRPr lang="en-AU"/>
          </a:p>
        </p:txBody>
      </p:sp>
    </p:spTree>
    <p:extLst>
      <p:ext uri="{BB962C8B-B14F-4D97-AF65-F5344CB8AC3E}">
        <p14:creationId xmlns:p14="http://schemas.microsoft.com/office/powerpoint/2010/main" val="1706583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24</a:t>
            </a:fld>
            <a:endParaRPr lang="en-AU"/>
          </a:p>
        </p:txBody>
      </p:sp>
    </p:spTree>
    <p:extLst>
      <p:ext uri="{BB962C8B-B14F-4D97-AF65-F5344CB8AC3E}">
        <p14:creationId xmlns:p14="http://schemas.microsoft.com/office/powerpoint/2010/main" val="3824732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25</a:t>
            </a:fld>
            <a:endParaRPr lang="en-AU"/>
          </a:p>
        </p:txBody>
      </p:sp>
    </p:spTree>
    <p:extLst>
      <p:ext uri="{BB962C8B-B14F-4D97-AF65-F5344CB8AC3E}">
        <p14:creationId xmlns:p14="http://schemas.microsoft.com/office/powerpoint/2010/main" val="280130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26</a:t>
            </a:fld>
            <a:endParaRPr lang="en-AU"/>
          </a:p>
        </p:txBody>
      </p:sp>
    </p:spTree>
    <p:extLst>
      <p:ext uri="{BB962C8B-B14F-4D97-AF65-F5344CB8AC3E}">
        <p14:creationId xmlns:p14="http://schemas.microsoft.com/office/powerpoint/2010/main" val="1022742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27</a:t>
            </a:fld>
            <a:endParaRPr lang="en-AU"/>
          </a:p>
        </p:txBody>
      </p:sp>
    </p:spTree>
    <p:extLst>
      <p:ext uri="{BB962C8B-B14F-4D97-AF65-F5344CB8AC3E}">
        <p14:creationId xmlns:p14="http://schemas.microsoft.com/office/powerpoint/2010/main" val="2375215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28</a:t>
            </a:fld>
            <a:endParaRPr lang="en-AU"/>
          </a:p>
        </p:txBody>
      </p:sp>
    </p:spTree>
    <p:extLst>
      <p:ext uri="{BB962C8B-B14F-4D97-AF65-F5344CB8AC3E}">
        <p14:creationId xmlns:p14="http://schemas.microsoft.com/office/powerpoint/2010/main" val="3166537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29</a:t>
            </a:fld>
            <a:endParaRPr lang="en-AU"/>
          </a:p>
        </p:txBody>
      </p:sp>
    </p:spTree>
    <p:extLst>
      <p:ext uri="{BB962C8B-B14F-4D97-AF65-F5344CB8AC3E}">
        <p14:creationId xmlns:p14="http://schemas.microsoft.com/office/powerpoint/2010/main" val="1014881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3</a:t>
            </a:fld>
            <a:endParaRPr lang="en-AU"/>
          </a:p>
        </p:txBody>
      </p:sp>
    </p:spTree>
    <p:extLst>
      <p:ext uri="{BB962C8B-B14F-4D97-AF65-F5344CB8AC3E}">
        <p14:creationId xmlns:p14="http://schemas.microsoft.com/office/powerpoint/2010/main" val="4051484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30</a:t>
            </a:fld>
            <a:endParaRPr lang="en-AU"/>
          </a:p>
        </p:txBody>
      </p:sp>
    </p:spTree>
    <p:extLst>
      <p:ext uri="{BB962C8B-B14F-4D97-AF65-F5344CB8AC3E}">
        <p14:creationId xmlns:p14="http://schemas.microsoft.com/office/powerpoint/2010/main" val="2280294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31</a:t>
            </a:fld>
            <a:endParaRPr lang="en-AU"/>
          </a:p>
        </p:txBody>
      </p:sp>
    </p:spTree>
    <p:extLst>
      <p:ext uri="{BB962C8B-B14F-4D97-AF65-F5344CB8AC3E}">
        <p14:creationId xmlns:p14="http://schemas.microsoft.com/office/powerpoint/2010/main" val="562112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32</a:t>
            </a:fld>
            <a:endParaRPr lang="en-AU"/>
          </a:p>
        </p:txBody>
      </p:sp>
    </p:spTree>
    <p:extLst>
      <p:ext uri="{BB962C8B-B14F-4D97-AF65-F5344CB8AC3E}">
        <p14:creationId xmlns:p14="http://schemas.microsoft.com/office/powerpoint/2010/main" val="297911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33</a:t>
            </a:fld>
            <a:endParaRPr lang="en-AU"/>
          </a:p>
        </p:txBody>
      </p:sp>
    </p:spTree>
    <p:extLst>
      <p:ext uri="{BB962C8B-B14F-4D97-AF65-F5344CB8AC3E}">
        <p14:creationId xmlns:p14="http://schemas.microsoft.com/office/powerpoint/2010/main" val="674130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34</a:t>
            </a:fld>
            <a:endParaRPr lang="en-AU"/>
          </a:p>
        </p:txBody>
      </p:sp>
    </p:spTree>
    <p:extLst>
      <p:ext uri="{BB962C8B-B14F-4D97-AF65-F5344CB8AC3E}">
        <p14:creationId xmlns:p14="http://schemas.microsoft.com/office/powerpoint/2010/main" val="623581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35</a:t>
            </a:fld>
            <a:endParaRPr lang="en-AU">
              <a:solidFill>
                <a:prstClr val="black"/>
              </a:solidFill>
              <a:latin typeface="Aptos" panose="02110004020202020204"/>
            </a:endParaRPr>
          </a:p>
        </p:txBody>
      </p:sp>
    </p:spTree>
    <p:extLst>
      <p:ext uri="{BB962C8B-B14F-4D97-AF65-F5344CB8AC3E}">
        <p14:creationId xmlns:p14="http://schemas.microsoft.com/office/powerpoint/2010/main" val="472765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81479-953F-E320-5F25-2F551E6E5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0C0AF-9F00-FC5D-BCD0-51D52E741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A71B96-0021-70B3-81A7-CC5F9C1A1D43}"/>
              </a:ext>
            </a:extLst>
          </p:cNvPr>
          <p:cNvSpPr>
            <a:spLocks noGrp="1"/>
          </p:cNvSpPr>
          <p:nvPr>
            <p:ph type="body" idx="1"/>
          </p:nvPr>
        </p:nvSpPr>
        <p:spPr/>
        <p:txBody>
          <a:bodyPr/>
          <a:lstStyle/>
          <a:p>
            <a:pPr marL="171416" indent="-171416">
              <a:buFontTx/>
              <a:buChar char="-"/>
            </a:pPr>
            <a:endParaRPr lang="en-AU"/>
          </a:p>
        </p:txBody>
      </p:sp>
      <p:sp>
        <p:nvSpPr>
          <p:cNvPr id="4" name="Slide Number Placeholder 3">
            <a:extLst>
              <a:ext uri="{FF2B5EF4-FFF2-40B4-BE49-F238E27FC236}">
                <a16:creationId xmlns:a16="http://schemas.microsoft.com/office/drawing/2014/main" id="{2BE3886E-9BAE-FF15-6898-0ACAB8FC03CB}"/>
              </a:ext>
            </a:extLst>
          </p:cNvPr>
          <p:cNvSpPr>
            <a:spLocks noGrp="1"/>
          </p:cNvSpPr>
          <p:nvPr>
            <p:ph type="sldNum" sz="quarter" idx="5"/>
          </p:nvPr>
        </p:nvSpPr>
        <p:spPr/>
        <p:txBody>
          <a:bodyPr/>
          <a:lstStyle/>
          <a:p>
            <a:fld id="{5B5A729C-58CB-4F09-B974-34CE3E8C68F4}" type="slidenum">
              <a:rPr lang="en-AU" smtClean="0"/>
              <a:pPr/>
              <a:t>36</a:t>
            </a:fld>
            <a:endParaRPr lang="en-AU"/>
          </a:p>
        </p:txBody>
      </p:sp>
    </p:spTree>
    <p:extLst>
      <p:ext uri="{BB962C8B-B14F-4D97-AF65-F5344CB8AC3E}">
        <p14:creationId xmlns:p14="http://schemas.microsoft.com/office/powerpoint/2010/main" val="3654275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02EC2-36EE-ADE6-D1C4-1EBFFE748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3EF67-FD37-4F42-2775-2E09A38F6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95658-0B4E-A383-EAAA-823C9662E709}"/>
              </a:ext>
            </a:extLst>
          </p:cNvPr>
          <p:cNvSpPr>
            <a:spLocks noGrp="1"/>
          </p:cNvSpPr>
          <p:nvPr>
            <p:ph type="body" idx="1"/>
          </p:nvPr>
        </p:nvSpPr>
        <p:spPr/>
        <p:txBody>
          <a:bodyPr/>
          <a:lstStyle/>
          <a:p>
            <a:pPr marL="171416" indent="-171416">
              <a:buFontTx/>
              <a:buChar char="-"/>
            </a:pPr>
            <a:endParaRPr lang="en-AU"/>
          </a:p>
        </p:txBody>
      </p:sp>
      <p:sp>
        <p:nvSpPr>
          <p:cNvPr id="4" name="Slide Number Placeholder 3">
            <a:extLst>
              <a:ext uri="{FF2B5EF4-FFF2-40B4-BE49-F238E27FC236}">
                <a16:creationId xmlns:a16="http://schemas.microsoft.com/office/drawing/2014/main" id="{72B6A662-A626-2C08-5E89-95FE11FD1129}"/>
              </a:ext>
            </a:extLst>
          </p:cNvPr>
          <p:cNvSpPr>
            <a:spLocks noGrp="1"/>
          </p:cNvSpPr>
          <p:nvPr>
            <p:ph type="sldNum" sz="quarter" idx="5"/>
          </p:nvPr>
        </p:nvSpPr>
        <p:spPr/>
        <p:txBody>
          <a:bodyPr/>
          <a:lstStyle/>
          <a:p>
            <a:fld id="{5B5A729C-58CB-4F09-B974-34CE3E8C68F4}" type="slidenum">
              <a:rPr lang="en-AU" smtClean="0"/>
              <a:pPr/>
              <a:t>37</a:t>
            </a:fld>
            <a:endParaRPr lang="en-AU"/>
          </a:p>
        </p:txBody>
      </p:sp>
    </p:spTree>
    <p:extLst>
      <p:ext uri="{BB962C8B-B14F-4D97-AF65-F5344CB8AC3E}">
        <p14:creationId xmlns:p14="http://schemas.microsoft.com/office/powerpoint/2010/main" val="451290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38</a:t>
            </a:fld>
            <a:endParaRPr lang="en-AU"/>
          </a:p>
        </p:txBody>
      </p:sp>
    </p:spTree>
    <p:extLst>
      <p:ext uri="{BB962C8B-B14F-4D97-AF65-F5344CB8AC3E}">
        <p14:creationId xmlns:p14="http://schemas.microsoft.com/office/powerpoint/2010/main" val="1872090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7D321-A1B2-7AFE-C7AA-D5CDBB9D5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67F12-5470-B47B-2503-FEA59EC96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811B0-86A4-0936-78C4-309845B35B2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C5F9A1B-E9E5-3154-91DA-22DC01C9A493}"/>
              </a:ext>
            </a:extLst>
          </p:cNvPr>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39</a:t>
            </a:fld>
            <a:endParaRPr lang="en-AU">
              <a:solidFill>
                <a:prstClr val="black"/>
              </a:solidFill>
              <a:latin typeface="Aptos" panose="02110004020202020204"/>
            </a:endParaRPr>
          </a:p>
        </p:txBody>
      </p:sp>
    </p:spTree>
    <p:extLst>
      <p:ext uri="{BB962C8B-B14F-4D97-AF65-F5344CB8AC3E}">
        <p14:creationId xmlns:p14="http://schemas.microsoft.com/office/powerpoint/2010/main" val="2487449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Tx/>
              <a:buChar char="-"/>
            </a:pPr>
            <a:endParaRPr lang="en-AU"/>
          </a:p>
        </p:txBody>
      </p:sp>
      <p:sp>
        <p:nvSpPr>
          <p:cNvPr id="4" name="Slide Number Placeholder 3"/>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4</a:t>
            </a:fld>
            <a:endParaRPr lang="en-AU">
              <a:solidFill>
                <a:prstClr val="black"/>
              </a:solidFill>
              <a:latin typeface="Aptos" panose="02110004020202020204"/>
            </a:endParaRPr>
          </a:p>
        </p:txBody>
      </p:sp>
    </p:spTree>
    <p:extLst>
      <p:ext uri="{BB962C8B-B14F-4D97-AF65-F5344CB8AC3E}">
        <p14:creationId xmlns:p14="http://schemas.microsoft.com/office/powerpoint/2010/main" val="3702594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9D736-403C-D502-D614-B95DE2386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47142-2D69-3652-57B9-55FF9530B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15BF0-2F80-2A46-1B8B-435DC57AF28E}"/>
              </a:ext>
            </a:extLst>
          </p:cNvPr>
          <p:cNvSpPr>
            <a:spLocks noGrp="1"/>
          </p:cNvSpPr>
          <p:nvPr>
            <p:ph type="body" idx="1"/>
          </p:nvPr>
        </p:nvSpPr>
        <p:spPr/>
        <p:txBody>
          <a:bodyPr/>
          <a:lstStyle/>
          <a:p>
            <a:pPr marL="171416" indent="-171416">
              <a:buFontTx/>
              <a:buChar char="-"/>
            </a:pPr>
            <a:endParaRPr lang="en-AU"/>
          </a:p>
        </p:txBody>
      </p:sp>
      <p:sp>
        <p:nvSpPr>
          <p:cNvPr id="4" name="Slide Number Placeholder 3">
            <a:extLst>
              <a:ext uri="{FF2B5EF4-FFF2-40B4-BE49-F238E27FC236}">
                <a16:creationId xmlns:a16="http://schemas.microsoft.com/office/drawing/2014/main" id="{8D0C36EF-92A3-4EC6-F0A6-0E6273AC8A04}"/>
              </a:ext>
            </a:extLst>
          </p:cNvPr>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40</a:t>
            </a:fld>
            <a:endParaRPr lang="en-AU">
              <a:solidFill>
                <a:prstClr val="black"/>
              </a:solidFill>
              <a:latin typeface="Aptos" panose="02110004020202020204"/>
            </a:endParaRPr>
          </a:p>
        </p:txBody>
      </p:sp>
    </p:spTree>
    <p:extLst>
      <p:ext uri="{BB962C8B-B14F-4D97-AF65-F5344CB8AC3E}">
        <p14:creationId xmlns:p14="http://schemas.microsoft.com/office/powerpoint/2010/main" val="1716643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4CE82-F9A1-A11E-B193-6D11D02F0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BF377-ED7A-6419-1149-84049C4B7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8B8A4F-BF66-5901-477A-FEA44412118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F75F40F-C092-2DB3-4209-E147444EEC9A}"/>
              </a:ext>
            </a:extLst>
          </p:cNvPr>
          <p:cNvSpPr>
            <a:spLocks noGrp="1"/>
          </p:cNvSpPr>
          <p:nvPr>
            <p:ph type="sldNum" sz="quarter" idx="5"/>
          </p:nvPr>
        </p:nvSpPr>
        <p:spPr/>
        <p:txBody>
          <a:bodyPr/>
          <a:lstStyle/>
          <a:p>
            <a:fld id="{5B5A729C-58CB-4F09-B974-34CE3E8C68F4}" type="slidenum">
              <a:rPr lang="en-AU" smtClean="0"/>
              <a:pPr/>
              <a:t>41</a:t>
            </a:fld>
            <a:endParaRPr lang="en-AU"/>
          </a:p>
        </p:txBody>
      </p:sp>
    </p:spTree>
    <p:extLst>
      <p:ext uri="{BB962C8B-B14F-4D97-AF65-F5344CB8AC3E}">
        <p14:creationId xmlns:p14="http://schemas.microsoft.com/office/powerpoint/2010/main" val="23659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9C3A5-1F68-1588-F979-5ED2D3816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12339-6F66-73F6-4CB2-065F7AD7B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7A5F1-7D76-E107-5B13-EE87A82EC66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82F94AE-BBCD-EDBE-CE04-6B10B39D476E}"/>
              </a:ext>
            </a:extLst>
          </p:cNvPr>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42</a:t>
            </a:fld>
            <a:endParaRPr lang="en-AU">
              <a:solidFill>
                <a:prstClr val="black"/>
              </a:solidFill>
              <a:latin typeface="Aptos" panose="02110004020202020204"/>
            </a:endParaRPr>
          </a:p>
        </p:txBody>
      </p:sp>
    </p:spTree>
    <p:extLst>
      <p:ext uri="{BB962C8B-B14F-4D97-AF65-F5344CB8AC3E}">
        <p14:creationId xmlns:p14="http://schemas.microsoft.com/office/powerpoint/2010/main" val="1607833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289AF-0E51-8CE5-DEBB-E679CB53A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2FF29-65BC-9C9A-FFD7-0B6BF1B94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DA52F-755A-3469-DD4B-68A567D008C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FB7A42B-8384-6FCC-1B09-8BFBC53639C3}"/>
              </a:ext>
            </a:extLst>
          </p:cNvPr>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43</a:t>
            </a:fld>
            <a:endParaRPr lang="en-AU">
              <a:solidFill>
                <a:prstClr val="black"/>
              </a:solidFill>
              <a:latin typeface="Aptos" panose="02110004020202020204"/>
            </a:endParaRPr>
          </a:p>
        </p:txBody>
      </p:sp>
    </p:spTree>
    <p:extLst>
      <p:ext uri="{BB962C8B-B14F-4D97-AF65-F5344CB8AC3E}">
        <p14:creationId xmlns:p14="http://schemas.microsoft.com/office/powerpoint/2010/main" val="505039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C10AD-4674-E48A-699D-FB4676597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3B3C3-27FD-19F8-12AC-8296F4042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057EA-5194-0C9B-867B-0940BD495DE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AF79A0A-2F75-4A49-FB88-F355A9D4CA4C}"/>
              </a:ext>
            </a:extLst>
          </p:cNvPr>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44</a:t>
            </a:fld>
            <a:endParaRPr lang="en-AU">
              <a:solidFill>
                <a:prstClr val="black"/>
              </a:solidFill>
              <a:latin typeface="Aptos" panose="02110004020202020204"/>
            </a:endParaRPr>
          </a:p>
        </p:txBody>
      </p:sp>
    </p:spTree>
    <p:extLst>
      <p:ext uri="{BB962C8B-B14F-4D97-AF65-F5344CB8AC3E}">
        <p14:creationId xmlns:p14="http://schemas.microsoft.com/office/powerpoint/2010/main" val="2071233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B9106-0B63-E094-7B24-94E7B6DB3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6340F-C10D-592E-3DC5-AD204BC51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F1CFDE-9A88-964C-71F6-2DBDDFDEEF1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25CBDEB-2E34-EBDD-1456-F4781F0F0462}"/>
              </a:ext>
            </a:extLst>
          </p:cNvPr>
          <p:cNvSpPr>
            <a:spLocks noGrp="1"/>
          </p:cNvSpPr>
          <p:nvPr>
            <p:ph type="sldNum" sz="quarter" idx="5"/>
          </p:nvPr>
        </p:nvSpPr>
        <p:spPr/>
        <p:txBody>
          <a:bodyPr/>
          <a:lstStyle/>
          <a:p>
            <a:fld id="{5B5A729C-58CB-4F09-B974-34CE3E8C68F4}" type="slidenum">
              <a:rPr lang="en-AU" smtClean="0"/>
              <a:pPr/>
              <a:t>45</a:t>
            </a:fld>
            <a:endParaRPr lang="en-AU"/>
          </a:p>
        </p:txBody>
      </p:sp>
    </p:spTree>
    <p:extLst>
      <p:ext uri="{BB962C8B-B14F-4D97-AF65-F5344CB8AC3E}">
        <p14:creationId xmlns:p14="http://schemas.microsoft.com/office/powerpoint/2010/main" val="1707944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66C06-ED5B-BBEB-274C-40A2AA7F9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7469A-316D-C629-D1CB-505A67AA0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AE982-70B6-4E91-7690-65EC664AC70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33954AF-1DC1-A7CF-7CBD-729564DE3E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A729C-58CB-4F09-B974-34CE3E8C68F4}"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8990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48</a:t>
            </a:fld>
            <a:endParaRPr lang="en-AU">
              <a:solidFill>
                <a:prstClr val="black"/>
              </a:solidFill>
              <a:latin typeface="Aptos" panose="02110004020202020204"/>
            </a:endParaRPr>
          </a:p>
        </p:txBody>
      </p:sp>
    </p:spTree>
    <p:extLst>
      <p:ext uri="{BB962C8B-B14F-4D97-AF65-F5344CB8AC3E}">
        <p14:creationId xmlns:p14="http://schemas.microsoft.com/office/powerpoint/2010/main" val="3957616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49</a:t>
            </a:fld>
            <a:endParaRPr lang="en-AU"/>
          </a:p>
        </p:txBody>
      </p:sp>
    </p:spTree>
    <p:extLst>
      <p:ext uri="{BB962C8B-B14F-4D97-AF65-F5344CB8AC3E}">
        <p14:creationId xmlns:p14="http://schemas.microsoft.com/office/powerpoint/2010/main" val="3379904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50</a:t>
            </a:fld>
            <a:endParaRPr lang="en-AU"/>
          </a:p>
        </p:txBody>
      </p:sp>
    </p:spTree>
    <p:extLst>
      <p:ext uri="{BB962C8B-B14F-4D97-AF65-F5344CB8AC3E}">
        <p14:creationId xmlns:p14="http://schemas.microsoft.com/office/powerpoint/2010/main" val="1796296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Tx/>
              <a:buChar char="-"/>
            </a:pPr>
            <a:endParaRPr lang="en-AU"/>
          </a:p>
        </p:txBody>
      </p:sp>
      <p:sp>
        <p:nvSpPr>
          <p:cNvPr id="4" name="Slide Number Placeholder 3"/>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5</a:t>
            </a:fld>
            <a:endParaRPr lang="en-AU">
              <a:solidFill>
                <a:prstClr val="black"/>
              </a:solidFill>
              <a:latin typeface="Aptos" panose="02110004020202020204"/>
            </a:endParaRPr>
          </a:p>
        </p:txBody>
      </p:sp>
    </p:spTree>
    <p:extLst>
      <p:ext uri="{BB962C8B-B14F-4D97-AF65-F5344CB8AC3E}">
        <p14:creationId xmlns:p14="http://schemas.microsoft.com/office/powerpoint/2010/main" val="6973405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51</a:t>
            </a:fld>
            <a:endParaRPr lang="en-AU"/>
          </a:p>
        </p:txBody>
      </p:sp>
    </p:spTree>
    <p:extLst>
      <p:ext uri="{BB962C8B-B14F-4D97-AF65-F5344CB8AC3E}">
        <p14:creationId xmlns:p14="http://schemas.microsoft.com/office/powerpoint/2010/main" val="191224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6" indent="-171416">
              <a:buFontTx/>
              <a:buChar char="-"/>
            </a:pPr>
            <a:endParaRPr lang="en-AU"/>
          </a:p>
        </p:txBody>
      </p:sp>
      <p:sp>
        <p:nvSpPr>
          <p:cNvPr id="4" name="Slide Number Placeholder 3"/>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6</a:t>
            </a:fld>
            <a:endParaRPr lang="en-AU">
              <a:solidFill>
                <a:prstClr val="black"/>
              </a:solidFill>
              <a:latin typeface="Aptos" panose="02110004020202020204"/>
            </a:endParaRPr>
          </a:p>
        </p:txBody>
      </p:sp>
    </p:spTree>
    <p:extLst>
      <p:ext uri="{BB962C8B-B14F-4D97-AF65-F5344CB8AC3E}">
        <p14:creationId xmlns:p14="http://schemas.microsoft.com/office/powerpoint/2010/main" val="461941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1370013"/>
            <a:ext cx="6583363" cy="3703637"/>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931770">
              <a:defRPr/>
            </a:pPr>
            <a:fld id="{7BA1C720-8E54-4EF0-913A-F5579BC44B7F}" type="slidenum">
              <a:rPr lang="en-AU">
                <a:solidFill>
                  <a:prstClr val="black"/>
                </a:solidFill>
                <a:latin typeface="Calibri" panose="020F0502020204030204"/>
              </a:rPr>
              <a:pPr defTabSz="931770">
                <a:defRPr/>
              </a:pPr>
              <a:t>7</a:t>
            </a:fld>
            <a:endParaRPr lang="en-AU">
              <a:solidFill>
                <a:prstClr val="black"/>
              </a:solidFill>
              <a:latin typeface="Calibri" panose="020F0502020204030204"/>
            </a:endParaRPr>
          </a:p>
        </p:txBody>
      </p:sp>
    </p:spTree>
    <p:extLst>
      <p:ext uri="{BB962C8B-B14F-4D97-AF65-F5344CB8AC3E}">
        <p14:creationId xmlns:p14="http://schemas.microsoft.com/office/powerpoint/2010/main" val="173161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5A729C-58CB-4F09-B974-34CE3E8C68F4}" type="slidenum">
              <a:rPr lang="en-AU" smtClean="0"/>
              <a:pPr/>
              <a:t>8</a:t>
            </a:fld>
            <a:endParaRPr lang="en-AU"/>
          </a:p>
        </p:txBody>
      </p:sp>
    </p:spTree>
    <p:extLst>
      <p:ext uri="{BB962C8B-B14F-4D97-AF65-F5344CB8AC3E}">
        <p14:creationId xmlns:p14="http://schemas.microsoft.com/office/powerpoint/2010/main" val="196565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1C409-773D-F03D-A7D7-27317C333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A70E3-4C71-D012-E1BF-6E65B81AB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08ACE-03E6-D04B-8BC1-D519AF57ED42}"/>
              </a:ext>
            </a:extLst>
          </p:cNvPr>
          <p:cNvSpPr>
            <a:spLocks noGrp="1"/>
          </p:cNvSpPr>
          <p:nvPr>
            <p:ph type="body" idx="1"/>
          </p:nvPr>
        </p:nvSpPr>
        <p:spPr/>
        <p:txBody>
          <a:bodyPr/>
          <a:lstStyle/>
          <a:p>
            <a:pPr marL="0" indent="0">
              <a:buFontTx/>
              <a:buNone/>
            </a:pPr>
            <a:endParaRPr lang="en-AU"/>
          </a:p>
        </p:txBody>
      </p:sp>
      <p:sp>
        <p:nvSpPr>
          <p:cNvPr id="4" name="Slide Number Placeholder 3">
            <a:extLst>
              <a:ext uri="{FF2B5EF4-FFF2-40B4-BE49-F238E27FC236}">
                <a16:creationId xmlns:a16="http://schemas.microsoft.com/office/drawing/2014/main" id="{F3DD7BDB-D894-CE0B-0ED5-8DAC3E2748DC}"/>
              </a:ext>
            </a:extLst>
          </p:cNvPr>
          <p:cNvSpPr>
            <a:spLocks noGrp="1"/>
          </p:cNvSpPr>
          <p:nvPr>
            <p:ph type="sldNum" sz="quarter" idx="5"/>
          </p:nvPr>
        </p:nvSpPr>
        <p:spPr/>
        <p:txBody>
          <a:bodyPr/>
          <a:lstStyle/>
          <a:p>
            <a:pPr defTabSz="914217">
              <a:defRPr/>
            </a:pPr>
            <a:fld id="{5B5A729C-58CB-4F09-B974-34CE3E8C68F4}" type="slidenum">
              <a:rPr lang="en-AU">
                <a:solidFill>
                  <a:prstClr val="black"/>
                </a:solidFill>
                <a:latin typeface="Aptos" panose="02110004020202020204"/>
              </a:rPr>
              <a:pPr defTabSz="914217">
                <a:defRPr/>
              </a:pPr>
              <a:t>9</a:t>
            </a:fld>
            <a:endParaRPr lang="en-AU">
              <a:solidFill>
                <a:prstClr val="black"/>
              </a:solidFill>
              <a:latin typeface="Aptos" panose="02110004020202020204"/>
            </a:endParaRPr>
          </a:p>
        </p:txBody>
      </p:sp>
    </p:spTree>
    <p:extLst>
      <p:ext uri="{BB962C8B-B14F-4D97-AF65-F5344CB8AC3E}">
        <p14:creationId xmlns:p14="http://schemas.microsoft.com/office/powerpoint/2010/main" val="2816892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7.jpeg"/><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oleObject" Target="../embeddings/oleObject13.bin"/><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8.png"/><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9.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9.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oleObject" Target="../embeddings/oleObject3.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2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26.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oleObject" Target="../embeddings/oleObject26.bin"/><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slideMaster" Target="../slideMasters/slideMaster1.xml"/><Relationship Id="rId16" Type="http://schemas.openxmlformats.org/officeDocument/2006/relationships/image" Target="../media/image39.svg"/><Relationship Id="rId1" Type="http://schemas.openxmlformats.org/officeDocument/2006/relationships/tags" Target="../tags/tag2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emf"/><Relationship Id="rId9" Type="http://schemas.openxmlformats.org/officeDocument/2006/relationships/image" Target="../media/image32.png"/><Relationship Id="rId14" Type="http://schemas.openxmlformats.org/officeDocument/2006/relationships/image" Target="../media/image37.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oleObject" Target="../embeddings/oleObject27.bin"/><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emf"/><Relationship Id="rId9" Type="http://schemas.openxmlformats.org/officeDocument/2006/relationships/image" Target="../media/image47.png"/><Relationship Id="rId14" Type="http://schemas.openxmlformats.org/officeDocument/2006/relationships/image" Target="../media/image52.svg"/></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3.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oleObject" Target="../embeddings/oleObject29.bin"/><Relationship Id="rId7" Type="http://schemas.openxmlformats.org/officeDocument/2006/relationships/image" Target="../media/image56.png"/><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7"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8.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2.bin"/><Relationship Id="rId7"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7.jpeg"/><Relationship Id="rId3" Type="http://schemas.openxmlformats.org/officeDocument/2006/relationships/oleObject" Target="../embeddings/oleObject34.bin"/><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slideMaster" Target="../slideMasters/slideMaster3.xml"/><Relationship Id="rId1" Type="http://schemas.openxmlformats.org/officeDocument/2006/relationships/tags" Target="../tags/tag35.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8.emf"/><Relationship Id="rId9" Type="http://schemas.openxmlformats.org/officeDocument/2006/relationships/image" Target="../media/image64.jpeg"/><Relationship Id="rId14" Type="http://schemas.openxmlformats.org/officeDocument/2006/relationships/image" Target="../media/image68.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oleObject" Target="../embeddings/oleObject35.bin"/><Relationship Id="rId7" Type="http://schemas.openxmlformats.org/officeDocument/2006/relationships/image" Target="../media/image72.png"/><Relationship Id="rId2" Type="http://schemas.openxmlformats.org/officeDocument/2006/relationships/slideMaster" Target="../slideMasters/slideMaster3.xml"/><Relationship Id="rId1" Type="http://schemas.openxmlformats.org/officeDocument/2006/relationships/tags" Target="../tags/tag3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emf"/><Relationship Id="rId9" Type="http://schemas.openxmlformats.org/officeDocument/2006/relationships/image" Target="../media/image74.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oleObject" Target="../embeddings/oleObject36.bin"/><Relationship Id="rId7" Type="http://schemas.openxmlformats.org/officeDocument/2006/relationships/image" Target="../media/image75.png"/><Relationship Id="rId2" Type="http://schemas.openxmlformats.org/officeDocument/2006/relationships/slideMaster" Target="../slideMasters/slideMaster3.xml"/><Relationship Id="rId1" Type="http://schemas.openxmlformats.org/officeDocument/2006/relationships/tags" Target="../tags/tag37.xml"/><Relationship Id="rId6" Type="http://schemas.openxmlformats.org/officeDocument/2006/relationships/image" Target="../media/image7.jpeg"/><Relationship Id="rId5" Type="http://schemas.openxmlformats.org/officeDocument/2006/relationships/image" Target="../media/image68.png"/><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7.bin"/><Relationship Id="rId7"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38.xml"/><Relationship Id="rId6" Type="http://schemas.openxmlformats.org/officeDocument/2006/relationships/image" Target="../media/image7.jpeg"/><Relationship Id="rId5" Type="http://schemas.openxmlformats.org/officeDocument/2006/relationships/image" Target="../media/image78.jpeg"/><Relationship Id="rId4" Type="http://schemas.openxmlformats.org/officeDocument/2006/relationships/image" Target="../media/image77.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oleObject" Target="../embeddings/oleObject38.bin"/><Relationship Id="rId7"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39.xml"/><Relationship Id="rId6" Type="http://schemas.openxmlformats.org/officeDocument/2006/relationships/image" Target="../media/image7.jpeg"/><Relationship Id="rId5" Type="http://schemas.openxmlformats.org/officeDocument/2006/relationships/image" Target="../media/image80.jpeg"/><Relationship Id="rId4" Type="http://schemas.openxmlformats.org/officeDocument/2006/relationships/image" Target="../media/image79.em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oleObject" Target="../embeddings/oleObject39.bin"/><Relationship Id="rId7"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40.xml"/><Relationship Id="rId6" Type="http://schemas.openxmlformats.org/officeDocument/2006/relationships/image" Target="../media/image7.jpeg"/><Relationship Id="rId5" Type="http://schemas.openxmlformats.org/officeDocument/2006/relationships/image" Target="../media/image78.jpeg"/><Relationship Id="rId4" Type="http://schemas.openxmlformats.org/officeDocument/2006/relationships/image" Target="../media/image81.emf"/></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oleObject" Target="../embeddings/oleObject39.bin"/><Relationship Id="rId7"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41.xml"/><Relationship Id="rId6" Type="http://schemas.openxmlformats.org/officeDocument/2006/relationships/image" Target="../media/image7.jpeg"/><Relationship Id="rId5" Type="http://schemas.openxmlformats.org/officeDocument/2006/relationships/image" Target="../media/image80.jpeg"/><Relationship Id="rId4" Type="http://schemas.openxmlformats.org/officeDocument/2006/relationships/image" Target="../media/image83.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7.jpe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7.jpeg"/><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27CDA8A-3369-0BD0-9A43-1133B52C873F}"/>
              </a:ext>
            </a:extLst>
          </p:cNvPr>
          <p:cNvGraphicFramePr>
            <a:graphicFrameLocks noChangeAspect="1"/>
          </p:cNvGraphicFramePr>
          <p:nvPr userDrawn="1">
            <p:custDataLst>
              <p:tags r:id="rId1"/>
            </p:custDataLst>
            <p:extLst>
              <p:ext uri="{D42A27DB-BD31-4B8C-83A1-F6EECF244321}">
                <p14:modId xmlns:p14="http://schemas.microsoft.com/office/powerpoint/2010/main" val="3447023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827CDA8A-3369-0BD0-9A43-1133B52C873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1200" y="235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7" name="Picture 6">
            <a:extLst>
              <a:ext uri="{FF2B5EF4-FFF2-40B4-BE49-F238E27FC236}">
                <a16:creationId xmlns:a16="http://schemas.microsoft.com/office/drawing/2014/main" id="{E495C6BD-33E1-5EFA-B6DA-D90FF420708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236312" y="1575515"/>
            <a:ext cx="4393209" cy="5193638"/>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778859" y="3865465"/>
            <a:ext cx="4968000" cy="1260000"/>
          </a:xfrm>
        </p:spPr>
        <p:txBody>
          <a:bodyPr/>
          <a:lstStyle>
            <a:lvl1pPr marL="0" indent="0" algn="l" rtl="0">
              <a:buNone/>
              <a:defRPr sz="3200" b="1">
                <a:solidFill>
                  <a:schemeClr val="accent6"/>
                </a:solidFill>
                <a:latin typeface="+mn-lt"/>
              </a:defRPr>
            </a:lvl1pPr>
            <a:lvl2pPr marL="0" indent="0" algn="l" rtl="0">
              <a:buNone/>
              <a:defRPr sz="3200" b="1">
                <a:solidFill>
                  <a:schemeClr val="accent6"/>
                </a:solidFill>
                <a:latin typeface="+mn-lt"/>
              </a:defRPr>
            </a:lvl2pPr>
            <a:lvl3pPr marL="0" indent="0" algn="l" rtl="0">
              <a:buNone/>
              <a:defRPr sz="3200" b="1">
                <a:solidFill>
                  <a:schemeClr val="accent6"/>
                </a:solidFill>
                <a:latin typeface="+mn-lt"/>
              </a:defRPr>
            </a:lvl3pPr>
            <a:lvl4pPr marL="0" indent="0" algn="l" rtl="0">
              <a:buNone/>
              <a:defRPr sz="3200" b="1">
                <a:solidFill>
                  <a:schemeClr val="accent6"/>
                </a:solidFill>
                <a:latin typeface="+mn-lt"/>
              </a:defRPr>
            </a:lvl4pPr>
            <a:lvl5pPr marL="0" indent="0" algn="l" rtl="0">
              <a:buNone/>
              <a:defRPr sz="3200" b="1">
                <a:solidFill>
                  <a:schemeClr val="accent6"/>
                </a:solidFill>
                <a:latin typeface="+mn-lt"/>
              </a:defRPr>
            </a:lvl5pPr>
            <a:lvl6pPr marL="0" indent="0" algn="l" rtl="0">
              <a:buNone/>
              <a:defRPr sz="3200" b="1">
                <a:solidFill>
                  <a:schemeClr val="accent6"/>
                </a:solidFill>
                <a:latin typeface="+mn-lt"/>
              </a:defRPr>
            </a:lvl6pPr>
            <a:lvl7pPr marL="0" indent="0" algn="l" rtl="0">
              <a:buNone/>
              <a:defRPr sz="3200" b="1">
                <a:solidFill>
                  <a:schemeClr val="accent6"/>
                </a:solidFill>
                <a:latin typeface="+mn-lt"/>
              </a:defRPr>
            </a:lvl7pPr>
            <a:lvl8pPr marL="0" indent="0" algn="l" rtl="0">
              <a:buNone/>
              <a:defRPr sz="3200" b="1">
                <a:solidFill>
                  <a:schemeClr val="accent6"/>
                </a:solidFill>
                <a:latin typeface="+mn-lt"/>
              </a:defRPr>
            </a:lvl8pPr>
            <a:lvl9pPr marL="0" indent="0" algn="l" rtl="0">
              <a:buNone/>
              <a:defRPr sz="3200" b="1">
                <a:solidFill>
                  <a:schemeClr val="accent6"/>
                </a:solidFill>
                <a:latin typeface="+mn-lt"/>
              </a:defRPr>
            </a:lvl9pPr>
          </a:lstStyle>
          <a:p>
            <a:r>
              <a:rPr lang="en-AU"/>
              <a:t>Subtitle or presenters name and date</a:t>
            </a:r>
          </a:p>
          <a:p>
            <a:pPr lvl="1"/>
            <a:r>
              <a:rPr lang="en-AU"/>
              <a:t>2</a:t>
            </a:r>
          </a:p>
          <a:p>
            <a:pPr lvl="2"/>
            <a:r>
              <a:rPr lang="en-AU"/>
              <a:t>3</a:t>
            </a:r>
          </a:p>
          <a:p>
            <a:pPr lvl="3"/>
            <a:r>
              <a:rPr lang="en-AU"/>
              <a:t>4</a:t>
            </a:r>
          </a:p>
          <a:p>
            <a:pPr lvl="4"/>
            <a:r>
              <a:rPr lang="en-AU"/>
              <a:t>5</a:t>
            </a:r>
          </a:p>
          <a:p>
            <a:pPr lvl="5"/>
            <a:r>
              <a:rPr lang="en-AU"/>
              <a:t>6</a:t>
            </a:r>
          </a:p>
          <a:p>
            <a:pPr lvl="6"/>
            <a:r>
              <a:rPr lang="en-AU"/>
              <a:t>7</a:t>
            </a:r>
          </a:p>
          <a:p>
            <a:pPr lvl="7"/>
            <a:r>
              <a:rPr lang="en-AU"/>
              <a:t>8</a:t>
            </a:r>
          </a:p>
          <a:p>
            <a:pPr lvl="8"/>
            <a:r>
              <a:rPr lang="en-AU"/>
              <a:t>9</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9" y="1882705"/>
            <a:ext cx="4968000" cy="1944000"/>
          </a:xfrm>
        </p:spPr>
        <p:txBody>
          <a:bodyPr vert="horz" anchor="t"/>
          <a:lstStyle>
            <a:lvl1pPr rtl="0">
              <a:defRPr sz="4000">
                <a:solidFill>
                  <a:schemeClr val="accent1"/>
                </a:solidFill>
              </a:defRPr>
            </a:lvl1pPr>
          </a:lstStyle>
          <a:p>
            <a:r>
              <a:rPr lang="en-AU"/>
              <a:t>Click to add presentation title</a:t>
            </a:r>
          </a:p>
        </p:txBody>
      </p:sp>
      <p:pic>
        <p:nvPicPr>
          <p:cNvPr id="14" name="Graphic 13">
            <a:extLst>
              <a:ext uri="{FF2B5EF4-FFF2-40B4-BE49-F238E27FC236}">
                <a16:creationId xmlns:a16="http://schemas.microsoft.com/office/drawing/2014/main" id="{8DA03664-D591-A739-2F17-5F34C179F5B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14627" y="473284"/>
            <a:ext cx="2515351" cy="726657"/>
          </a:xfrm>
          <a:prstGeom prst="rect">
            <a:avLst/>
          </a:prstGeom>
        </p:spPr>
      </p:pic>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5644650"/>
            <a:ext cx="4968000" cy="576000"/>
          </a:xfrm>
          <a:noFill/>
        </p:spPr>
        <p:txBody>
          <a:bodyPr anchor="b"/>
          <a:lstStyle>
            <a:lvl1pPr rtl="0">
              <a:defRPr sz="1600" b="0">
                <a:solidFill>
                  <a:schemeClr val="accent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spTree>
    <p:extLst>
      <p:ext uri="{BB962C8B-B14F-4D97-AF65-F5344CB8AC3E}">
        <p14:creationId xmlns:p14="http://schemas.microsoft.com/office/powerpoint/2010/main" val="2210364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Divider with Co-Brand Logo [Grey]">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4A41CCE-E531-F48B-E442-E57987488D56}"/>
              </a:ext>
            </a:extLst>
          </p:cNvPr>
          <p:cNvGraphicFramePr>
            <a:graphicFrameLocks noChangeAspect="1"/>
          </p:cNvGraphicFramePr>
          <p:nvPr userDrawn="1">
            <p:custDataLst>
              <p:tags r:id="rId1"/>
            </p:custDataLst>
            <p:extLst>
              <p:ext uri="{D42A27DB-BD31-4B8C-83A1-F6EECF244321}">
                <p14:modId xmlns:p14="http://schemas.microsoft.com/office/powerpoint/2010/main" val="42875200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84A41CCE-E531-F48B-E442-E57987488D5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60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4" name="Title 23">
            <a:extLst>
              <a:ext uri="{FF2B5EF4-FFF2-40B4-BE49-F238E27FC236}">
                <a16:creationId xmlns:a16="http://schemas.microsoft.com/office/drawing/2014/main" id="{89403590-E45F-5DE7-93D3-86CFF71F3431}"/>
              </a:ext>
            </a:extLst>
          </p:cNvPr>
          <p:cNvSpPr>
            <a:spLocks noGrp="1"/>
          </p:cNvSpPr>
          <p:nvPr>
            <p:ph type="title" hasCustomPrompt="1"/>
          </p:nvPr>
        </p:nvSpPr>
        <p:spPr>
          <a:xfrm>
            <a:off x="778859" y="1832223"/>
            <a:ext cx="6820933" cy="1763998"/>
          </a:xfrm>
        </p:spPr>
        <p:txBody>
          <a:bodyPr vert="horz" anchor="b"/>
          <a:lstStyle>
            <a:lvl1pPr rtl="0">
              <a:defRPr sz="4800"/>
            </a:lvl1pPr>
          </a:lstStyle>
          <a:p>
            <a:r>
              <a:rPr lang="en-AU"/>
              <a:t>Chapter divider</a:t>
            </a:r>
          </a:p>
        </p:txBody>
      </p:sp>
      <p:sp>
        <p:nvSpPr>
          <p:cNvPr id="9" name="Rectangle 8">
            <a:extLst>
              <a:ext uri="{FF2B5EF4-FFF2-40B4-BE49-F238E27FC236}">
                <a16:creationId xmlns:a16="http://schemas.microsoft.com/office/drawing/2014/main" id="{C2D85D08-84A7-2314-023E-1BC1E233D328}"/>
              </a:ext>
            </a:extLst>
          </p:cNvPr>
          <p:cNvSpPr/>
          <p:nvPr userDrawn="1"/>
        </p:nvSpPr>
        <p:spPr>
          <a:xfrm>
            <a:off x="8253840" y="0"/>
            <a:ext cx="3960000" cy="68556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4311669"/>
            <a:ext cx="4968000" cy="576000"/>
          </a:xfrm>
          <a:noFill/>
        </p:spPr>
        <p:txBody>
          <a:bodyPr anchor="t"/>
          <a:lstStyle>
            <a:lvl1pPr rtl="0">
              <a:defRPr sz="1800" b="0">
                <a:solidFill>
                  <a:schemeClr val="accent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grpSp>
        <p:nvGrpSpPr>
          <p:cNvPr id="4" name="Graphic 6">
            <a:extLst>
              <a:ext uri="{FF2B5EF4-FFF2-40B4-BE49-F238E27FC236}">
                <a16:creationId xmlns:a16="http://schemas.microsoft.com/office/drawing/2014/main" id="{CD2218A4-3026-4145-444D-768DF362BFA3}"/>
              </a:ext>
            </a:extLst>
          </p:cNvPr>
          <p:cNvGrpSpPr/>
          <p:nvPr userDrawn="1"/>
        </p:nvGrpSpPr>
        <p:grpSpPr>
          <a:xfrm>
            <a:off x="9034880" y="3068772"/>
            <a:ext cx="2417188" cy="712202"/>
            <a:chOff x="8856114" y="836870"/>
            <a:chExt cx="2006243" cy="591121"/>
          </a:xfrm>
          <a:solidFill>
            <a:schemeClr val="bg1"/>
          </a:solidFill>
        </p:grpSpPr>
        <p:sp>
          <p:nvSpPr>
            <p:cNvPr id="5" name="Freeform 6">
              <a:extLst>
                <a:ext uri="{FF2B5EF4-FFF2-40B4-BE49-F238E27FC236}">
                  <a16:creationId xmlns:a16="http://schemas.microsoft.com/office/drawing/2014/main" id="{BF876999-76FA-3AAE-B2C9-F2EB4C33DD43}"/>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solidFill>
              <a:schemeClr val="accent1"/>
            </a:solidFill>
            <a:ln w="12050" cap="flat">
              <a:noFill/>
              <a:prstDash val="solid"/>
              <a:miter/>
            </a:ln>
          </p:spPr>
          <p:txBody>
            <a:bodyPr rtlCol="0" anchor="ctr"/>
            <a:lstStyle/>
            <a:p>
              <a:pPr rtl="0"/>
              <a:endParaRPr lang="en-AU"/>
            </a:p>
          </p:txBody>
        </p:sp>
        <p:sp>
          <p:nvSpPr>
            <p:cNvPr id="7" name="Freeform 10">
              <a:extLst>
                <a:ext uri="{FF2B5EF4-FFF2-40B4-BE49-F238E27FC236}">
                  <a16:creationId xmlns:a16="http://schemas.microsoft.com/office/drawing/2014/main" id="{CA66A54E-4952-F85E-392F-86317E4741AD}"/>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pic>
        <p:nvPicPr>
          <p:cNvPr id="6" name="Picture 5" descr="Text&#10;&#10;Description automatically generated">
            <a:extLst>
              <a:ext uri="{FF2B5EF4-FFF2-40B4-BE49-F238E27FC236}">
                <a16:creationId xmlns:a16="http://schemas.microsoft.com/office/drawing/2014/main" id="{734A2717-F5A8-705E-8F15-246390D0C1D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887" y="653815"/>
            <a:ext cx="1965524" cy="341267"/>
          </a:xfrm>
          <a:prstGeom prst="rect">
            <a:avLst/>
          </a:prstGeom>
        </p:spPr>
      </p:pic>
      <p:sp>
        <p:nvSpPr>
          <p:cNvPr id="3" name="Slide Number Placeholder 2">
            <a:extLst>
              <a:ext uri="{FF2B5EF4-FFF2-40B4-BE49-F238E27FC236}">
                <a16:creationId xmlns:a16="http://schemas.microsoft.com/office/drawing/2014/main" id="{401C845F-2FB5-2A36-6E1B-239DAFEAF533}"/>
              </a:ext>
            </a:extLst>
          </p:cNvPr>
          <p:cNvSpPr>
            <a:spLocks noGrp="1"/>
          </p:cNvSpPr>
          <p:nvPr>
            <p:ph type="sldNum" sz="quarter" idx="14"/>
          </p:nvPr>
        </p:nvSpPr>
        <p:spPr/>
        <p:txBody>
          <a:bodyPr/>
          <a:lstStyle/>
          <a:p>
            <a:fld id="{F5AEA0E0-5CC6-4BD0-905C-A0021E419432}" type="slidenum">
              <a:rPr lang="en-AU" smtClean="0"/>
              <a:pPr/>
              <a:t>‹#›</a:t>
            </a:fld>
            <a:endParaRPr lang="en-AU"/>
          </a:p>
        </p:txBody>
      </p:sp>
    </p:spTree>
    <p:extLst>
      <p:ext uri="{BB962C8B-B14F-4D97-AF65-F5344CB8AC3E}">
        <p14:creationId xmlns:p14="http://schemas.microsoft.com/office/powerpoint/2010/main" val="3357618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Divider [Graphics A]">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1E368A4-9747-0AC5-5E60-136D4DE06B12}"/>
              </a:ext>
            </a:extLst>
          </p:cNvPr>
          <p:cNvGraphicFramePr>
            <a:graphicFrameLocks noChangeAspect="1"/>
          </p:cNvGraphicFramePr>
          <p:nvPr userDrawn="1">
            <p:custDataLst>
              <p:tags r:id="rId1"/>
            </p:custDataLst>
            <p:extLst>
              <p:ext uri="{D42A27DB-BD31-4B8C-83A1-F6EECF244321}">
                <p14:modId xmlns:p14="http://schemas.microsoft.com/office/powerpoint/2010/main" val="1188247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11E368A4-9747-0AC5-5E60-136D4DE06B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956C2A6B-3BD4-5EA2-3DC0-19710D2E7597}"/>
              </a:ext>
            </a:extLst>
          </p:cNvPr>
          <p:cNvSpPr/>
          <p:nvPr userDrawn="1"/>
        </p:nvSpPr>
        <p:spPr>
          <a:xfrm>
            <a:off x="-1200" y="0"/>
            <a:ext cx="12193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7" y="1834580"/>
            <a:ext cx="6804000" cy="1764000"/>
          </a:xfrm>
        </p:spPr>
        <p:txBody>
          <a:bodyPr vert="horz" anchor="b"/>
          <a:lstStyle>
            <a:lvl1pPr rtl="0">
              <a:defRPr sz="5400">
                <a:solidFill>
                  <a:schemeClr val="bg1"/>
                </a:solidFill>
              </a:defRPr>
            </a:lvl1pPr>
          </a:lstStyle>
          <a:p>
            <a:r>
              <a:rPr lang="en-AU"/>
              <a:t>Chapter divider</a:t>
            </a:r>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4311669"/>
            <a:ext cx="4968000" cy="576000"/>
          </a:xfrm>
          <a:noFill/>
        </p:spPr>
        <p:txBody>
          <a:bodyPr anchor="t"/>
          <a:lstStyle>
            <a:lvl1pPr rtl="0">
              <a:defRPr sz="1800" b="0">
                <a:solidFill>
                  <a:schemeClr val="accent6"/>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grpSp>
        <p:nvGrpSpPr>
          <p:cNvPr id="4" name="Graphic 6">
            <a:extLst>
              <a:ext uri="{FF2B5EF4-FFF2-40B4-BE49-F238E27FC236}">
                <a16:creationId xmlns:a16="http://schemas.microsoft.com/office/drawing/2014/main" id="{CD2218A4-3026-4145-444D-768DF362BFA3}"/>
              </a:ext>
            </a:extLst>
          </p:cNvPr>
          <p:cNvGrpSpPr/>
          <p:nvPr userDrawn="1"/>
        </p:nvGrpSpPr>
        <p:grpSpPr>
          <a:xfrm>
            <a:off x="9034880" y="3068772"/>
            <a:ext cx="2417188" cy="712202"/>
            <a:chOff x="8856114" y="836870"/>
            <a:chExt cx="2006243" cy="591121"/>
          </a:xfrm>
          <a:solidFill>
            <a:schemeClr val="bg1"/>
          </a:solidFill>
        </p:grpSpPr>
        <p:sp>
          <p:nvSpPr>
            <p:cNvPr id="5" name="Freeform 6">
              <a:extLst>
                <a:ext uri="{FF2B5EF4-FFF2-40B4-BE49-F238E27FC236}">
                  <a16:creationId xmlns:a16="http://schemas.microsoft.com/office/drawing/2014/main" id="{BF876999-76FA-3AAE-B2C9-F2EB4C33DD43}"/>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grpFill/>
            <a:ln w="12050" cap="flat">
              <a:noFill/>
              <a:prstDash val="solid"/>
              <a:miter/>
            </a:ln>
          </p:spPr>
          <p:txBody>
            <a:bodyPr rtlCol="0" anchor="ctr"/>
            <a:lstStyle/>
            <a:p>
              <a:pPr rtl="0"/>
              <a:endParaRPr lang="en-AU"/>
            </a:p>
          </p:txBody>
        </p:sp>
        <p:sp>
          <p:nvSpPr>
            <p:cNvPr id="7" name="Freeform 10">
              <a:extLst>
                <a:ext uri="{FF2B5EF4-FFF2-40B4-BE49-F238E27FC236}">
                  <a16:creationId xmlns:a16="http://schemas.microsoft.com/office/drawing/2014/main" id="{CA66A54E-4952-F85E-392F-86317E4741AD}"/>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pic>
        <p:nvPicPr>
          <p:cNvPr id="21" name="Graphic 20">
            <a:extLst>
              <a:ext uri="{FF2B5EF4-FFF2-40B4-BE49-F238E27FC236}">
                <a16:creationId xmlns:a16="http://schemas.microsoft.com/office/drawing/2014/main" id="{2449CC49-3DDE-CC63-37D8-966F4DD9C3F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6692" t="32955"/>
          <a:stretch/>
        </p:blipFill>
        <p:spPr>
          <a:xfrm>
            <a:off x="-1" y="0"/>
            <a:ext cx="4107503" cy="3066543"/>
          </a:xfrm>
          <a:prstGeom prst="rect">
            <a:avLst/>
          </a:prstGeom>
        </p:spPr>
      </p:pic>
    </p:spTree>
    <p:extLst>
      <p:ext uri="{BB962C8B-B14F-4D97-AF65-F5344CB8AC3E}">
        <p14:creationId xmlns:p14="http://schemas.microsoft.com/office/powerpoint/2010/main" val="320769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Divider [Graphics B]">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32D0F0C-1348-9263-6FC7-0336023BBA42}"/>
              </a:ext>
            </a:extLst>
          </p:cNvPr>
          <p:cNvGraphicFramePr>
            <a:graphicFrameLocks noChangeAspect="1"/>
          </p:cNvGraphicFramePr>
          <p:nvPr userDrawn="1">
            <p:custDataLst>
              <p:tags r:id="rId1"/>
            </p:custDataLst>
            <p:extLst>
              <p:ext uri="{D42A27DB-BD31-4B8C-83A1-F6EECF244321}">
                <p14:modId xmlns:p14="http://schemas.microsoft.com/office/powerpoint/2010/main" val="4051854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think-cell data - do not delete" hidden="1">
                        <a:extLst>
                          <a:ext uri="{FF2B5EF4-FFF2-40B4-BE49-F238E27FC236}">
                            <a16:creationId xmlns:a16="http://schemas.microsoft.com/office/drawing/2014/main" id="{B32D0F0C-1348-9263-6FC7-0336023BBA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2D85D08-84A7-2314-023E-1BC1E233D328}"/>
              </a:ext>
            </a:extLst>
          </p:cNvPr>
          <p:cNvSpPr/>
          <p:nvPr userDrawn="1"/>
        </p:nvSpPr>
        <p:spPr>
          <a:xfrm>
            <a:off x="-1200" y="0"/>
            <a:ext cx="12193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7" y="1834580"/>
            <a:ext cx="6804000" cy="1764000"/>
          </a:xfrm>
        </p:spPr>
        <p:txBody>
          <a:bodyPr vert="horz" anchor="b"/>
          <a:lstStyle>
            <a:lvl1pPr rtl="0">
              <a:defRPr sz="5400">
                <a:solidFill>
                  <a:schemeClr val="bg1"/>
                </a:solidFill>
              </a:defRPr>
            </a:lvl1pPr>
          </a:lstStyle>
          <a:p>
            <a:r>
              <a:rPr lang="en-AU"/>
              <a:t>Chapter divider</a:t>
            </a:r>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4311669"/>
            <a:ext cx="4968000" cy="576000"/>
          </a:xfrm>
          <a:noFill/>
        </p:spPr>
        <p:txBody>
          <a:bodyPr anchor="t"/>
          <a:lstStyle>
            <a:lvl1pPr rtl="0">
              <a:defRPr sz="1800" b="0">
                <a:solidFill>
                  <a:schemeClr val="accent6"/>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grpSp>
        <p:nvGrpSpPr>
          <p:cNvPr id="4" name="Graphic 6">
            <a:extLst>
              <a:ext uri="{FF2B5EF4-FFF2-40B4-BE49-F238E27FC236}">
                <a16:creationId xmlns:a16="http://schemas.microsoft.com/office/drawing/2014/main" id="{CD2218A4-3026-4145-444D-768DF362BFA3}"/>
              </a:ext>
            </a:extLst>
          </p:cNvPr>
          <p:cNvGrpSpPr/>
          <p:nvPr userDrawn="1"/>
        </p:nvGrpSpPr>
        <p:grpSpPr>
          <a:xfrm>
            <a:off x="9034880" y="3068772"/>
            <a:ext cx="2417188" cy="712202"/>
            <a:chOff x="8856114" y="836870"/>
            <a:chExt cx="2006243" cy="591121"/>
          </a:xfrm>
          <a:solidFill>
            <a:schemeClr val="bg1"/>
          </a:solidFill>
        </p:grpSpPr>
        <p:sp>
          <p:nvSpPr>
            <p:cNvPr id="5" name="Freeform 6">
              <a:extLst>
                <a:ext uri="{FF2B5EF4-FFF2-40B4-BE49-F238E27FC236}">
                  <a16:creationId xmlns:a16="http://schemas.microsoft.com/office/drawing/2014/main" id="{BF876999-76FA-3AAE-B2C9-F2EB4C33DD43}"/>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grpFill/>
            <a:ln w="12050" cap="flat">
              <a:noFill/>
              <a:prstDash val="solid"/>
              <a:miter/>
            </a:ln>
          </p:spPr>
          <p:txBody>
            <a:bodyPr rtlCol="0" anchor="ctr"/>
            <a:lstStyle/>
            <a:p>
              <a:pPr rtl="0"/>
              <a:endParaRPr lang="en-AU"/>
            </a:p>
          </p:txBody>
        </p:sp>
        <p:sp>
          <p:nvSpPr>
            <p:cNvPr id="7" name="Freeform 10">
              <a:extLst>
                <a:ext uri="{FF2B5EF4-FFF2-40B4-BE49-F238E27FC236}">
                  <a16:creationId xmlns:a16="http://schemas.microsoft.com/office/drawing/2014/main" id="{CA66A54E-4952-F85E-392F-86317E4741AD}"/>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pic>
        <p:nvPicPr>
          <p:cNvPr id="14" name="Graphic 13">
            <a:extLst>
              <a:ext uri="{FF2B5EF4-FFF2-40B4-BE49-F238E27FC236}">
                <a16:creationId xmlns:a16="http://schemas.microsoft.com/office/drawing/2014/main" id="{22531523-A8CD-350B-C2F0-1F8F84261B6D}"/>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11259" t="29933"/>
          <a:stretch/>
        </p:blipFill>
        <p:spPr>
          <a:xfrm>
            <a:off x="-1200" y="-1"/>
            <a:ext cx="4228646" cy="2866723"/>
          </a:xfrm>
          <a:prstGeom prst="rect">
            <a:avLst/>
          </a:prstGeom>
        </p:spPr>
      </p:pic>
      <p:pic>
        <p:nvPicPr>
          <p:cNvPr id="17" name="Graphic 16">
            <a:extLst>
              <a:ext uri="{FF2B5EF4-FFF2-40B4-BE49-F238E27FC236}">
                <a16:creationId xmlns:a16="http://schemas.microsoft.com/office/drawing/2014/main" id="{A6A1168C-63E8-3226-8921-CFA4CFEABD9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975630" y="28576"/>
            <a:ext cx="420688" cy="420688"/>
          </a:xfrm>
          <a:prstGeom prst="rect">
            <a:avLst/>
          </a:prstGeom>
        </p:spPr>
      </p:pic>
    </p:spTree>
    <p:extLst>
      <p:ext uri="{BB962C8B-B14F-4D97-AF65-F5344CB8AC3E}">
        <p14:creationId xmlns:p14="http://schemas.microsoft.com/office/powerpoint/2010/main" val="999320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Divider [Graphics C]">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164A5F8-450B-B332-066D-24A40F176BE8}"/>
              </a:ext>
            </a:extLst>
          </p:cNvPr>
          <p:cNvGraphicFramePr>
            <a:graphicFrameLocks noChangeAspect="1"/>
          </p:cNvGraphicFramePr>
          <p:nvPr userDrawn="1">
            <p:custDataLst>
              <p:tags r:id="rId1"/>
            </p:custDataLst>
            <p:extLst>
              <p:ext uri="{D42A27DB-BD31-4B8C-83A1-F6EECF244321}">
                <p14:modId xmlns:p14="http://schemas.microsoft.com/office/powerpoint/2010/main" val="3789959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7164A5F8-450B-B332-066D-24A40F176B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2D85D08-84A7-2314-023E-1BC1E233D328}"/>
              </a:ext>
            </a:extLst>
          </p:cNvPr>
          <p:cNvSpPr/>
          <p:nvPr userDrawn="1"/>
        </p:nvSpPr>
        <p:spPr>
          <a:xfrm>
            <a:off x="-1200" y="0"/>
            <a:ext cx="12193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7" y="1834580"/>
            <a:ext cx="6804000" cy="1764000"/>
          </a:xfrm>
        </p:spPr>
        <p:txBody>
          <a:bodyPr vert="horz" anchor="b"/>
          <a:lstStyle>
            <a:lvl1pPr rtl="0">
              <a:defRPr sz="5400">
                <a:solidFill>
                  <a:schemeClr val="bg1"/>
                </a:solidFill>
              </a:defRPr>
            </a:lvl1pPr>
          </a:lstStyle>
          <a:p>
            <a:r>
              <a:rPr lang="en-AU"/>
              <a:t>Chapter divider</a:t>
            </a:r>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4311669"/>
            <a:ext cx="4968000" cy="576000"/>
          </a:xfrm>
          <a:noFill/>
        </p:spPr>
        <p:txBody>
          <a:bodyPr anchor="t"/>
          <a:lstStyle>
            <a:lvl1pPr rtl="0">
              <a:defRPr sz="1800" b="0">
                <a:solidFill>
                  <a:schemeClr val="accent6"/>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grpSp>
        <p:nvGrpSpPr>
          <p:cNvPr id="4" name="Graphic 6">
            <a:extLst>
              <a:ext uri="{FF2B5EF4-FFF2-40B4-BE49-F238E27FC236}">
                <a16:creationId xmlns:a16="http://schemas.microsoft.com/office/drawing/2014/main" id="{CD2218A4-3026-4145-444D-768DF362BFA3}"/>
              </a:ext>
            </a:extLst>
          </p:cNvPr>
          <p:cNvGrpSpPr/>
          <p:nvPr userDrawn="1"/>
        </p:nvGrpSpPr>
        <p:grpSpPr>
          <a:xfrm>
            <a:off x="9034880" y="3068772"/>
            <a:ext cx="2417188" cy="712202"/>
            <a:chOff x="8856114" y="836870"/>
            <a:chExt cx="2006243" cy="591121"/>
          </a:xfrm>
          <a:solidFill>
            <a:schemeClr val="bg1"/>
          </a:solidFill>
        </p:grpSpPr>
        <p:sp>
          <p:nvSpPr>
            <p:cNvPr id="5" name="Freeform 6">
              <a:extLst>
                <a:ext uri="{FF2B5EF4-FFF2-40B4-BE49-F238E27FC236}">
                  <a16:creationId xmlns:a16="http://schemas.microsoft.com/office/drawing/2014/main" id="{BF876999-76FA-3AAE-B2C9-F2EB4C33DD43}"/>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grpFill/>
            <a:ln w="12050" cap="flat">
              <a:noFill/>
              <a:prstDash val="solid"/>
              <a:miter/>
            </a:ln>
          </p:spPr>
          <p:txBody>
            <a:bodyPr rtlCol="0" anchor="ctr"/>
            <a:lstStyle/>
            <a:p>
              <a:pPr rtl="0"/>
              <a:endParaRPr lang="en-AU"/>
            </a:p>
          </p:txBody>
        </p:sp>
        <p:sp>
          <p:nvSpPr>
            <p:cNvPr id="7" name="Freeform 10">
              <a:extLst>
                <a:ext uri="{FF2B5EF4-FFF2-40B4-BE49-F238E27FC236}">
                  <a16:creationId xmlns:a16="http://schemas.microsoft.com/office/drawing/2014/main" id="{CA66A54E-4952-F85E-392F-86317E4741AD}"/>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pic>
        <p:nvPicPr>
          <p:cNvPr id="2" name="Graphic 1">
            <a:extLst>
              <a:ext uri="{FF2B5EF4-FFF2-40B4-BE49-F238E27FC236}">
                <a16:creationId xmlns:a16="http://schemas.microsoft.com/office/drawing/2014/main" id="{5D43814B-C603-75DF-1754-2FAA94731874}"/>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14126" b="5271"/>
          <a:stretch/>
        </p:blipFill>
        <p:spPr>
          <a:xfrm>
            <a:off x="6482209" y="0"/>
            <a:ext cx="5709791" cy="6858000"/>
          </a:xfrm>
          <a:prstGeom prst="rect">
            <a:avLst/>
          </a:prstGeom>
        </p:spPr>
      </p:pic>
    </p:spTree>
    <p:extLst>
      <p:ext uri="{BB962C8B-B14F-4D97-AF65-F5344CB8AC3E}">
        <p14:creationId xmlns:p14="http://schemas.microsoft.com/office/powerpoint/2010/main" val="3060944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cknowledgement of Country">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8593E9B-13B5-1E7E-0927-DF79E7240940}"/>
              </a:ext>
            </a:extLst>
          </p:cNvPr>
          <p:cNvGraphicFramePr>
            <a:graphicFrameLocks noChangeAspect="1"/>
          </p:cNvGraphicFramePr>
          <p:nvPr userDrawn="1">
            <p:custDataLst>
              <p:tags r:id="rId1"/>
            </p:custDataLst>
            <p:extLst>
              <p:ext uri="{D42A27DB-BD31-4B8C-83A1-F6EECF244321}">
                <p14:modId xmlns:p14="http://schemas.microsoft.com/office/powerpoint/2010/main" val="923594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think-cell data - do not delete" hidden="1">
                        <a:extLst>
                          <a:ext uri="{FF2B5EF4-FFF2-40B4-BE49-F238E27FC236}">
                            <a16:creationId xmlns:a16="http://schemas.microsoft.com/office/drawing/2014/main" id="{58593E9B-13B5-1E7E-0927-DF79E72409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1200" y="2350"/>
            <a:ext cx="12193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grpSp>
        <p:nvGrpSpPr>
          <p:cNvPr id="5" name="Graphic 9">
            <a:extLst>
              <a:ext uri="{FF2B5EF4-FFF2-40B4-BE49-F238E27FC236}">
                <a16:creationId xmlns:a16="http://schemas.microsoft.com/office/drawing/2014/main" id="{F1454657-A5FF-8678-5FA0-6715957E09D6}"/>
              </a:ext>
            </a:extLst>
          </p:cNvPr>
          <p:cNvGrpSpPr/>
          <p:nvPr userDrawn="1"/>
        </p:nvGrpSpPr>
        <p:grpSpPr>
          <a:xfrm>
            <a:off x="10223913" y="612588"/>
            <a:ext cx="1279971" cy="377131"/>
            <a:chOff x="10223913" y="612588"/>
            <a:chExt cx="1279971" cy="377131"/>
          </a:xfrm>
        </p:grpSpPr>
        <p:sp>
          <p:nvSpPr>
            <p:cNvPr id="7" name="Freeform 6">
              <a:extLst>
                <a:ext uri="{FF2B5EF4-FFF2-40B4-BE49-F238E27FC236}">
                  <a16:creationId xmlns:a16="http://schemas.microsoft.com/office/drawing/2014/main" id="{A03BE242-83DF-4CF1-5508-0494BF41A950}"/>
                </a:ext>
              </a:extLst>
            </p:cNvPr>
            <p:cNvSpPr/>
            <p:nvPr/>
          </p:nvSpPr>
          <p:spPr>
            <a:xfrm>
              <a:off x="10223913" y="612588"/>
              <a:ext cx="1104754" cy="256483"/>
            </a:xfrm>
            <a:custGeom>
              <a:avLst/>
              <a:gdLst>
                <a:gd name="connsiteX0" fmla="*/ 36117 w 1104754"/>
                <a:gd name="connsiteY0" fmla="*/ 75679 h 256483"/>
                <a:gd name="connsiteX1" fmla="*/ 77009 w 1104754"/>
                <a:gd name="connsiteY1" fmla="*/ 58209 h 256483"/>
                <a:gd name="connsiteX2" fmla="*/ 77009 w 1104754"/>
                <a:gd name="connsiteY2" fmla="*/ 89563 h 256483"/>
                <a:gd name="connsiteX3" fmla="*/ 37195 w 1104754"/>
                <a:gd name="connsiteY3" fmla="*/ 116112 h 256483"/>
                <a:gd name="connsiteX4" fmla="*/ 37195 w 1104754"/>
                <a:gd name="connsiteY4" fmla="*/ 193087 h 256483"/>
                <a:gd name="connsiteX5" fmla="*/ 0 w 1104754"/>
                <a:gd name="connsiteY5" fmla="*/ 193087 h 256483"/>
                <a:gd name="connsiteX6" fmla="*/ 0 w 1104754"/>
                <a:gd name="connsiteY6" fmla="*/ 58437 h 256483"/>
                <a:gd name="connsiteX7" fmla="*/ 30188 w 1104754"/>
                <a:gd name="connsiteY7" fmla="*/ 58437 h 256483"/>
                <a:gd name="connsiteX8" fmla="*/ 95415 w 1104754"/>
                <a:gd name="connsiteY8" fmla="*/ 24489 h 256483"/>
                <a:gd name="connsiteX9" fmla="*/ 116284 w 1104754"/>
                <a:gd name="connsiteY9" fmla="*/ 45010 h 256483"/>
                <a:gd name="connsiteX10" fmla="*/ 136999 w 1104754"/>
                <a:gd name="connsiteY10" fmla="*/ 24336 h 256483"/>
                <a:gd name="connsiteX11" fmla="*/ 116207 w 1104754"/>
                <a:gd name="connsiteY11" fmla="*/ 3814 h 256483"/>
                <a:gd name="connsiteX12" fmla="*/ 95415 w 1104754"/>
                <a:gd name="connsiteY12" fmla="*/ 24489 h 256483"/>
                <a:gd name="connsiteX13" fmla="*/ 134612 w 1104754"/>
                <a:gd name="connsiteY13" fmla="*/ 58437 h 256483"/>
                <a:gd name="connsiteX14" fmla="*/ 97725 w 1104754"/>
                <a:gd name="connsiteY14" fmla="*/ 58437 h 256483"/>
                <a:gd name="connsiteX15" fmla="*/ 97725 w 1104754"/>
                <a:gd name="connsiteY15" fmla="*/ 193087 h 256483"/>
                <a:gd name="connsiteX16" fmla="*/ 134612 w 1104754"/>
                <a:gd name="connsiteY16" fmla="*/ 193087 h 256483"/>
                <a:gd name="connsiteX17" fmla="*/ 268762 w 1104754"/>
                <a:gd name="connsiteY17" fmla="*/ 79035 h 256483"/>
                <a:gd name="connsiteX18" fmla="*/ 268762 w 1104754"/>
                <a:gd name="connsiteY18" fmla="*/ 78273 h 256483"/>
                <a:gd name="connsiteX19" fmla="*/ 223558 w 1104754"/>
                <a:gd name="connsiteY19" fmla="*/ 55386 h 256483"/>
                <a:gd name="connsiteX20" fmla="*/ 155944 w 1104754"/>
                <a:gd name="connsiteY20" fmla="*/ 125190 h 256483"/>
                <a:gd name="connsiteX21" fmla="*/ 221710 w 1104754"/>
                <a:gd name="connsiteY21" fmla="*/ 195452 h 256483"/>
                <a:gd name="connsiteX22" fmla="*/ 268762 w 1104754"/>
                <a:gd name="connsiteY22" fmla="*/ 169743 h 256483"/>
                <a:gd name="connsiteX23" fmla="*/ 268762 w 1104754"/>
                <a:gd name="connsiteY23" fmla="*/ 178974 h 256483"/>
                <a:gd name="connsiteX24" fmla="*/ 224328 w 1104754"/>
                <a:gd name="connsiteY24" fmla="*/ 224747 h 256483"/>
                <a:gd name="connsiteX25" fmla="*/ 172039 w 1104754"/>
                <a:gd name="connsiteY25" fmla="*/ 209108 h 256483"/>
                <a:gd name="connsiteX26" fmla="*/ 172039 w 1104754"/>
                <a:gd name="connsiteY26" fmla="*/ 240463 h 256483"/>
                <a:gd name="connsiteX27" fmla="*/ 231875 w 1104754"/>
                <a:gd name="connsiteY27" fmla="*/ 256484 h 256483"/>
                <a:gd name="connsiteX28" fmla="*/ 305650 w 1104754"/>
                <a:gd name="connsiteY28" fmla="*/ 179203 h 256483"/>
                <a:gd name="connsiteX29" fmla="*/ 305650 w 1104754"/>
                <a:gd name="connsiteY29" fmla="*/ 58437 h 256483"/>
                <a:gd name="connsiteX30" fmla="*/ 275539 w 1104754"/>
                <a:gd name="connsiteY30" fmla="*/ 58437 h 256483"/>
                <a:gd name="connsiteX31" fmla="*/ 268762 w 1104754"/>
                <a:gd name="connsiteY31" fmla="*/ 125648 h 256483"/>
                <a:gd name="connsiteX32" fmla="*/ 233775 w 1104754"/>
                <a:gd name="connsiteY32" fmla="*/ 162956 h 256483"/>
                <a:gd name="connsiteX33" fmla="*/ 231028 w 1104754"/>
                <a:gd name="connsiteY33" fmla="*/ 162953 h 256483"/>
                <a:gd name="connsiteX34" fmla="*/ 193076 w 1104754"/>
                <a:gd name="connsiteY34" fmla="*/ 128928 h 256483"/>
                <a:gd name="connsiteX35" fmla="*/ 193062 w 1104754"/>
                <a:gd name="connsiteY35" fmla="*/ 125648 h 256483"/>
                <a:gd name="connsiteX36" fmla="*/ 227875 w 1104754"/>
                <a:gd name="connsiteY36" fmla="*/ 88768 h 256483"/>
                <a:gd name="connsiteX37" fmla="*/ 231028 w 1104754"/>
                <a:gd name="connsiteY37" fmla="*/ 88800 h 256483"/>
                <a:gd name="connsiteX38" fmla="*/ 268447 w 1104754"/>
                <a:gd name="connsiteY38" fmla="*/ 123242 h 256483"/>
                <a:gd name="connsiteX39" fmla="*/ 268454 w 1104754"/>
                <a:gd name="connsiteY39" fmla="*/ 125648 h 256483"/>
                <a:gd name="connsiteX40" fmla="*/ 465136 w 1104754"/>
                <a:gd name="connsiteY40" fmla="*/ 114434 h 256483"/>
                <a:gd name="connsiteX41" fmla="*/ 410305 w 1104754"/>
                <a:gd name="connsiteY41" fmla="*/ 55462 h 256483"/>
                <a:gd name="connsiteX42" fmla="*/ 368489 w 1104754"/>
                <a:gd name="connsiteY42" fmla="*/ 77052 h 256483"/>
                <a:gd name="connsiteX43" fmla="*/ 368489 w 1104754"/>
                <a:gd name="connsiteY43" fmla="*/ 0 h 256483"/>
                <a:gd name="connsiteX44" fmla="*/ 331525 w 1104754"/>
                <a:gd name="connsiteY44" fmla="*/ 0 h 256483"/>
                <a:gd name="connsiteX45" fmla="*/ 331525 w 1104754"/>
                <a:gd name="connsiteY45" fmla="*/ 193087 h 256483"/>
                <a:gd name="connsiteX46" fmla="*/ 368489 w 1104754"/>
                <a:gd name="connsiteY46" fmla="*/ 193087 h 256483"/>
                <a:gd name="connsiteX47" fmla="*/ 368489 w 1104754"/>
                <a:gd name="connsiteY47" fmla="*/ 121528 h 256483"/>
                <a:gd name="connsiteX48" fmla="*/ 398908 w 1104754"/>
                <a:gd name="connsiteY48" fmla="*/ 87046 h 256483"/>
                <a:gd name="connsiteX49" fmla="*/ 428018 w 1104754"/>
                <a:gd name="connsiteY49" fmla="*/ 120231 h 256483"/>
                <a:gd name="connsiteX50" fmla="*/ 428018 w 1104754"/>
                <a:gd name="connsiteY50" fmla="*/ 193087 h 256483"/>
                <a:gd name="connsiteX51" fmla="*/ 465136 w 1104754"/>
                <a:gd name="connsiteY51" fmla="*/ 193087 h 256483"/>
                <a:gd name="connsiteX52" fmla="*/ 465136 w 1104754"/>
                <a:gd name="connsiteY52" fmla="*/ 114434 h 256483"/>
                <a:gd name="connsiteX53" fmla="*/ 744218 w 1104754"/>
                <a:gd name="connsiteY53" fmla="*/ 78959 h 256483"/>
                <a:gd name="connsiteX54" fmla="*/ 744218 w 1104754"/>
                <a:gd name="connsiteY54" fmla="*/ 78196 h 256483"/>
                <a:gd name="connsiteX55" fmla="*/ 699013 w 1104754"/>
                <a:gd name="connsiteY55" fmla="*/ 55310 h 256483"/>
                <a:gd name="connsiteX56" fmla="*/ 631476 w 1104754"/>
                <a:gd name="connsiteY56" fmla="*/ 125495 h 256483"/>
                <a:gd name="connsiteX57" fmla="*/ 697242 w 1104754"/>
                <a:gd name="connsiteY57" fmla="*/ 195758 h 256483"/>
                <a:gd name="connsiteX58" fmla="*/ 744295 w 1104754"/>
                <a:gd name="connsiteY58" fmla="*/ 169972 h 256483"/>
                <a:gd name="connsiteX59" fmla="*/ 744295 w 1104754"/>
                <a:gd name="connsiteY59" fmla="*/ 192859 h 256483"/>
                <a:gd name="connsiteX60" fmla="*/ 781721 w 1104754"/>
                <a:gd name="connsiteY60" fmla="*/ 192859 h 256483"/>
                <a:gd name="connsiteX61" fmla="*/ 781721 w 1104754"/>
                <a:gd name="connsiteY61" fmla="*/ 58514 h 256483"/>
                <a:gd name="connsiteX62" fmla="*/ 750918 w 1104754"/>
                <a:gd name="connsiteY62" fmla="*/ 58514 h 256483"/>
                <a:gd name="connsiteX63" fmla="*/ 744218 w 1104754"/>
                <a:gd name="connsiteY63" fmla="*/ 125572 h 256483"/>
                <a:gd name="connsiteX64" fmla="*/ 704817 w 1104754"/>
                <a:gd name="connsiteY64" fmla="*/ 161227 h 256483"/>
                <a:gd name="connsiteX65" fmla="*/ 668826 w 1104754"/>
                <a:gd name="connsiteY65" fmla="*/ 125572 h 256483"/>
                <a:gd name="connsiteX66" fmla="*/ 708226 w 1104754"/>
                <a:gd name="connsiteY66" fmla="*/ 89917 h 256483"/>
                <a:gd name="connsiteX67" fmla="*/ 744218 w 1104754"/>
                <a:gd name="connsiteY67" fmla="*/ 125572 h 256483"/>
                <a:gd name="connsiteX68" fmla="*/ 941361 w 1104754"/>
                <a:gd name="connsiteY68" fmla="*/ 114434 h 256483"/>
                <a:gd name="connsiteX69" fmla="*/ 886531 w 1104754"/>
                <a:gd name="connsiteY69" fmla="*/ 55462 h 256483"/>
                <a:gd name="connsiteX70" fmla="*/ 844176 w 1104754"/>
                <a:gd name="connsiteY70" fmla="*/ 77586 h 256483"/>
                <a:gd name="connsiteX71" fmla="*/ 838477 w 1104754"/>
                <a:gd name="connsiteY71" fmla="*/ 58285 h 256483"/>
                <a:gd name="connsiteX72" fmla="*/ 807673 w 1104754"/>
                <a:gd name="connsiteY72" fmla="*/ 58285 h 256483"/>
                <a:gd name="connsiteX73" fmla="*/ 807673 w 1104754"/>
                <a:gd name="connsiteY73" fmla="*/ 193164 h 256483"/>
                <a:gd name="connsiteX74" fmla="*/ 845100 w 1104754"/>
                <a:gd name="connsiteY74" fmla="*/ 193164 h 256483"/>
                <a:gd name="connsiteX75" fmla="*/ 845100 w 1104754"/>
                <a:gd name="connsiteY75" fmla="*/ 121605 h 256483"/>
                <a:gd name="connsiteX76" fmla="*/ 875904 w 1104754"/>
                <a:gd name="connsiteY76" fmla="*/ 87122 h 256483"/>
                <a:gd name="connsiteX77" fmla="*/ 904705 w 1104754"/>
                <a:gd name="connsiteY77" fmla="*/ 120308 h 256483"/>
                <a:gd name="connsiteX78" fmla="*/ 904705 w 1104754"/>
                <a:gd name="connsiteY78" fmla="*/ 193164 h 256483"/>
                <a:gd name="connsiteX79" fmla="*/ 942131 w 1104754"/>
                <a:gd name="connsiteY79" fmla="*/ 193164 h 256483"/>
                <a:gd name="connsiteX80" fmla="*/ 942131 w 1104754"/>
                <a:gd name="connsiteY80" fmla="*/ 114434 h 256483"/>
                <a:gd name="connsiteX81" fmla="*/ 1104698 w 1104754"/>
                <a:gd name="connsiteY81" fmla="*/ 137320 h 256483"/>
                <a:gd name="connsiteX82" fmla="*/ 1034543 w 1104754"/>
                <a:gd name="connsiteY82" fmla="*/ 55691 h 256483"/>
                <a:gd name="connsiteX83" fmla="*/ 964351 w 1104754"/>
                <a:gd name="connsiteY83" fmla="*/ 121597 h 256483"/>
                <a:gd name="connsiteX84" fmla="*/ 964387 w 1104754"/>
                <a:gd name="connsiteY84" fmla="*/ 126258 h 256483"/>
                <a:gd name="connsiteX85" fmla="*/ 1036853 w 1104754"/>
                <a:gd name="connsiteY85" fmla="*/ 195758 h 256483"/>
                <a:gd name="connsiteX86" fmla="*/ 1101233 w 1104754"/>
                <a:gd name="connsiteY86" fmla="*/ 150976 h 256483"/>
                <a:gd name="connsiteX87" fmla="*/ 1069043 w 1104754"/>
                <a:gd name="connsiteY87" fmla="*/ 147619 h 256483"/>
                <a:gd name="connsiteX88" fmla="*/ 1036314 w 1104754"/>
                <a:gd name="connsiteY88" fmla="*/ 165623 h 256483"/>
                <a:gd name="connsiteX89" fmla="*/ 1001121 w 1104754"/>
                <a:gd name="connsiteY89" fmla="*/ 137320 h 256483"/>
                <a:gd name="connsiteX90" fmla="*/ 1104313 w 1104754"/>
                <a:gd name="connsiteY90" fmla="*/ 137320 h 256483"/>
                <a:gd name="connsiteX91" fmla="*/ 1000890 w 1104754"/>
                <a:gd name="connsiteY91" fmla="*/ 111840 h 256483"/>
                <a:gd name="connsiteX92" fmla="*/ 1034158 w 1104754"/>
                <a:gd name="connsiteY92" fmla="*/ 85062 h 256483"/>
                <a:gd name="connsiteX93" fmla="*/ 1066887 w 1104754"/>
                <a:gd name="connsiteY93" fmla="*/ 111840 h 256483"/>
                <a:gd name="connsiteX94" fmla="*/ 1000890 w 1104754"/>
                <a:gd name="connsiteY94" fmla="*/ 111840 h 256483"/>
                <a:gd name="connsiteX95" fmla="*/ 573180 w 1104754"/>
                <a:gd name="connsiteY95" fmla="*/ 193164 h 256483"/>
                <a:gd name="connsiteX96" fmla="*/ 610068 w 1104754"/>
                <a:gd name="connsiteY96" fmla="*/ 193164 h 256483"/>
                <a:gd name="connsiteX97" fmla="*/ 610068 w 1104754"/>
                <a:gd name="connsiteY97" fmla="*/ 0 h 256483"/>
                <a:gd name="connsiteX98" fmla="*/ 573180 w 1104754"/>
                <a:gd name="connsiteY98" fmla="*/ 0 h 256483"/>
                <a:gd name="connsiteX99" fmla="*/ 490780 w 1104754"/>
                <a:gd name="connsiteY99" fmla="*/ 193164 h 256483"/>
                <a:gd name="connsiteX100" fmla="*/ 527668 w 1104754"/>
                <a:gd name="connsiteY100" fmla="*/ 193164 h 256483"/>
                <a:gd name="connsiteX101" fmla="*/ 527668 w 1104754"/>
                <a:gd name="connsiteY101" fmla="*/ 87275 h 256483"/>
                <a:gd name="connsiteX102" fmla="*/ 549769 w 1104754"/>
                <a:gd name="connsiteY102" fmla="*/ 87275 h 256483"/>
                <a:gd name="connsiteX103" fmla="*/ 549769 w 1104754"/>
                <a:gd name="connsiteY103" fmla="*/ 58437 h 256483"/>
                <a:gd name="connsiteX104" fmla="*/ 527668 w 1104754"/>
                <a:gd name="connsiteY104" fmla="*/ 58437 h 256483"/>
                <a:gd name="connsiteX105" fmla="*/ 527668 w 1104754"/>
                <a:gd name="connsiteY105" fmla="*/ 28532 h 256483"/>
                <a:gd name="connsiteX106" fmla="*/ 490780 w 1104754"/>
                <a:gd name="connsiteY106" fmla="*/ 28532 h 2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04754" h="256483">
                  <a:moveTo>
                    <a:pt x="36117" y="75679"/>
                  </a:moveTo>
                  <a:cubicBezTo>
                    <a:pt x="43125" y="63320"/>
                    <a:pt x="55370" y="55615"/>
                    <a:pt x="77009" y="58209"/>
                  </a:cubicBezTo>
                  <a:lnTo>
                    <a:pt x="77009" y="89563"/>
                  </a:lnTo>
                  <a:cubicBezTo>
                    <a:pt x="51519" y="86512"/>
                    <a:pt x="37195" y="94980"/>
                    <a:pt x="37195" y="116112"/>
                  </a:cubicBezTo>
                  <a:lnTo>
                    <a:pt x="37195" y="193087"/>
                  </a:lnTo>
                  <a:lnTo>
                    <a:pt x="0" y="193087"/>
                  </a:lnTo>
                  <a:lnTo>
                    <a:pt x="0" y="58437"/>
                  </a:lnTo>
                  <a:lnTo>
                    <a:pt x="30188" y="58437"/>
                  </a:lnTo>
                  <a:close/>
                  <a:moveTo>
                    <a:pt x="95415" y="24489"/>
                  </a:moveTo>
                  <a:cubicBezTo>
                    <a:pt x="95457" y="35865"/>
                    <a:pt x="104801" y="45053"/>
                    <a:pt x="116284" y="45010"/>
                  </a:cubicBezTo>
                  <a:cubicBezTo>
                    <a:pt x="127767" y="44968"/>
                    <a:pt x="137042" y="35712"/>
                    <a:pt x="136999" y="24336"/>
                  </a:cubicBezTo>
                  <a:cubicBezTo>
                    <a:pt x="136957" y="12990"/>
                    <a:pt x="127660" y="3815"/>
                    <a:pt x="116207" y="3814"/>
                  </a:cubicBezTo>
                  <a:cubicBezTo>
                    <a:pt x="104711" y="3856"/>
                    <a:pt x="95414" y="13100"/>
                    <a:pt x="95415" y="24489"/>
                  </a:cubicBezTo>
                  <a:moveTo>
                    <a:pt x="134612" y="58437"/>
                  </a:moveTo>
                  <a:lnTo>
                    <a:pt x="97725" y="58437"/>
                  </a:lnTo>
                  <a:lnTo>
                    <a:pt x="97725" y="193087"/>
                  </a:lnTo>
                  <a:lnTo>
                    <a:pt x="134612" y="193087"/>
                  </a:lnTo>
                  <a:close/>
                  <a:moveTo>
                    <a:pt x="268762" y="79035"/>
                  </a:moveTo>
                  <a:lnTo>
                    <a:pt x="268762" y="78273"/>
                  </a:lnTo>
                  <a:cubicBezTo>
                    <a:pt x="258490" y="63652"/>
                    <a:pt x="241536" y="55069"/>
                    <a:pt x="223558" y="55386"/>
                  </a:cubicBezTo>
                  <a:cubicBezTo>
                    <a:pt x="181665" y="55386"/>
                    <a:pt x="155944" y="85291"/>
                    <a:pt x="155944" y="125190"/>
                  </a:cubicBezTo>
                  <a:cubicBezTo>
                    <a:pt x="155944" y="163335"/>
                    <a:pt x="180356" y="195452"/>
                    <a:pt x="221710" y="195452"/>
                  </a:cubicBezTo>
                  <a:cubicBezTo>
                    <a:pt x="244350" y="195452"/>
                    <a:pt x="262294" y="185687"/>
                    <a:pt x="268762" y="169743"/>
                  </a:cubicBezTo>
                  <a:lnTo>
                    <a:pt x="268762" y="178974"/>
                  </a:lnTo>
                  <a:cubicBezTo>
                    <a:pt x="268762" y="210634"/>
                    <a:pt x="253361" y="224747"/>
                    <a:pt x="224328" y="224747"/>
                  </a:cubicBezTo>
                  <a:cubicBezTo>
                    <a:pt x="205809" y="224208"/>
                    <a:pt x="187765" y="218811"/>
                    <a:pt x="172039" y="209108"/>
                  </a:cubicBezTo>
                  <a:lnTo>
                    <a:pt x="172039" y="240463"/>
                  </a:lnTo>
                  <a:cubicBezTo>
                    <a:pt x="185053" y="250304"/>
                    <a:pt x="210543" y="256484"/>
                    <a:pt x="231875" y="256484"/>
                  </a:cubicBezTo>
                  <a:cubicBezTo>
                    <a:pt x="280468" y="256484"/>
                    <a:pt x="305650" y="225968"/>
                    <a:pt x="305650" y="179203"/>
                  </a:cubicBezTo>
                  <a:lnTo>
                    <a:pt x="305650" y="58437"/>
                  </a:lnTo>
                  <a:lnTo>
                    <a:pt x="275539" y="58437"/>
                  </a:lnTo>
                  <a:close/>
                  <a:moveTo>
                    <a:pt x="268762" y="125648"/>
                  </a:moveTo>
                  <a:cubicBezTo>
                    <a:pt x="269501" y="145521"/>
                    <a:pt x="253836" y="162225"/>
                    <a:pt x="233775" y="162956"/>
                  </a:cubicBezTo>
                  <a:cubicBezTo>
                    <a:pt x="232860" y="162989"/>
                    <a:pt x="231943" y="162989"/>
                    <a:pt x="231028" y="162953"/>
                  </a:cubicBezTo>
                  <a:cubicBezTo>
                    <a:pt x="211063" y="163940"/>
                    <a:pt x="194071" y="148706"/>
                    <a:pt x="193076" y="128928"/>
                  </a:cubicBezTo>
                  <a:cubicBezTo>
                    <a:pt x="193021" y="127835"/>
                    <a:pt x="193016" y="126741"/>
                    <a:pt x="193062" y="125648"/>
                  </a:cubicBezTo>
                  <a:cubicBezTo>
                    <a:pt x="192395" y="105941"/>
                    <a:pt x="207981" y="89429"/>
                    <a:pt x="227875" y="88768"/>
                  </a:cubicBezTo>
                  <a:cubicBezTo>
                    <a:pt x="228926" y="88733"/>
                    <a:pt x="229978" y="88744"/>
                    <a:pt x="231028" y="88800"/>
                  </a:cubicBezTo>
                  <a:cubicBezTo>
                    <a:pt x="250961" y="88075"/>
                    <a:pt x="267715" y="103495"/>
                    <a:pt x="268447" y="123242"/>
                  </a:cubicBezTo>
                  <a:cubicBezTo>
                    <a:pt x="268477" y="124044"/>
                    <a:pt x="268479" y="124846"/>
                    <a:pt x="268454" y="125648"/>
                  </a:cubicBezTo>
                  <a:moveTo>
                    <a:pt x="465136" y="114434"/>
                  </a:moveTo>
                  <a:cubicBezTo>
                    <a:pt x="465136" y="73237"/>
                    <a:pt x="438876" y="55462"/>
                    <a:pt x="410305" y="55462"/>
                  </a:cubicBezTo>
                  <a:cubicBezTo>
                    <a:pt x="393430" y="54541"/>
                    <a:pt x="377393" y="62821"/>
                    <a:pt x="368489" y="77052"/>
                  </a:cubicBezTo>
                  <a:lnTo>
                    <a:pt x="368489" y="0"/>
                  </a:lnTo>
                  <a:lnTo>
                    <a:pt x="331525" y="0"/>
                  </a:lnTo>
                  <a:lnTo>
                    <a:pt x="331525" y="193087"/>
                  </a:lnTo>
                  <a:lnTo>
                    <a:pt x="368489" y="193087"/>
                  </a:lnTo>
                  <a:lnTo>
                    <a:pt x="368489" y="121528"/>
                  </a:lnTo>
                  <a:cubicBezTo>
                    <a:pt x="368489" y="98108"/>
                    <a:pt x="381196" y="87046"/>
                    <a:pt x="398908" y="87046"/>
                  </a:cubicBezTo>
                  <a:cubicBezTo>
                    <a:pt x="413155" y="87046"/>
                    <a:pt x="428018" y="94217"/>
                    <a:pt x="428018" y="120231"/>
                  </a:cubicBezTo>
                  <a:lnTo>
                    <a:pt x="428018" y="193087"/>
                  </a:lnTo>
                  <a:lnTo>
                    <a:pt x="465136" y="193087"/>
                  </a:lnTo>
                  <a:lnTo>
                    <a:pt x="465136" y="114434"/>
                  </a:lnTo>
                  <a:moveTo>
                    <a:pt x="744218" y="78959"/>
                  </a:moveTo>
                  <a:lnTo>
                    <a:pt x="744218" y="78196"/>
                  </a:lnTo>
                  <a:cubicBezTo>
                    <a:pt x="733946" y="63576"/>
                    <a:pt x="716991" y="54992"/>
                    <a:pt x="699013" y="55310"/>
                  </a:cubicBezTo>
                  <a:cubicBezTo>
                    <a:pt x="657120" y="55691"/>
                    <a:pt x="631476" y="85596"/>
                    <a:pt x="631476" y="125495"/>
                  </a:cubicBezTo>
                  <a:cubicBezTo>
                    <a:pt x="631476" y="163640"/>
                    <a:pt x="655888" y="195758"/>
                    <a:pt x="697242" y="195758"/>
                  </a:cubicBezTo>
                  <a:cubicBezTo>
                    <a:pt x="719806" y="195758"/>
                    <a:pt x="737749" y="185993"/>
                    <a:pt x="744295" y="169972"/>
                  </a:cubicBezTo>
                  <a:lnTo>
                    <a:pt x="744295" y="192859"/>
                  </a:lnTo>
                  <a:lnTo>
                    <a:pt x="781721" y="192859"/>
                  </a:lnTo>
                  <a:lnTo>
                    <a:pt x="781721" y="58514"/>
                  </a:lnTo>
                  <a:lnTo>
                    <a:pt x="750918" y="58514"/>
                  </a:lnTo>
                  <a:close/>
                  <a:moveTo>
                    <a:pt x="744218" y="125572"/>
                  </a:moveTo>
                  <a:cubicBezTo>
                    <a:pt x="743276" y="146196"/>
                    <a:pt x="725636" y="162159"/>
                    <a:pt x="704817" y="161227"/>
                  </a:cubicBezTo>
                  <a:cubicBezTo>
                    <a:pt x="685317" y="160353"/>
                    <a:pt x="669707" y="144890"/>
                    <a:pt x="668826" y="125572"/>
                  </a:cubicBezTo>
                  <a:cubicBezTo>
                    <a:pt x="669767" y="104947"/>
                    <a:pt x="687407" y="88984"/>
                    <a:pt x="708226" y="89917"/>
                  </a:cubicBezTo>
                  <a:cubicBezTo>
                    <a:pt x="727727" y="90790"/>
                    <a:pt x="743336" y="106253"/>
                    <a:pt x="744218" y="125572"/>
                  </a:cubicBezTo>
                  <a:moveTo>
                    <a:pt x="941361" y="114434"/>
                  </a:moveTo>
                  <a:cubicBezTo>
                    <a:pt x="941361" y="73237"/>
                    <a:pt x="915101" y="55462"/>
                    <a:pt x="886531" y="55462"/>
                  </a:cubicBezTo>
                  <a:cubicBezTo>
                    <a:pt x="869356" y="54449"/>
                    <a:pt x="853035" y="62974"/>
                    <a:pt x="844176" y="77586"/>
                  </a:cubicBezTo>
                  <a:lnTo>
                    <a:pt x="838477" y="58285"/>
                  </a:lnTo>
                  <a:lnTo>
                    <a:pt x="807673" y="58285"/>
                  </a:lnTo>
                  <a:lnTo>
                    <a:pt x="807673" y="193164"/>
                  </a:lnTo>
                  <a:lnTo>
                    <a:pt x="845100" y="193164"/>
                  </a:lnTo>
                  <a:lnTo>
                    <a:pt x="845100" y="121605"/>
                  </a:lnTo>
                  <a:cubicBezTo>
                    <a:pt x="845100" y="98184"/>
                    <a:pt x="857575" y="87122"/>
                    <a:pt x="875904" y="87122"/>
                  </a:cubicBezTo>
                  <a:cubicBezTo>
                    <a:pt x="890150" y="87122"/>
                    <a:pt x="904705" y="94293"/>
                    <a:pt x="904705" y="120308"/>
                  </a:cubicBezTo>
                  <a:lnTo>
                    <a:pt x="904705" y="193164"/>
                  </a:lnTo>
                  <a:lnTo>
                    <a:pt x="942131" y="193164"/>
                  </a:lnTo>
                  <a:lnTo>
                    <a:pt x="942131" y="114434"/>
                  </a:lnTo>
                  <a:moveTo>
                    <a:pt x="1104698" y="137320"/>
                  </a:moveTo>
                  <a:cubicBezTo>
                    <a:pt x="1106238" y="83231"/>
                    <a:pt x="1075820" y="55691"/>
                    <a:pt x="1034543" y="55691"/>
                  </a:cubicBezTo>
                  <a:cubicBezTo>
                    <a:pt x="996789" y="54689"/>
                    <a:pt x="965363" y="84196"/>
                    <a:pt x="964351" y="121597"/>
                  </a:cubicBezTo>
                  <a:cubicBezTo>
                    <a:pt x="964309" y="123151"/>
                    <a:pt x="964321" y="124705"/>
                    <a:pt x="964387" y="126258"/>
                  </a:cubicBezTo>
                  <a:cubicBezTo>
                    <a:pt x="964387" y="167988"/>
                    <a:pt x="995191" y="195758"/>
                    <a:pt x="1036853" y="195758"/>
                  </a:cubicBezTo>
                  <a:cubicBezTo>
                    <a:pt x="1065899" y="196416"/>
                    <a:pt x="1091994" y="178264"/>
                    <a:pt x="1101233" y="150976"/>
                  </a:cubicBezTo>
                  <a:lnTo>
                    <a:pt x="1069043" y="147619"/>
                  </a:lnTo>
                  <a:cubicBezTo>
                    <a:pt x="1062527" y="159348"/>
                    <a:pt x="1049808" y="166345"/>
                    <a:pt x="1036314" y="165623"/>
                  </a:cubicBezTo>
                  <a:cubicBezTo>
                    <a:pt x="1018978" y="166568"/>
                    <a:pt x="1003750" y="154321"/>
                    <a:pt x="1001121" y="137320"/>
                  </a:cubicBezTo>
                  <a:lnTo>
                    <a:pt x="1104313" y="137320"/>
                  </a:lnTo>
                  <a:moveTo>
                    <a:pt x="1000890" y="111840"/>
                  </a:moveTo>
                  <a:cubicBezTo>
                    <a:pt x="1002199" y="96124"/>
                    <a:pt x="1016291" y="85062"/>
                    <a:pt x="1034158" y="85062"/>
                  </a:cubicBezTo>
                  <a:cubicBezTo>
                    <a:pt x="1052024" y="85062"/>
                    <a:pt x="1065885" y="96124"/>
                    <a:pt x="1066887" y="111840"/>
                  </a:cubicBezTo>
                  <a:lnTo>
                    <a:pt x="1000890" y="111840"/>
                  </a:lnTo>
                  <a:moveTo>
                    <a:pt x="573180" y="193164"/>
                  </a:moveTo>
                  <a:lnTo>
                    <a:pt x="610068" y="193164"/>
                  </a:lnTo>
                  <a:lnTo>
                    <a:pt x="610068" y="0"/>
                  </a:lnTo>
                  <a:lnTo>
                    <a:pt x="573180" y="0"/>
                  </a:lnTo>
                  <a:close/>
                  <a:moveTo>
                    <a:pt x="490780" y="193164"/>
                  </a:moveTo>
                  <a:lnTo>
                    <a:pt x="527668" y="193164"/>
                  </a:lnTo>
                  <a:lnTo>
                    <a:pt x="527668" y="87275"/>
                  </a:lnTo>
                  <a:lnTo>
                    <a:pt x="549769" y="87275"/>
                  </a:lnTo>
                  <a:lnTo>
                    <a:pt x="549769" y="58437"/>
                  </a:lnTo>
                  <a:lnTo>
                    <a:pt x="527668" y="58437"/>
                  </a:lnTo>
                  <a:lnTo>
                    <a:pt x="527668" y="28532"/>
                  </a:lnTo>
                  <a:lnTo>
                    <a:pt x="490780" y="28532"/>
                  </a:lnTo>
                  <a:close/>
                </a:path>
              </a:pathLst>
            </a:custGeom>
            <a:solidFill>
              <a:schemeClr val="bg1"/>
            </a:solidFill>
            <a:ln w="7689" cap="flat">
              <a:noFill/>
              <a:prstDash val="solid"/>
              <a:miter/>
            </a:ln>
          </p:spPr>
          <p:txBody>
            <a:bodyPr rtlCol="0" anchor="ctr"/>
            <a:lstStyle/>
            <a:p>
              <a:pPr rtl="0"/>
              <a:endParaRPr lang="en-AU"/>
            </a:p>
          </p:txBody>
        </p:sp>
        <p:sp>
          <p:nvSpPr>
            <p:cNvPr id="8" name="Freeform 8">
              <a:extLst>
                <a:ext uri="{FF2B5EF4-FFF2-40B4-BE49-F238E27FC236}">
                  <a16:creationId xmlns:a16="http://schemas.microsoft.com/office/drawing/2014/main" id="{93FD54D6-C3A1-F8A1-6E5B-8BE27431F1C1}"/>
                </a:ext>
              </a:extLst>
            </p:cNvPr>
            <p:cNvSpPr/>
            <p:nvPr/>
          </p:nvSpPr>
          <p:spPr>
            <a:xfrm>
              <a:off x="11128078" y="732361"/>
              <a:ext cx="375805" cy="257358"/>
            </a:xfrm>
            <a:custGeom>
              <a:avLst/>
              <a:gdLst>
                <a:gd name="connsiteX0" fmla="*/ 375805 w 375805"/>
                <a:gd name="connsiteY0" fmla="*/ 77815 h 257358"/>
                <a:gd name="connsiteX1" fmla="*/ 349237 w 375805"/>
                <a:gd name="connsiteY1" fmla="*/ 104211 h 257358"/>
                <a:gd name="connsiteX2" fmla="*/ 315738 w 375805"/>
                <a:gd name="connsiteY2" fmla="*/ 70949 h 257358"/>
                <a:gd name="connsiteX3" fmla="*/ 315738 w 375805"/>
                <a:gd name="connsiteY3" fmla="*/ 107720 h 257358"/>
                <a:gd name="connsiteX4" fmla="*/ 150894 w 375805"/>
                <a:gd name="connsiteY4" fmla="*/ 257203 h 257358"/>
                <a:gd name="connsiteX5" fmla="*/ 0 w 375805"/>
                <a:gd name="connsiteY5" fmla="*/ 107720 h 257358"/>
                <a:gd name="connsiteX6" fmla="*/ 37041 w 375805"/>
                <a:gd name="connsiteY6" fmla="*/ 107720 h 257358"/>
                <a:gd name="connsiteX7" fmla="*/ 160803 w 375805"/>
                <a:gd name="connsiteY7" fmla="*/ 224282 h 257358"/>
                <a:gd name="connsiteX8" fmla="*/ 278466 w 375805"/>
                <a:gd name="connsiteY8" fmla="*/ 107720 h 257358"/>
                <a:gd name="connsiteX9" fmla="*/ 278466 w 375805"/>
                <a:gd name="connsiteY9" fmla="*/ 107720 h 257358"/>
                <a:gd name="connsiteX10" fmla="*/ 278466 w 375805"/>
                <a:gd name="connsiteY10" fmla="*/ 71635 h 257358"/>
                <a:gd name="connsiteX11" fmla="*/ 245506 w 375805"/>
                <a:gd name="connsiteY11" fmla="*/ 104211 h 257358"/>
                <a:gd name="connsiteX12" fmla="*/ 218860 w 375805"/>
                <a:gd name="connsiteY12" fmla="*/ 77815 h 257358"/>
                <a:gd name="connsiteX13" fmla="*/ 270765 w 375805"/>
                <a:gd name="connsiteY13" fmla="*/ 26396 h 257358"/>
                <a:gd name="connsiteX14" fmla="*/ 297179 w 375805"/>
                <a:gd name="connsiteY14" fmla="*/ 0 h 257358"/>
                <a:gd name="connsiteX15" fmla="*/ 323824 w 375805"/>
                <a:gd name="connsiteY15" fmla="*/ 26396 h 25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05" h="257358">
                  <a:moveTo>
                    <a:pt x="375805" y="77815"/>
                  </a:moveTo>
                  <a:lnTo>
                    <a:pt x="349237" y="104211"/>
                  </a:lnTo>
                  <a:lnTo>
                    <a:pt x="315738" y="70949"/>
                  </a:lnTo>
                  <a:lnTo>
                    <a:pt x="315738" y="107720"/>
                  </a:lnTo>
                  <a:cubicBezTo>
                    <a:pt x="311886" y="194093"/>
                    <a:pt x="238082" y="261019"/>
                    <a:pt x="150894" y="257203"/>
                  </a:cubicBezTo>
                  <a:cubicBezTo>
                    <a:pt x="69101" y="253623"/>
                    <a:pt x="3614" y="188748"/>
                    <a:pt x="0" y="107720"/>
                  </a:cubicBezTo>
                  <a:lnTo>
                    <a:pt x="37041" y="107720"/>
                  </a:lnTo>
                  <a:cubicBezTo>
                    <a:pt x="38725" y="173764"/>
                    <a:pt x="94135" y="225951"/>
                    <a:pt x="160803" y="224282"/>
                  </a:cubicBezTo>
                  <a:cubicBezTo>
                    <a:pt x="225101" y="222673"/>
                    <a:pt x="276841" y="171417"/>
                    <a:pt x="278466" y="107720"/>
                  </a:cubicBezTo>
                  <a:lnTo>
                    <a:pt x="278466" y="107720"/>
                  </a:lnTo>
                  <a:lnTo>
                    <a:pt x="278466" y="71635"/>
                  </a:lnTo>
                  <a:lnTo>
                    <a:pt x="245506" y="104211"/>
                  </a:lnTo>
                  <a:lnTo>
                    <a:pt x="218860" y="77815"/>
                  </a:lnTo>
                  <a:lnTo>
                    <a:pt x="270765" y="26396"/>
                  </a:lnTo>
                  <a:lnTo>
                    <a:pt x="297179" y="0"/>
                  </a:lnTo>
                  <a:lnTo>
                    <a:pt x="323824" y="26396"/>
                  </a:lnTo>
                  <a:close/>
                </a:path>
              </a:pathLst>
            </a:custGeom>
            <a:solidFill>
              <a:schemeClr val="accent6"/>
            </a:solidFill>
            <a:ln w="7689" cap="flat">
              <a:noFill/>
              <a:prstDash val="solid"/>
              <a:miter/>
            </a:ln>
          </p:spPr>
          <p:txBody>
            <a:bodyPr rtlCol="0" anchor="ctr"/>
            <a:lstStyle/>
            <a:p>
              <a:pPr rtl="0"/>
              <a:endParaRPr lang="en-AU"/>
            </a:p>
          </p:txBody>
        </p:sp>
      </p:grpSp>
      <p:sp>
        <p:nvSpPr>
          <p:cNvPr id="9" name="TextBox 8">
            <a:extLst>
              <a:ext uri="{FF2B5EF4-FFF2-40B4-BE49-F238E27FC236}">
                <a16:creationId xmlns:a16="http://schemas.microsoft.com/office/drawing/2014/main" id="{903D5A0B-C1B6-5405-66F0-DA5677E267D1}"/>
              </a:ext>
            </a:extLst>
          </p:cNvPr>
          <p:cNvSpPr txBox="1"/>
          <p:nvPr userDrawn="1"/>
        </p:nvSpPr>
        <p:spPr>
          <a:xfrm>
            <a:off x="1841453" y="1566952"/>
            <a:ext cx="8509094" cy="37240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3600"/>
              </a:spcAft>
              <a:buClrTx/>
              <a:buSzTx/>
              <a:buFontTx/>
              <a:buNone/>
              <a:tabLst/>
              <a:defRPr/>
            </a:pPr>
            <a:r>
              <a:rPr lang="en-AU" sz="2800" b="1" i="0" noProof="0">
                <a:solidFill>
                  <a:schemeClr val="accent6"/>
                </a:solidFill>
                <a:latin typeface="+mj-lt"/>
                <a:cs typeface="Calibri" panose="020F0502020204030204" pitchFamily="34" charset="0"/>
              </a:rPr>
              <a:t>Acknowledgement of Country</a:t>
            </a:r>
            <a:endParaRPr lang="en-AU" sz="2800" b="0" i="0" noProof="0">
              <a:solidFill>
                <a:schemeClr val="accent1"/>
              </a:solidFill>
              <a:latin typeface="Tenorite" pitchFamily="2" charset="0"/>
            </a:endParaRPr>
          </a:p>
          <a:p>
            <a:pPr lvl="0" algn="ctr" rtl="0">
              <a:lnSpc>
                <a:spcPct val="100000"/>
              </a:lnSpc>
              <a:spcBef>
                <a:spcPts val="0"/>
              </a:spcBef>
              <a:spcAft>
                <a:spcPts val="1600"/>
              </a:spcAft>
            </a:pPr>
            <a:r>
              <a:rPr lang="en-AU" sz="2400" b="0" i="0" noProof="0">
                <a:solidFill>
                  <a:schemeClr val="bg1"/>
                </a:solidFill>
                <a:latin typeface="+mn-lt"/>
                <a:cs typeface="Calibri" panose="020F0502020204030204" pitchFamily="34" charset="0"/>
              </a:rPr>
              <a:t>Right Lane Consulting is headquartered on the land </a:t>
            </a:r>
            <a:br>
              <a:rPr lang="en-AU" sz="2400" b="0" i="0" noProof="0">
                <a:solidFill>
                  <a:schemeClr val="bg1"/>
                </a:solidFill>
                <a:latin typeface="+mn-lt"/>
                <a:cs typeface="Calibri" panose="020F0502020204030204" pitchFamily="34" charset="0"/>
              </a:rPr>
            </a:br>
            <a:r>
              <a:rPr lang="en-AU" sz="2400" b="0" i="0" noProof="0">
                <a:solidFill>
                  <a:schemeClr val="bg1"/>
                </a:solidFill>
                <a:latin typeface="+mn-lt"/>
                <a:cs typeface="Calibri" panose="020F0502020204030204" pitchFamily="34" charset="0"/>
              </a:rPr>
              <a:t>of the Wurundjeri People of the Kulin Nation. </a:t>
            </a:r>
          </a:p>
          <a:p>
            <a:pPr lvl="0" algn="ctr" rtl="0">
              <a:lnSpc>
                <a:spcPct val="100000"/>
              </a:lnSpc>
              <a:spcBef>
                <a:spcPts val="0"/>
              </a:spcBef>
              <a:spcAft>
                <a:spcPts val="1600"/>
              </a:spcAft>
            </a:pPr>
            <a:r>
              <a:rPr lang="en-AU" sz="2400" b="0" i="0" noProof="0">
                <a:solidFill>
                  <a:schemeClr val="bg1"/>
                </a:solidFill>
                <a:latin typeface="+mn-lt"/>
                <a:cs typeface="Calibri" panose="020F0502020204030204" pitchFamily="34" charset="0"/>
              </a:rPr>
              <a:t>We pay our respects to their Elders past and present.</a:t>
            </a:r>
          </a:p>
          <a:p>
            <a:pPr lvl="0" algn="ctr" rtl="0">
              <a:lnSpc>
                <a:spcPct val="100000"/>
              </a:lnSpc>
              <a:spcBef>
                <a:spcPts val="0"/>
              </a:spcBef>
              <a:spcAft>
                <a:spcPts val="1600"/>
              </a:spcAft>
            </a:pPr>
            <a:r>
              <a:rPr lang="en-AU" sz="2400" b="0" i="0" noProof="0">
                <a:solidFill>
                  <a:schemeClr val="bg1"/>
                </a:solidFill>
                <a:latin typeface="+mn-lt"/>
                <a:cs typeface="Calibri" panose="020F0502020204030204" pitchFamily="34" charset="0"/>
              </a:rPr>
              <a:t> Right Lane Consulting acknowledges and celebrates Aboriginal </a:t>
            </a:r>
            <a:br>
              <a:rPr lang="en-AU" sz="2400" b="0" i="0" noProof="0">
                <a:solidFill>
                  <a:schemeClr val="bg1"/>
                </a:solidFill>
                <a:latin typeface="+mn-lt"/>
                <a:cs typeface="Calibri" panose="020F0502020204030204" pitchFamily="34" charset="0"/>
              </a:rPr>
            </a:br>
            <a:r>
              <a:rPr lang="en-AU" sz="2400" b="0" i="0" noProof="0">
                <a:solidFill>
                  <a:schemeClr val="bg1"/>
                </a:solidFill>
                <a:latin typeface="+mn-lt"/>
                <a:cs typeface="Calibri" panose="020F0502020204030204" pitchFamily="34" charset="0"/>
              </a:rPr>
              <a:t>and Torres Strait Islander peoples across Australia.</a:t>
            </a:r>
          </a:p>
          <a:p>
            <a:pPr lvl="0" algn="ctr" rtl="0">
              <a:lnSpc>
                <a:spcPct val="100000"/>
              </a:lnSpc>
              <a:spcBef>
                <a:spcPts val="0"/>
              </a:spcBef>
              <a:spcAft>
                <a:spcPts val="1600"/>
              </a:spcAft>
            </a:pPr>
            <a:r>
              <a:rPr lang="en-AU" sz="2400" b="0" i="0" noProof="0">
                <a:solidFill>
                  <a:schemeClr val="bg1"/>
                </a:solidFill>
                <a:latin typeface="+mn-lt"/>
                <a:cs typeface="Calibri" panose="020F0502020204030204" pitchFamily="34" charset="0"/>
              </a:rPr>
              <a:t>This was and will always be their land.</a:t>
            </a:r>
          </a:p>
        </p:txBody>
      </p:sp>
    </p:spTree>
    <p:extLst>
      <p:ext uri="{BB962C8B-B14F-4D97-AF65-F5344CB8AC3E}">
        <p14:creationId xmlns:p14="http://schemas.microsoft.com/office/powerpoint/2010/main" val="1634137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Acknowledgement of Countr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6527C4D-E547-0457-8EBE-75D25EDF7BC2}"/>
              </a:ext>
            </a:extLst>
          </p:cNvPr>
          <p:cNvGraphicFramePr>
            <a:graphicFrameLocks noChangeAspect="1"/>
          </p:cNvGraphicFramePr>
          <p:nvPr userDrawn="1">
            <p:custDataLst>
              <p:tags r:id="rId1"/>
            </p:custDataLst>
            <p:extLst>
              <p:ext uri="{D42A27DB-BD31-4B8C-83A1-F6EECF244321}">
                <p14:modId xmlns:p14="http://schemas.microsoft.com/office/powerpoint/2010/main" val="137904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86527C4D-E547-0457-8EBE-75D25EDF7B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1200" y="2350"/>
            <a:ext cx="12193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grpSp>
        <p:nvGrpSpPr>
          <p:cNvPr id="5" name="Graphic 9">
            <a:extLst>
              <a:ext uri="{FF2B5EF4-FFF2-40B4-BE49-F238E27FC236}">
                <a16:creationId xmlns:a16="http://schemas.microsoft.com/office/drawing/2014/main" id="{F1454657-A5FF-8678-5FA0-6715957E09D6}"/>
              </a:ext>
            </a:extLst>
          </p:cNvPr>
          <p:cNvGrpSpPr/>
          <p:nvPr userDrawn="1"/>
        </p:nvGrpSpPr>
        <p:grpSpPr>
          <a:xfrm>
            <a:off x="10223913" y="612588"/>
            <a:ext cx="1279971" cy="377131"/>
            <a:chOff x="10223913" y="612588"/>
            <a:chExt cx="1279971" cy="377131"/>
          </a:xfrm>
        </p:grpSpPr>
        <p:sp>
          <p:nvSpPr>
            <p:cNvPr id="7" name="Freeform 6">
              <a:extLst>
                <a:ext uri="{FF2B5EF4-FFF2-40B4-BE49-F238E27FC236}">
                  <a16:creationId xmlns:a16="http://schemas.microsoft.com/office/drawing/2014/main" id="{A03BE242-83DF-4CF1-5508-0494BF41A950}"/>
                </a:ext>
              </a:extLst>
            </p:cNvPr>
            <p:cNvSpPr/>
            <p:nvPr/>
          </p:nvSpPr>
          <p:spPr>
            <a:xfrm>
              <a:off x="10223913" y="612588"/>
              <a:ext cx="1104754" cy="256483"/>
            </a:xfrm>
            <a:custGeom>
              <a:avLst/>
              <a:gdLst>
                <a:gd name="connsiteX0" fmla="*/ 36117 w 1104754"/>
                <a:gd name="connsiteY0" fmla="*/ 75679 h 256483"/>
                <a:gd name="connsiteX1" fmla="*/ 77009 w 1104754"/>
                <a:gd name="connsiteY1" fmla="*/ 58209 h 256483"/>
                <a:gd name="connsiteX2" fmla="*/ 77009 w 1104754"/>
                <a:gd name="connsiteY2" fmla="*/ 89563 h 256483"/>
                <a:gd name="connsiteX3" fmla="*/ 37195 w 1104754"/>
                <a:gd name="connsiteY3" fmla="*/ 116112 h 256483"/>
                <a:gd name="connsiteX4" fmla="*/ 37195 w 1104754"/>
                <a:gd name="connsiteY4" fmla="*/ 193087 h 256483"/>
                <a:gd name="connsiteX5" fmla="*/ 0 w 1104754"/>
                <a:gd name="connsiteY5" fmla="*/ 193087 h 256483"/>
                <a:gd name="connsiteX6" fmla="*/ 0 w 1104754"/>
                <a:gd name="connsiteY6" fmla="*/ 58437 h 256483"/>
                <a:gd name="connsiteX7" fmla="*/ 30188 w 1104754"/>
                <a:gd name="connsiteY7" fmla="*/ 58437 h 256483"/>
                <a:gd name="connsiteX8" fmla="*/ 95415 w 1104754"/>
                <a:gd name="connsiteY8" fmla="*/ 24489 h 256483"/>
                <a:gd name="connsiteX9" fmla="*/ 116284 w 1104754"/>
                <a:gd name="connsiteY9" fmla="*/ 45010 h 256483"/>
                <a:gd name="connsiteX10" fmla="*/ 136999 w 1104754"/>
                <a:gd name="connsiteY10" fmla="*/ 24336 h 256483"/>
                <a:gd name="connsiteX11" fmla="*/ 116207 w 1104754"/>
                <a:gd name="connsiteY11" fmla="*/ 3814 h 256483"/>
                <a:gd name="connsiteX12" fmla="*/ 95415 w 1104754"/>
                <a:gd name="connsiteY12" fmla="*/ 24489 h 256483"/>
                <a:gd name="connsiteX13" fmla="*/ 134612 w 1104754"/>
                <a:gd name="connsiteY13" fmla="*/ 58437 h 256483"/>
                <a:gd name="connsiteX14" fmla="*/ 97725 w 1104754"/>
                <a:gd name="connsiteY14" fmla="*/ 58437 h 256483"/>
                <a:gd name="connsiteX15" fmla="*/ 97725 w 1104754"/>
                <a:gd name="connsiteY15" fmla="*/ 193087 h 256483"/>
                <a:gd name="connsiteX16" fmla="*/ 134612 w 1104754"/>
                <a:gd name="connsiteY16" fmla="*/ 193087 h 256483"/>
                <a:gd name="connsiteX17" fmla="*/ 268762 w 1104754"/>
                <a:gd name="connsiteY17" fmla="*/ 79035 h 256483"/>
                <a:gd name="connsiteX18" fmla="*/ 268762 w 1104754"/>
                <a:gd name="connsiteY18" fmla="*/ 78273 h 256483"/>
                <a:gd name="connsiteX19" fmla="*/ 223558 w 1104754"/>
                <a:gd name="connsiteY19" fmla="*/ 55386 h 256483"/>
                <a:gd name="connsiteX20" fmla="*/ 155944 w 1104754"/>
                <a:gd name="connsiteY20" fmla="*/ 125190 h 256483"/>
                <a:gd name="connsiteX21" fmla="*/ 221710 w 1104754"/>
                <a:gd name="connsiteY21" fmla="*/ 195452 h 256483"/>
                <a:gd name="connsiteX22" fmla="*/ 268762 w 1104754"/>
                <a:gd name="connsiteY22" fmla="*/ 169743 h 256483"/>
                <a:gd name="connsiteX23" fmla="*/ 268762 w 1104754"/>
                <a:gd name="connsiteY23" fmla="*/ 178974 h 256483"/>
                <a:gd name="connsiteX24" fmla="*/ 224328 w 1104754"/>
                <a:gd name="connsiteY24" fmla="*/ 224747 h 256483"/>
                <a:gd name="connsiteX25" fmla="*/ 172039 w 1104754"/>
                <a:gd name="connsiteY25" fmla="*/ 209108 h 256483"/>
                <a:gd name="connsiteX26" fmla="*/ 172039 w 1104754"/>
                <a:gd name="connsiteY26" fmla="*/ 240463 h 256483"/>
                <a:gd name="connsiteX27" fmla="*/ 231875 w 1104754"/>
                <a:gd name="connsiteY27" fmla="*/ 256484 h 256483"/>
                <a:gd name="connsiteX28" fmla="*/ 305650 w 1104754"/>
                <a:gd name="connsiteY28" fmla="*/ 179203 h 256483"/>
                <a:gd name="connsiteX29" fmla="*/ 305650 w 1104754"/>
                <a:gd name="connsiteY29" fmla="*/ 58437 h 256483"/>
                <a:gd name="connsiteX30" fmla="*/ 275539 w 1104754"/>
                <a:gd name="connsiteY30" fmla="*/ 58437 h 256483"/>
                <a:gd name="connsiteX31" fmla="*/ 268762 w 1104754"/>
                <a:gd name="connsiteY31" fmla="*/ 125648 h 256483"/>
                <a:gd name="connsiteX32" fmla="*/ 233775 w 1104754"/>
                <a:gd name="connsiteY32" fmla="*/ 162956 h 256483"/>
                <a:gd name="connsiteX33" fmla="*/ 231028 w 1104754"/>
                <a:gd name="connsiteY33" fmla="*/ 162953 h 256483"/>
                <a:gd name="connsiteX34" fmla="*/ 193076 w 1104754"/>
                <a:gd name="connsiteY34" fmla="*/ 128928 h 256483"/>
                <a:gd name="connsiteX35" fmla="*/ 193062 w 1104754"/>
                <a:gd name="connsiteY35" fmla="*/ 125648 h 256483"/>
                <a:gd name="connsiteX36" fmla="*/ 227875 w 1104754"/>
                <a:gd name="connsiteY36" fmla="*/ 88768 h 256483"/>
                <a:gd name="connsiteX37" fmla="*/ 231028 w 1104754"/>
                <a:gd name="connsiteY37" fmla="*/ 88800 h 256483"/>
                <a:gd name="connsiteX38" fmla="*/ 268447 w 1104754"/>
                <a:gd name="connsiteY38" fmla="*/ 123242 h 256483"/>
                <a:gd name="connsiteX39" fmla="*/ 268454 w 1104754"/>
                <a:gd name="connsiteY39" fmla="*/ 125648 h 256483"/>
                <a:gd name="connsiteX40" fmla="*/ 465136 w 1104754"/>
                <a:gd name="connsiteY40" fmla="*/ 114434 h 256483"/>
                <a:gd name="connsiteX41" fmla="*/ 410305 w 1104754"/>
                <a:gd name="connsiteY41" fmla="*/ 55462 h 256483"/>
                <a:gd name="connsiteX42" fmla="*/ 368489 w 1104754"/>
                <a:gd name="connsiteY42" fmla="*/ 77052 h 256483"/>
                <a:gd name="connsiteX43" fmla="*/ 368489 w 1104754"/>
                <a:gd name="connsiteY43" fmla="*/ 0 h 256483"/>
                <a:gd name="connsiteX44" fmla="*/ 331525 w 1104754"/>
                <a:gd name="connsiteY44" fmla="*/ 0 h 256483"/>
                <a:gd name="connsiteX45" fmla="*/ 331525 w 1104754"/>
                <a:gd name="connsiteY45" fmla="*/ 193087 h 256483"/>
                <a:gd name="connsiteX46" fmla="*/ 368489 w 1104754"/>
                <a:gd name="connsiteY46" fmla="*/ 193087 h 256483"/>
                <a:gd name="connsiteX47" fmla="*/ 368489 w 1104754"/>
                <a:gd name="connsiteY47" fmla="*/ 121528 h 256483"/>
                <a:gd name="connsiteX48" fmla="*/ 398908 w 1104754"/>
                <a:gd name="connsiteY48" fmla="*/ 87046 h 256483"/>
                <a:gd name="connsiteX49" fmla="*/ 428018 w 1104754"/>
                <a:gd name="connsiteY49" fmla="*/ 120231 h 256483"/>
                <a:gd name="connsiteX50" fmla="*/ 428018 w 1104754"/>
                <a:gd name="connsiteY50" fmla="*/ 193087 h 256483"/>
                <a:gd name="connsiteX51" fmla="*/ 465136 w 1104754"/>
                <a:gd name="connsiteY51" fmla="*/ 193087 h 256483"/>
                <a:gd name="connsiteX52" fmla="*/ 465136 w 1104754"/>
                <a:gd name="connsiteY52" fmla="*/ 114434 h 256483"/>
                <a:gd name="connsiteX53" fmla="*/ 744218 w 1104754"/>
                <a:gd name="connsiteY53" fmla="*/ 78959 h 256483"/>
                <a:gd name="connsiteX54" fmla="*/ 744218 w 1104754"/>
                <a:gd name="connsiteY54" fmla="*/ 78196 h 256483"/>
                <a:gd name="connsiteX55" fmla="*/ 699013 w 1104754"/>
                <a:gd name="connsiteY55" fmla="*/ 55310 h 256483"/>
                <a:gd name="connsiteX56" fmla="*/ 631476 w 1104754"/>
                <a:gd name="connsiteY56" fmla="*/ 125495 h 256483"/>
                <a:gd name="connsiteX57" fmla="*/ 697242 w 1104754"/>
                <a:gd name="connsiteY57" fmla="*/ 195758 h 256483"/>
                <a:gd name="connsiteX58" fmla="*/ 744295 w 1104754"/>
                <a:gd name="connsiteY58" fmla="*/ 169972 h 256483"/>
                <a:gd name="connsiteX59" fmla="*/ 744295 w 1104754"/>
                <a:gd name="connsiteY59" fmla="*/ 192859 h 256483"/>
                <a:gd name="connsiteX60" fmla="*/ 781721 w 1104754"/>
                <a:gd name="connsiteY60" fmla="*/ 192859 h 256483"/>
                <a:gd name="connsiteX61" fmla="*/ 781721 w 1104754"/>
                <a:gd name="connsiteY61" fmla="*/ 58514 h 256483"/>
                <a:gd name="connsiteX62" fmla="*/ 750918 w 1104754"/>
                <a:gd name="connsiteY62" fmla="*/ 58514 h 256483"/>
                <a:gd name="connsiteX63" fmla="*/ 744218 w 1104754"/>
                <a:gd name="connsiteY63" fmla="*/ 125572 h 256483"/>
                <a:gd name="connsiteX64" fmla="*/ 704817 w 1104754"/>
                <a:gd name="connsiteY64" fmla="*/ 161227 h 256483"/>
                <a:gd name="connsiteX65" fmla="*/ 668826 w 1104754"/>
                <a:gd name="connsiteY65" fmla="*/ 125572 h 256483"/>
                <a:gd name="connsiteX66" fmla="*/ 708226 w 1104754"/>
                <a:gd name="connsiteY66" fmla="*/ 89917 h 256483"/>
                <a:gd name="connsiteX67" fmla="*/ 744218 w 1104754"/>
                <a:gd name="connsiteY67" fmla="*/ 125572 h 256483"/>
                <a:gd name="connsiteX68" fmla="*/ 941361 w 1104754"/>
                <a:gd name="connsiteY68" fmla="*/ 114434 h 256483"/>
                <a:gd name="connsiteX69" fmla="*/ 886531 w 1104754"/>
                <a:gd name="connsiteY69" fmla="*/ 55462 h 256483"/>
                <a:gd name="connsiteX70" fmla="*/ 844176 w 1104754"/>
                <a:gd name="connsiteY70" fmla="*/ 77586 h 256483"/>
                <a:gd name="connsiteX71" fmla="*/ 838477 w 1104754"/>
                <a:gd name="connsiteY71" fmla="*/ 58285 h 256483"/>
                <a:gd name="connsiteX72" fmla="*/ 807673 w 1104754"/>
                <a:gd name="connsiteY72" fmla="*/ 58285 h 256483"/>
                <a:gd name="connsiteX73" fmla="*/ 807673 w 1104754"/>
                <a:gd name="connsiteY73" fmla="*/ 193164 h 256483"/>
                <a:gd name="connsiteX74" fmla="*/ 845100 w 1104754"/>
                <a:gd name="connsiteY74" fmla="*/ 193164 h 256483"/>
                <a:gd name="connsiteX75" fmla="*/ 845100 w 1104754"/>
                <a:gd name="connsiteY75" fmla="*/ 121605 h 256483"/>
                <a:gd name="connsiteX76" fmla="*/ 875904 w 1104754"/>
                <a:gd name="connsiteY76" fmla="*/ 87122 h 256483"/>
                <a:gd name="connsiteX77" fmla="*/ 904705 w 1104754"/>
                <a:gd name="connsiteY77" fmla="*/ 120308 h 256483"/>
                <a:gd name="connsiteX78" fmla="*/ 904705 w 1104754"/>
                <a:gd name="connsiteY78" fmla="*/ 193164 h 256483"/>
                <a:gd name="connsiteX79" fmla="*/ 942131 w 1104754"/>
                <a:gd name="connsiteY79" fmla="*/ 193164 h 256483"/>
                <a:gd name="connsiteX80" fmla="*/ 942131 w 1104754"/>
                <a:gd name="connsiteY80" fmla="*/ 114434 h 256483"/>
                <a:gd name="connsiteX81" fmla="*/ 1104698 w 1104754"/>
                <a:gd name="connsiteY81" fmla="*/ 137320 h 256483"/>
                <a:gd name="connsiteX82" fmla="*/ 1034543 w 1104754"/>
                <a:gd name="connsiteY82" fmla="*/ 55691 h 256483"/>
                <a:gd name="connsiteX83" fmla="*/ 964351 w 1104754"/>
                <a:gd name="connsiteY83" fmla="*/ 121597 h 256483"/>
                <a:gd name="connsiteX84" fmla="*/ 964387 w 1104754"/>
                <a:gd name="connsiteY84" fmla="*/ 126258 h 256483"/>
                <a:gd name="connsiteX85" fmla="*/ 1036853 w 1104754"/>
                <a:gd name="connsiteY85" fmla="*/ 195758 h 256483"/>
                <a:gd name="connsiteX86" fmla="*/ 1101233 w 1104754"/>
                <a:gd name="connsiteY86" fmla="*/ 150976 h 256483"/>
                <a:gd name="connsiteX87" fmla="*/ 1069043 w 1104754"/>
                <a:gd name="connsiteY87" fmla="*/ 147619 h 256483"/>
                <a:gd name="connsiteX88" fmla="*/ 1036314 w 1104754"/>
                <a:gd name="connsiteY88" fmla="*/ 165623 h 256483"/>
                <a:gd name="connsiteX89" fmla="*/ 1001121 w 1104754"/>
                <a:gd name="connsiteY89" fmla="*/ 137320 h 256483"/>
                <a:gd name="connsiteX90" fmla="*/ 1104313 w 1104754"/>
                <a:gd name="connsiteY90" fmla="*/ 137320 h 256483"/>
                <a:gd name="connsiteX91" fmla="*/ 1000890 w 1104754"/>
                <a:gd name="connsiteY91" fmla="*/ 111840 h 256483"/>
                <a:gd name="connsiteX92" fmla="*/ 1034158 w 1104754"/>
                <a:gd name="connsiteY92" fmla="*/ 85062 h 256483"/>
                <a:gd name="connsiteX93" fmla="*/ 1066887 w 1104754"/>
                <a:gd name="connsiteY93" fmla="*/ 111840 h 256483"/>
                <a:gd name="connsiteX94" fmla="*/ 1000890 w 1104754"/>
                <a:gd name="connsiteY94" fmla="*/ 111840 h 256483"/>
                <a:gd name="connsiteX95" fmla="*/ 573180 w 1104754"/>
                <a:gd name="connsiteY95" fmla="*/ 193164 h 256483"/>
                <a:gd name="connsiteX96" fmla="*/ 610068 w 1104754"/>
                <a:gd name="connsiteY96" fmla="*/ 193164 h 256483"/>
                <a:gd name="connsiteX97" fmla="*/ 610068 w 1104754"/>
                <a:gd name="connsiteY97" fmla="*/ 0 h 256483"/>
                <a:gd name="connsiteX98" fmla="*/ 573180 w 1104754"/>
                <a:gd name="connsiteY98" fmla="*/ 0 h 256483"/>
                <a:gd name="connsiteX99" fmla="*/ 490780 w 1104754"/>
                <a:gd name="connsiteY99" fmla="*/ 193164 h 256483"/>
                <a:gd name="connsiteX100" fmla="*/ 527668 w 1104754"/>
                <a:gd name="connsiteY100" fmla="*/ 193164 h 256483"/>
                <a:gd name="connsiteX101" fmla="*/ 527668 w 1104754"/>
                <a:gd name="connsiteY101" fmla="*/ 87275 h 256483"/>
                <a:gd name="connsiteX102" fmla="*/ 549769 w 1104754"/>
                <a:gd name="connsiteY102" fmla="*/ 87275 h 256483"/>
                <a:gd name="connsiteX103" fmla="*/ 549769 w 1104754"/>
                <a:gd name="connsiteY103" fmla="*/ 58437 h 256483"/>
                <a:gd name="connsiteX104" fmla="*/ 527668 w 1104754"/>
                <a:gd name="connsiteY104" fmla="*/ 58437 h 256483"/>
                <a:gd name="connsiteX105" fmla="*/ 527668 w 1104754"/>
                <a:gd name="connsiteY105" fmla="*/ 28532 h 256483"/>
                <a:gd name="connsiteX106" fmla="*/ 490780 w 1104754"/>
                <a:gd name="connsiteY106" fmla="*/ 28532 h 2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04754" h="256483">
                  <a:moveTo>
                    <a:pt x="36117" y="75679"/>
                  </a:moveTo>
                  <a:cubicBezTo>
                    <a:pt x="43125" y="63320"/>
                    <a:pt x="55370" y="55615"/>
                    <a:pt x="77009" y="58209"/>
                  </a:cubicBezTo>
                  <a:lnTo>
                    <a:pt x="77009" y="89563"/>
                  </a:lnTo>
                  <a:cubicBezTo>
                    <a:pt x="51519" y="86512"/>
                    <a:pt x="37195" y="94980"/>
                    <a:pt x="37195" y="116112"/>
                  </a:cubicBezTo>
                  <a:lnTo>
                    <a:pt x="37195" y="193087"/>
                  </a:lnTo>
                  <a:lnTo>
                    <a:pt x="0" y="193087"/>
                  </a:lnTo>
                  <a:lnTo>
                    <a:pt x="0" y="58437"/>
                  </a:lnTo>
                  <a:lnTo>
                    <a:pt x="30188" y="58437"/>
                  </a:lnTo>
                  <a:close/>
                  <a:moveTo>
                    <a:pt x="95415" y="24489"/>
                  </a:moveTo>
                  <a:cubicBezTo>
                    <a:pt x="95457" y="35865"/>
                    <a:pt x="104801" y="45053"/>
                    <a:pt x="116284" y="45010"/>
                  </a:cubicBezTo>
                  <a:cubicBezTo>
                    <a:pt x="127767" y="44968"/>
                    <a:pt x="137042" y="35712"/>
                    <a:pt x="136999" y="24336"/>
                  </a:cubicBezTo>
                  <a:cubicBezTo>
                    <a:pt x="136957" y="12990"/>
                    <a:pt x="127660" y="3815"/>
                    <a:pt x="116207" y="3814"/>
                  </a:cubicBezTo>
                  <a:cubicBezTo>
                    <a:pt x="104711" y="3856"/>
                    <a:pt x="95414" y="13100"/>
                    <a:pt x="95415" y="24489"/>
                  </a:cubicBezTo>
                  <a:moveTo>
                    <a:pt x="134612" y="58437"/>
                  </a:moveTo>
                  <a:lnTo>
                    <a:pt x="97725" y="58437"/>
                  </a:lnTo>
                  <a:lnTo>
                    <a:pt x="97725" y="193087"/>
                  </a:lnTo>
                  <a:lnTo>
                    <a:pt x="134612" y="193087"/>
                  </a:lnTo>
                  <a:close/>
                  <a:moveTo>
                    <a:pt x="268762" y="79035"/>
                  </a:moveTo>
                  <a:lnTo>
                    <a:pt x="268762" y="78273"/>
                  </a:lnTo>
                  <a:cubicBezTo>
                    <a:pt x="258490" y="63652"/>
                    <a:pt x="241536" y="55069"/>
                    <a:pt x="223558" y="55386"/>
                  </a:cubicBezTo>
                  <a:cubicBezTo>
                    <a:pt x="181665" y="55386"/>
                    <a:pt x="155944" y="85291"/>
                    <a:pt x="155944" y="125190"/>
                  </a:cubicBezTo>
                  <a:cubicBezTo>
                    <a:pt x="155944" y="163335"/>
                    <a:pt x="180356" y="195452"/>
                    <a:pt x="221710" y="195452"/>
                  </a:cubicBezTo>
                  <a:cubicBezTo>
                    <a:pt x="244350" y="195452"/>
                    <a:pt x="262294" y="185687"/>
                    <a:pt x="268762" y="169743"/>
                  </a:cubicBezTo>
                  <a:lnTo>
                    <a:pt x="268762" y="178974"/>
                  </a:lnTo>
                  <a:cubicBezTo>
                    <a:pt x="268762" y="210634"/>
                    <a:pt x="253361" y="224747"/>
                    <a:pt x="224328" y="224747"/>
                  </a:cubicBezTo>
                  <a:cubicBezTo>
                    <a:pt x="205809" y="224208"/>
                    <a:pt x="187765" y="218811"/>
                    <a:pt x="172039" y="209108"/>
                  </a:cubicBezTo>
                  <a:lnTo>
                    <a:pt x="172039" y="240463"/>
                  </a:lnTo>
                  <a:cubicBezTo>
                    <a:pt x="185053" y="250304"/>
                    <a:pt x="210543" y="256484"/>
                    <a:pt x="231875" y="256484"/>
                  </a:cubicBezTo>
                  <a:cubicBezTo>
                    <a:pt x="280468" y="256484"/>
                    <a:pt x="305650" y="225968"/>
                    <a:pt x="305650" y="179203"/>
                  </a:cubicBezTo>
                  <a:lnTo>
                    <a:pt x="305650" y="58437"/>
                  </a:lnTo>
                  <a:lnTo>
                    <a:pt x="275539" y="58437"/>
                  </a:lnTo>
                  <a:close/>
                  <a:moveTo>
                    <a:pt x="268762" y="125648"/>
                  </a:moveTo>
                  <a:cubicBezTo>
                    <a:pt x="269501" y="145521"/>
                    <a:pt x="253836" y="162225"/>
                    <a:pt x="233775" y="162956"/>
                  </a:cubicBezTo>
                  <a:cubicBezTo>
                    <a:pt x="232860" y="162989"/>
                    <a:pt x="231943" y="162989"/>
                    <a:pt x="231028" y="162953"/>
                  </a:cubicBezTo>
                  <a:cubicBezTo>
                    <a:pt x="211063" y="163940"/>
                    <a:pt x="194071" y="148706"/>
                    <a:pt x="193076" y="128928"/>
                  </a:cubicBezTo>
                  <a:cubicBezTo>
                    <a:pt x="193021" y="127835"/>
                    <a:pt x="193016" y="126741"/>
                    <a:pt x="193062" y="125648"/>
                  </a:cubicBezTo>
                  <a:cubicBezTo>
                    <a:pt x="192395" y="105941"/>
                    <a:pt x="207981" y="89429"/>
                    <a:pt x="227875" y="88768"/>
                  </a:cubicBezTo>
                  <a:cubicBezTo>
                    <a:pt x="228926" y="88733"/>
                    <a:pt x="229978" y="88744"/>
                    <a:pt x="231028" y="88800"/>
                  </a:cubicBezTo>
                  <a:cubicBezTo>
                    <a:pt x="250961" y="88075"/>
                    <a:pt x="267715" y="103495"/>
                    <a:pt x="268447" y="123242"/>
                  </a:cubicBezTo>
                  <a:cubicBezTo>
                    <a:pt x="268477" y="124044"/>
                    <a:pt x="268479" y="124846"/>
                    <a:pt x="268454" y="125648"/>
                  </a:cubicBezTo>
                  <a:moveTo>
                    <a:pt x="465136" y="114434"/>
                  </a:moveTo>
                  <a:cubicBezTo>
                    <a:pt x="465136" y="73237"/>
                    <a:pt x="438876" y="55462"/>
                    <a:pt x="410305" y="55462"/>
                  </a:cubicBezTo>
                  <a:cubicBezTo>
                    <a:pt x="393430" y="54541"/>
                    <a:pt x="377393" y="62821"/>
                    <a:pt x="368489" y="77052"/>
                  </a:cubicBezTo>
                  <a:lnTo>
                    <a:pt x="368489" y="0"/>
                  </a:lnTo>
                  <a:lnTo>
                    <a:pt x="331525" y="0"/>
                  </a:lnTo>
                  <a:lnTo>
                    <a:pt x="331525" y="193087"/>
                  </a:lnTo>
                  <a:lnTo>
                    <a:pt x="368489" y="193087"/>
                  </a:lnTo>
                  <a:lnTo>
                    <a:pt x="368489" y="121528"/>
                  </a:lnTo>
                  <a:cubicBezTo>
                    <a:pt x="368489" y="98108"/>
                    <a:pt x="381196" y="87046"/>
                    <a:pt x="398908" y="87046"/>
                  </a:cubicBezTo>
                  <a:cubicBezTo>
                    <a:pt x="413155" y="87046"/>
                    <a:pt x="428018" y="94217"/>
                    <a:pt x="428018" y="120231"/>
                  </a:cubicBezTo>
                  <a:lnTo>
                    <a:pt x="428018" y="193087"/>
                  </a:lnTo>
                  <a:lnTo>
                    <a:pt x="465136" y="193087"/>
                  </a:lnTo>
                  <a:lnTo>
                    <a:pt x="465136" y="114434"/>
                  </a:lnTo>
                  <a:moveTo>
                    <a:pt x="744218" y="78959"/>
                  </a:moveTo>
                  <a:lnTo>
                    <a:pt x="744218" y="78196"/>
                  </a:lnTo>
                  <a:cubicBezTo>
                    <a:pt x="733946" y="63576"/>
                    <a:pt x="716991" y="54992"/>
                    <a:pt x="699013" y="55310"/>
                  </a:cubicBezTo>
                  <a:cubicBezTo>
                    <a:pt x="657120" y="55691"/>
                    <a:pt x="631476" y="85596"/>
                    <a:pt x="631476" y="125495"/>
                  </a:cubicBezTo>
                  <a:cubicBezTo>
                    <a:pt x="631476" y="163640"/>
                    <a:pt x="655888" y="195758"/>
                    <a:pt x="697242" y="195758"/>
                  </a:cubicBezTo>
                  <a:cubicBezTo>
                    <a:pt x="719806" y="195758"/>
                    <a:pt x="737749" y="185993"/>
                    <a:pt x="744295" y="169972"/>
                  </a:cubicBezTo>
                  <a:lnTo>
                    <a:pt x="744295" y="192859"/>
                  </a:lnTo>
                  <a:lnTo>
                    <a:pt x="781721" y="192859"/>
                  </a:lnTo>
                  <a:lnTo>
                    <a:pt x="781721" y="58514"/>
                  </a:lnTo>
                  <a:lnTo>
                    <a:pt x="750918" y="58514"/>
                  </a:lnTo>
                  <a:close/>
                  <a:moveTo>
                    <a:pt x="744218" y="125572"/>
                  </a:moveTo>
                  <a:cubicBezTo>
                    <a:pt x="743276" y="146196"/>
                    <a:pt x="725636" y="162159"/>
                    <a:pt x="704817" y="161227"/>
                  </a:cubicBezTo>
                  <a:cubicBezTo>
                    <a:pt x="685317" y="160353"/>
                    <a:pt x="669707" y="144890"/>
                    <a:pt x="668826" y="125572"/>
                  </a:cubicBezTo>
                  <a:cubicBezTo>
                    <a:pt x="669767" y="104947"/>
                    <a:pt x="687407" y="88984"/>
                    <a:pt x="708226" y="89917"/>
                  </a:cubicBezTo>
                  <a:cubicBezTo>
                    <a:pt x="727727" y="90790"/>
                    <a:pt x="743336" y="106253"/>
                    <a:pt x="744218" y="125572"/>
                  </a:cubicBezTo>
                  <a:moveTo>
                    <a:pt x="941361" y="114434"/>
                  </a:moveTo>
                  <a:cubicBezTo>
                    <a:pt x="941361" y="73237"/>
                    <a:pt x="915101" y="55462"/>
                    <a:pt x="886531" y="55462"/>
                  </a:cubicBezTo>
                  <a:cubicBezTo>
                    <a:pt x="869356" y="54449"/>
                    <a:pt x="853035" y="62974"/>
                    <a:pt x="844176" y="77586"/>
                  </a:cubicBezTo>
                  <a:lnTo>
                    <a:pt x="838477" y="58285"/>
                  </a:lnTo>
                  <a:lnTo>
                    <a:pt x="807673" y="58285"/>
                  </a:lnTo>
                  <a:lnTo>
                    <a:pt x="807673" y="193164"/>
                  </a:lnTo>
                  <a:lnTo>
                    <a:pt x="845100" y="193164"/>
                  </a:lnTo>
                  <a:lnTo>
                    <a:pt x="845100" y="121605"/>
                  </a:lnTo>
                  <a:cubicBezTo>
                    <a:pt x="845100" y="98184"/>
                    <a:pt x="857575" y="87122"/>
                    <a:pt x="875904" y="87122"/>
                  </a:cubicBezTo>
                  <a:cubicBezTo>
                    <a:pt x="890150" y="87122"/>
                    <a:pt x="904705" y="94293"/>
                    <a:pt x="904705" y="120308"/>
                  </a:cubicBezTo>
                  <a:lnTo>
                    <a:pt x="904705" y="193164"/>
                  </a:lnTo>
                  <a:lnTo>
                    <a:pt x="942131" y="193164"/>
                  </a:lnTo>
                  <a:lnTo>
                    <a:pt x="942131" y="114434"/>
                  </a:lnTo>
                  <a:moveTo>
                    <a:pt x="1104698" y="137320"/>
                  </a:moveTo>
                  <a:cubicBezTo>
                    <a:pt x="1106238" y="83231"/>
                    <a:pt x="1075820" y="55691"/>
                    <a:pt x="1034543" y="55691"/>
                  </a:cubicBezTo>
                  <a:cubicBezTo>
                    <a:pt x="996789" y="54689"/>
                    <a:pt x="965363" y="84196"/>
                    <a:pt x="964351" y="121597"/>
                  </a:cubicBezTo>
                  <a:cubicBezTo>
                    <a:pt x="964309" y="123151"/>
                    <a:pt x="964321" y="124705"/>
                    <a:pt x="964387" y="126258"/>
                  </a:cubicBezTo>
                  <a:cubicBezTo>
                    <a:pt x="964387" y="167988"/>
                    <a:pt x="995191" y="195758"/>
                    <a:pt x="1036853" y="195758"/>
                  </a:cubicBezTo>
                  <a:cubicBezTo>
                    <a:pt x="1065899" y="196416"/>
                    <a:pt x="1091994" y="178264"/>
                    <a:pt x="1101233" y="150976"/>
                  </a:cubicBezTo>
                  <a:lnTo>
                    <a:pt x="1069043" y="147619"/>
                  </a:lnTo>
                  <a:cubicBezTo>
                    <a:pt x="1062527" y="159348"/>
                    <a:pt x="1049808" y="166345"/>
                    <a:pt x="1036314" y="165623"/>
                  </a:cubicBezTo>
                  <a:cubicBezTo>
                    <a:pt x="1018978" y="166568"/>
                    <a:pt x="1003750" y="154321"/>
                    <a:pt x="1001121" y="137320"/>
                  </a:cubicBezTo>
                  <a:lnTo>
                    <a:pt x="1104313" y="137320"/>
                  </a:lnTo>
                  <a:moveTo>
                    <a:pt x="1000890" y="111840"/>
                  </a:moveTo>
                  <a:cubicBezTo>
                    <a:pt x="1002199" y="96124"/>
                    <a:pt x="1016291" y="85062"/>
                    <a:pt x="1034158" y="85062"/>
                  </a:cubicBezTo>
                  <a:cubicBezTo>
                    <a:pt x="1052024" y="85062"/>
                    <a:pt x="1065885" y="96124"/>
                    <a:pt x="1066887" y="111840"/>
                  </a:cubicBezTo>
                  <a:lnTo>
                    <a:pt x="1000890" y="111840"/>
                  </a:lnTo>
                  <a:moveTo>
                    <a:pt x="573180" y="193164"/>
                  </a:moveTo>
                  <a:lnTo>
                    <a:pt x="610068" y="193164"/>
                  </a:lnTo>
                  <a:lnTo>
                    <a:pt x="610068" y="0"/>
                  </a:lnTo>
                  <a:lnTo>
                    <a:pt x="573180" y="0"/>
                  </a:lnTo>
                  <a:close/>
                  <a:moveTo>
                    <a:pt x="490780" y="193164"/>
                  </a:moveTo>
                  <a:lnTo>
                    <a:pt x="527668" y="193164"/>
                  </a:lnTo>
                  <a:lnTo>
                    <a:pt x="527668" y="87275"/>
                  </a:lnTo>
                  <a:lnTo>
                    <a:pt x="549769" y="87275"/>
                  </a:lnTo>
                  <a:lnTo>
                    <a:pt x="549769" y="58437"/>
                  </a:lnTo>
                  <a:lnTo>
                    <a:pt x="527668" y="58437"/>
                  </a:lnTo>
                  <a:lnTo>
                    <a:pt x="527668" y="28532"/>
                  </a:lnTo>
                  <a:lnTo>
                    <a:pt x="490780" y="28532"/>
                  </a:lnTo>
                  <a:close/>
                </a:path>
              </a:pathLst>
            </a:custGeom>
            <a:solidFill>
              <a:schemeClr val="bg1"/>
            </a:solidFill>
            <a:ln w="7689" cap="flat">
              <a:noFill/>
              <a:prstDash val="solid"/>
              <a:miter/>
            </a:ln>
          </p:spPr>
          <p:txBody>
            <a:bodyPr rtlCol="0" anchor="ctr"/>
            <a:lstStyle/>
            <a:p>
              <a:pPr rtl="0"/>
              <a:endParaRPr lang="en-AU"/>
            </a:p>
          </p:txBody>
        </p:sp>
        <p:sp>
          <p:nvSpPr>
            <p:cNvPr id="8" name="Freeform 8">
              <a:extLst>
                <a:ext uri="{FF2B5EF4-FFF2-40B4-BE49-F238E27FC236}">
                  <a16:creationId xmlns:a16="http://schemas.microsoft.com/office/drawing/2014/main" id="{93FD54D6-C3A1-F8A1-6E5B-8BE27431F1C1}"/>
                </a:ext>
              </a:extLst>
            </p:cNvPr>
            <p:cNvSpPr/>
            <p:nvPr/>
          </p:nvSpPr>
          <p:spPr>
            <a:xfrm>
              <a:off x="11128078" y="732361"/>
              <a:ext cx="375805" cy="257358"/>
            </a:xfrm>
            <a:custGeom>
              <a:avLst/>
              <a:gdLst>
                <a:gd name="connsiteX0" fmla="*/ 375805 w 375805"/>
                <a:gd name="connsiteY0" fmla="*/ 77815 h 257358"/>
                <a:gd name="connsiteX1" fmla="*/ 349237 w 375805"/>
                <a:gd name="connsiteY1" fmla="*/ 104211 h 257358"/>
                <a:gd name="connsiteX2" fmla="*/ 315738 w 375805"/>
                <a:gd name="connsiteY2" fmla="*/ 70949 h 257358"/>
                <a:gd name="connsiteX3" fmla="*/ 315738 w 375805"/>
                <a:gd name="connsiteY3" fmla="*/ 107720 h 257358"/>
                <a:gd name="connsiteX4" fmla="*/ 150894 w 375805"/>
                <a:gd name="connsiteY4" fmla="*/ 257203 h 257358"/>
                <a:gd name="connsiteX5" fmla="*/ 0 w 375805"/>
                <a:gd name="connsiteY5" fmla="*/ 107720 h 257358"/>
                <a:gd name="connsiteX6" fmla="*/ 37041 w 375805"/>
                <a:gd name="connsiteY6" fmla="*/ 107720 h 257358"/>
                <a:gd name="connsiteX7" fmla="*/ 160803 w 375805"/>
                <a:gd name="connsiteY7" fmla="*/ 224282 h 257358"/>
                <a:gd name="connsiteX8" fmla="*/ 278466 w 375805"/>
                <a:gd name="connsiteY8" fmla="*/ 107720 h 257358"/>
                <a:gd name="connsiteX9" fmla="*/ 278466 w 375805"/>
                <a:gd name="connsiteY9" fmla="*/ 107720 h 257358"/>
                <a:gd name="connsiteX10" fmla="*/ 278466 w 375805"/>
                <a:gd name="connsiteY10" fmla="*/ 71635 h 257358"/>
                <a:gd name="connsiteX11" fmla="*/ 245506 w 375805"/>
                <a:gd name="connsiteY11" fmla="*/ 104211 h 257358"/>
                <a:gd name="connsiteX12" fmla="*/ 218860 w 375805"/>
                <a:gd name="connsiteY12" fmla="*/ 77815 h 257358"/>
                <a:gd name="connsiteX13" fmla="*/ 270765 w 375805"/>
                <a:gd name="connsiteY13" fmla="*/ 26396 h 257358"/>
                <a:gd name="connsiteX14" fmla="*/ 297179 w 375805"/>
                <a:gd name="connsiteY14" fmla="*/ 0 h 257358"/>
                <a:gd name="connsiteX15" fmla="*/ 323824 w 375805"/>
                <a:gd name="connsiteY15" fmla="*/ 26396 h 25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05" h="257358">
                  <a:moveTo>
                    <a:pt x="375805" y="77815"/>
                  </a:moveTo>
                  <a:lnTo>
                    <a:pt x="349237" y="104211"/>
                  </a:lnTo>
                  <a:lnTo>
                    <a:pt x="315738" y="70949"/>
                  </a:lnTo>
                  <a:lnTo>
                    <a:pt x="315738" y="107720"/>
                  </a:lnTo>
                  <a:cubicBezTo>
                    <a:pt x="311886" y="194093"/>
                    <a:pt x="238082" y="261019"/>
                    <a:pt x="150894" y="257203"/>
                  </a:cubicBezTo>
                  <a:cubicBezTo>
                    <a:pt x="69101" y="253623"/>
                    <a:pt x="3614" y="188748"/>
                    <a:pt x="0" y="107720"/>
                  </a:cubicBezTo>
                  <a:lnTo>
                    <a:pt x="37041" y="107720"/>
                  </a:lnTo>
                  <a:cubicBezTo>
                    <a:pt x="38725" y="173764"/>
                    <a:pt x="94135" y="225951"/>
                    <a:pt x="160803" y="224282"/>
                  </a:cubicBezTo>
                  <a:cubicBezTo>
                    <a:pt x="225101" y="222673"/>
                    <a:pt x="276841" y="171417"/>
                    <a:pt x="278466" y="107720"/>
                  </a:cubicBezTo>
                  <a:lnTo>
                    <a:pt x="278466" y="107720"/>
                  </a:lnTo>
                  <a:lnTo>
                    <a:pt x="278466" y="71635"/>
                  </a:lnTo>
                  <a:lnTo>
                    <a:pt x="245506" y="104211"/>
                  </a:lnTo>
                  <a:lnTo>
                    <a:pt x="218860" y="77815"/>
                  </a:lnTo>
                  <a:lnTo>
                    <a:pt x="270765" y="26396"/>
                  </a:lnTo>
                  <a:lnTo>
                    <a:pt x="297179" y="0"/>
                  </a:lnTo>
                  <a:lnTo>
                    <a:pt x="323824" y="26396"/>
                  </a:lnTo>
                  <a:close/>
                </a:path>
              </a:pathLst>
            </a:custGeom>
            <a:solidFill>
              <a:schemeClr val="accent6"/>
            </a:solidFill>
            <a:ln w="7689" cap="flat">
              <a:noFill/>
              <a:prstDash val="solid"/>
              <a:miter/>
            </a:ln>
          </p:spPr>
          <p:txBody>
            <a:bodyPr rtlCol="0" anchor="ctr"/>
            <a:lstStyle/>
            <a:p>
              <a:pPr rtl="0"/>
              <a:endParaRPr lang="en-AU"/>
            </a:p>
          </p:txBody>
        </p:sp>
      </p:grpSp>
      <p:sp>
        <p:nvSpPr>
          <p:cNvPr id="9" name="TextBox 8">
            <a:extLst>
              <a:ext uri="{FF2B5EF4-FFF2-40B4-BE49-F238E27FC236}">
                <a16:creationId xmlns:a16="http://schemas.microsoft.com/office/drawing/2014/main" id="{903D5A0B-C1B6-5405-66F0-DA5677E267D1}"/>
              </a:ext>
            </a:extLst>
          </p:cNvPr>
          <p:cNvSpPr txBox="1"/>
          <p:nvPr userDrawn="1"/>
        </p:nvSpPr>
        <p:spPr>
          <a:xfrm>
            <a:off x="1841453" y="1566952"/>
            <a:ext cx="8509094" cy="409342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3600"/>
              </a:spcAft>
              <a:buClrTx/>
              <a:buSzTx/>
              <a:buFontTx/>
              <a:buNone/>
              <a:tabLst/>
              <a:defRPr/>
            </a:pPr>
            <a:r>
              <a:rPr lang="en-AU" sz="2800" b="1" i="0" noProof="0">
                <a:solidFill>
                  <a:schemeClr val="accent6"/>
                </a:solidFill>
                <a:latin typeface="+mj-lt"/>
                <a:cs typeface="Calibri" panose="020F0502020204030204" pitchFamily="34" charset="0"/>
              </a:rPr>
              <a:t>Acknowledgement of Country</a:t>
            </a:r>
            <a:endParaRPr lang="en-AU" sz="2800" b="0" i="0" noProof="0">
              <a:solidFill>
                <a:schemeClr val="accent1"/>
              </a:solidFill>
              <a:latin typeface="Tenorite" pitchFamily="2" charset="0"/>
            </a:endParaRPr>
          </a:p>
          <a:p>
            <a:pPr lvl="0" algn="ctr" rtl="0">
              <a:lnSpc>
                <a:spcPct val="100000"/>
              </a:lnSpc>
              <a:spcBef>
                <a:spcPts val="0"/>
              </a:spcBef>
              <a:spcAft>
                <a:spcPts val="1600"/>
              </a:spcAft>
            </a:pPr>
            <a:r>
              <a:rPr lang="en-AU" sz="2400" b="0" i="0" noProof="0">
                <a:solidFill>
                  <a:schemeClr val="bg1"/>
                </a:solidFill>
                <a:latin typeface="+mn-lt"/>
                <a:cs typeface="Calibri" panose="020F0502020204030204" pitchFamily="34" charset="0"/>
              </a:rPr>
              <a:t>Commission for Gender Equality in the Public Sector (CGEPS) and Right Lane Consulting are headquartered on the land </a:t>
            </a:r>
            <a:br>
              <a:rPr lang="en-AU" sz="2400" b="0" i="0" noProof="0">
                <a:solidFill>
                  <a:schemeClr val="bg1"/>
                </a:solidFill>
                <a:latin typeface="+mn-lt"/>
                <a:cs typeface="Calibri" panose="020F0502020204030204" pitchFamily="34" charset="0"/>
              </a:rPr>
            </a:br>
            <a:r>
              <a:rPr lang="en-AU" sz="2400" b="0" i="0" noProof="0">
                <a:solidFill>
                  <a:schemeClr val="bg1"/>
                </a:solidFill>
                <a:latin typeface="+mn-lt"/>
                <a:cs typeface="Calibri" panose="020F0502020204030204" pitchFamily="34" charset="0"/>
              </a:rPr>
              <a:t>of the Wurundjeri People of the Kulin Nation. </a:t>
            </a:r>
          </a:p>
          <a:p>
            <a:pPr lvl="0" algn="ctr" rtl="0">
              <a:lnSpc>
                <a:spcPct val="100000"/>
              </a:lnSpc>
              <a:spcBef>
                <a:spcPts val="0"/>
              </a:spcBef>
              <a:spcAft>
                <a:spcPts val="1600"/>
              </a:spcAft>
            </a:pPr>
            <a:r>
              <a:rPr lang="en-AU" sz="2400" b="0" i="0" noProof="0">
                <a:solidFill>
                  <a:schemeClr val="bg1"/>
                </a:solidFill>
                <a:latin typeface="+mn-lt"/>
                <a:cs typeface="Calibri" panose="020F0502020204030204" pitchFamily="34" charset="0"/>
              </a:rPr>
              <a:t>We pay our respects to their Elders past and present.</a:t>
            </a:r>
          </a:p>
          <a:p>
            <a:pPr lvl="0" algn="ctr" rtl="0">
              <a:lnSpc>
                <a:spcPct val="100000"/>
              </a:lnSpc>
              <a:spcBef>
                <a:spcPts val="0"/>
              </a:spcBef>
              <a:spcAft>
                <a:spcPts val="1600"/>
              </a:spcAft>
            </a:pPr>
            <a:r>
              <a:rPr lang="en-AU" sz="2400" b="0" i="0" noProof="0">
                <a:solidFill>
                  <a:schemeClr val="bg1"/>
                </a:solidFill>
                <a:latin typeface="+mn-lt"/>
                <a:cs typeface="Calibri" panose="020F0502020204030204" pitchFamily="34" charset="0"/>
              </a:rPr>
              <a:t> We acknowledge and celebrate Aboriginal </a:t>
            </a:r>
            <a:br>
              <a:rPr lang="en-AU" sz="2400" b="0" i="0" noProof="0">
                <a:solidFill>
                  <a:schemeClr val="bg1"/>
                </a:solidFill>
                <a:latin typeface="+mn-lt"/>
                <a:cs typeface="Calibri" panose="020F0502020204030204" pitchFamily="34" charset="0"/>
              </a:rPr>
            </a:br>
            <a:r>
              <a:rPr lang="en-AU" sz="2400" b="0" i="0" noProof="0">
                <a:solidFill>
                  <a:schemeClr val="bg1"/>
                </a:solidFill>
                <a:latin typeface="+mn-lt"/>
                <a:cs typeface="Calibri" panose="020F0502020204030204" pitchFamily="34" charset="0"/>
              </a:rPr>
              <a:t>and Torres Strait Islander peoples across Australia.</a:t>
            </a:r>
          </a:p>
          <a:p>
            <a:pPr lvl="0" algn="ctr" rtl="0">
              <a:lnSpc>
                <a:spcPct val="100000"/>
              </a:lnSpc>
              <a:spcBef>
                <a:spcPts val="0"/>
              </a:spcBef>
              <a:spcAft>
                <a:spcPts val="1600"/>
              </a:spcAft>
            </a:pPr>
            <a:r>
              <a:rPr lang="en-AU" sz="2400" b="0" i="0" noProof="0">
                <a:solidFill>
                  <a:schemeClr val="bg1"/>
                </a:solidFill>
                <a:latin typeface="+mn-lt"/>
                <a:cs typeface="Calibri" panose="020F0502020204030204" pitchFamily="34" charset="0"/>
              </a:rPr>
              <a:t>This was and will always be their land.</a:t>
            </a:r>
          </a:p>
        </p:txBody>
      </p:sp>
      <p:pic>
        <p:nvPicPr>
          <p:cNvPr id="2" name="Picture 1">
            <a:extLst>
              <a:ext uri="{FF2B5EF4-FFF2-40B4-BE49-F238E27FC236}">
                <a16:creationId xmlns:a16="http://schemas.microsoft.com/office/drawing/2014/main" id="{60624959-6BFA-D029-FCE2-DC870A8DEE5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270310" y="453379"/>
            <a:ext cx="1667320" cy="476377"/>
          </a:xfrm>
          <a:prstGeom prst="rect">
            <a:avLst/>
          </a:prstGeom>
        </p:spPr>
      </p:pic>
    </p:spTree>
    <p:extLst>
      <p:ext uri="{BB962C8B-B14F-4D97-AF65-F5344CB8AC3E}">
        <p14:creationId xmlns:p14="http://schemas.microsoft.com/office/powerpoint/2010/main" val="1679947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07056F1-2326-3B35-7246-01DCFD26370E}"/>
              </a:ext>
            </a:extLst>
          </p:cNvPr>
          <p:cNvGraphicFramePr>
            <a:graphicFrameLocks noChangeAspect="1"/>
          </p:cNvGraphicFramePr>
          <p:nvPr userDrawn="1">
            <p:custDataLst>
              <p:tags r:id="rId1"/>
            </p:custDataLst>
            <p:extLst>
              <p:ext uri="{D42A27DB-BD31-4B8C-83A1-F6EECF244321}">
                <p14:modId xmlns:p14="http://schemas.microsoft.com/office/powerpoint/2010/main" val="33951423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007056F1-2326-3B35-7246-01DCFD26370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769800" y="1481659"/>
            <a:ext cx="10656000" cy="4680000"/>
          </a:xfrm>
        </p:spPr>
        <p:txBody>
          <a:bodyPr/>
          <a:lstStyle>
            <a:lvl1pPr rtl="0">
              <a:defRPr>
                <a:solidFill>
                  <a:schemeClr val="accent1"/>
                </a:solidFill>
              </a:defRPr>
            </a:lvl1pPr>
            <a:lvl2pPr rtl="0">
              <a:defRPr/>
            </a:lvl2pPr>
            <a:lvl3pPr rtl="0">
              <a:defRPr>
                <a:solidFill>
                  <a:schemeClr val="accent1"/>
                </a:solidFill>
              </a:defRPr>
            </a:lvl3pPr>
            <a:lvl4pPr rtl="0">
              <a:defRPr>
                <a:solidFill>
                  <a:schemeClr val="accent1"/>
                </a:solidFill>
              </a:defRPr>
            </a:lvl4pPr>
            <a:lvl5pPr rtl="0">
              <a:defRPr>
                <a:solidFill>
                  <a:schemeClr val="accent1"/>
                </a:solidFill>
              </a:defRPr>
            </a:lvl5pPr>
          </a:lstStyle>
          <a:p>
            <a:pPr lvl="0"/>
            <a:r>
              <a:rPr lang="en-AU"/>
              <a:t>Click to add text, or click on one of the central icons to add a table, chart, SmartArt, image or media. Press the ‘Increase/Decrease’ button under the Home tab to move through the text styles.</a:t>
            </a:r>
          </a:p>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p:txBody>
          <a:bodyPr/>
          <a:lstStyle>
            <a:lvl1pPr rtl="0">
              <a:defRPr/>
            </a:lvl1pPr>
          </a:lstStyle>
          <a:p>
            <a:fld id="{F5AEA0E0-5CC6-4BD0-905C-A0021E419432}" type="slidenum">
              <a:rPr lang="en-AU" smtClean="0"/>
              <a:pPr/>
              <a:t>‹#›</a:t>
            </a:fld>
            <a:endParaRPr lang="en-AU"/>
          </a:p>
        </p:txBody>
      </p:sp>
      <p:sp>
        <p:nvSpPr>
          <p:cNvPr id="10" name="Text Placeholder 7">
            <a:extLst>
              <a:ext uri="{FF2B5EF4-FFF2-40B4-BE49-F238E27FC236}">
                <a16:creationId xmlns:a16="http://schemas.microsoft.com/office/drawing/2014/main" id="{A63B9D3A-A246-3913-D20A-0AEE85AA85AD}"/>
              </a:ext>
            </a:extLst>
          </p:cNvPr>
          <p:cNvSpPr>
            <a:spLocks noGrp="1"/>
          </p:cNvSpPr>
          <p:nvPr>
            <p:ph type="body" sz="quarter" idx="13" hasCustomPrompt="1"/>
          </p:nvPr>
        </p:nvSpPr>
        <p:spPr>
          <a:xfrm>
            <a:off x="766199" y="6423661"/>
            <a:ext cx="9720000" cy="252000"/>
          </a:xfrm>
          <a:noFill/>
        </p:spPr>
        <p:txBody>
          <a:bodyPr anchor="ctr"/>
          <a:lstStyle>
            <a:lvl1pPr rtl="0">
              <a:defRPr sz="900">
                <a:solidFill>
                  <a:schemeClr val="accent1"/>
                </a:solidFill>
              </a:defRPr>
            </a:lvl1pPr>
            <a:lvl2pPr marL="0" indent="0">
              <a:buNone/>
              <a:defRPr sz="900"/>
            </a:lvl2pPr>
            <a:lvl3pPr marL="0" indent="0">
              <a:buNone/>
              <a:defRPr sz="900"/>
            </a:lvl3pPr>
            <a:lvl4pPr>
              <a:defRPr sz="900" b="0"/>
            </a:lvl4pPr>
            <a:lvl5pPr>
              <a:defRPr sz="900"/>
            </a:lvl5pPr>
            <a:lvl6pPr>
              <a:defRPr sz="900"/>
            </a:lvl6pPr>
            <a:lvl7pPr>
              <a:defRPr sz="900"/>
            </a:lvl7pPr>
            <a:lvl8pPr>
              <a:defRPr sz="900"/>
            </a:lvl8pPr>
            <a:lvl9pPr>
              <a:defRPr sz="900"/>
            </a:lvl9pPr>
          </a:lstStyle>
          <a:p>
            <a:pPr lvl="0"/>
            <a:r>
              <a:rPr lang="en-AU"/>
              <a:t>Click to add source</a:t>
            </a:r>
          </a:p>
        </p:txBody>
      </p:sp>
      <p:sp>
        <p:nvSpPr>
          <p:cNvPr id="3" name="Title 2">
            <a:extLst>
              <a:ext uri="{FF2B5EF4-FFF2-40B4-BE49-F238E27FC236}">
                <a16:creationId xmlns:a16="http://schemas.microsoft.com/office/drawing/2014/main" id="{962C1281-FF22-C0A2-919A-7B9133E2CE74}"/>
              </a:ext>
            </a:extLst>
          </p:cNvPr>
          <p:cNvSpPr>
            <a:spLocks noGrp="1"/>
          </p:cNvSpPr>
          <p:nvPr>
            <p:ph type="title"/>
          </p:nvPr>
        </p:nvSpPr>
        <p:spPr/>
        <p:txBody>
          <a:bodyPr vert="horz"/>
          <a:lstStyle>
            <a:lvl1pPr rtl="0">
              <a:defRPr/>
            </a:lvl1pPr>
          </a:lstStyle>
          <a:p>
            <a:r>
              <a:rPr lang="en-AU"/>
              <a:t>Click to edit Master title style</a:t>
            </a:r>
          </a:p>
        </p:txBody>
      </p:sp>
    </p:spTree>
    <p:extLst>
      <p:ext uri="{BB962C8B-B14F-4D97-AF65-F5344CB8AC3E}">
        <p14:creationId xmlns:p14="http://schemas.microsoft.com/office/powerpoint/2010/main" val="1202723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07056F1-2326-3B35-7246-01DCFD26370E}"/>
              </a:ext>
            </a:extLst>
          </p:cNvPr>
          <p:cNvGraphicFramePr>
            <a:graphicFrameLocks noChangeAspect="1"/>
          </p:cNvGraphicFramePr>
          <p:nvPr userDrawn="1">
            <p:custDataLst>
              <p:tags r:id="rId1"/>
            </p:custDataLst>
            <p:extLst>
              <p:ext uri="{D42A27DB-BD31-4B8C-83A1-F6EECF244321}">
                <p14:modId xmlns:p14="http://schemas.microsoft.com/office/powerpoint/2010/main" val="35604857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007056F1-2326-3B35-7246-01DCFD26370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Round Same-side Corner of Rectangle 3">
            <a:extLst>
              <a:ext uri="{FF2B5EF4-FFF2-40B4-BE49-F238E27FC236}">
                <a16:creationId xmlns:a16="http://schemas.microsoft.com/office/drawing/2014/main" id="{EAA77099-F6D4-5900-8A03-1C098810E022}"/>
              </a:ext>
            </a:extLst>
          </p:cNvPr>
          <p:cNvSpPr/>
          <p:nvPr userDrawn="1"/>
        </p:nvSpPr>
        <p:spPr>
          <a:xfrm>
            <a:off x="0" y="1451429"/>
            <a:ext cx="12192000" cy="5473526"/>
          </a:xfrm>
          <a:prstGeom prst="round2SameRect">
            <a:avLst>
              <a:gd name="adj1" fmla="val 17197"/>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p:txBody>
          <a:bodyPr/>
          <a:lstStyle>
            <a:lvl1pPr rtl="0">
              <a:defRPr/>
            </a:lvl1pPr>
          </a:lstStyle>
          <a:p>
            <a:fld id="{F5AEA0E0-5CC6-4BD0-905C-A0021E419432}" type="slidenum">
              <a:rPr lang="en-AU" smtClean="0"/>
              <a:pPr/>
              <a:t>‹#›</a:t>
            </a:fld>
            <a:endParaRPr lang="en-AU"/>
          </a:p>
        </p:txBody>
      </p:sp>
      <p:sp>
        <p:nvSpPr>
          <p:cNvPr id="10" name="Text Placeholder 7">
            <a:extLst>
              <a:ext uri="{FF2B5EF4-FFF2-40B4-BE49-F238E27FC236}">
                <a16:creationId xmlns:a16="http://schemas.microsoft.com/office/drawing/2014/main" id="{A63B9D3A-A246-3913-D20A-0AEE85AA85AD}"/>
              </a:ext>
            </a:extLst>
          </p:cNvPr>
          <p:cNvSpPr>
            <a:spLocks noGrp="1"/>
          </p:cNvSpPr>
          <p:nvPr>
            <p:ph type="body" sz="quarter" idx="13" hasCustomPrompt="1"/>
          </p:nvPr>
        </p:nvSpPr>
        <p:spPr>
          <a:xfrm>
            <a:off x="766199" y="6423661"/>
            <a:ext cx="9720000" cy="252000"/>
          </a:xfrm>
          <a:noFill/>
        </p:spPr>
        <p:txBody>
          <a:bodyPr anchor="ctr"/>
          <a:lstStyle>
            <a:lvl1pPr rtl="0">
              <a:defRPr sz="900">
                <a:solidFill>
                  <a:schemeClr val="accent1"/>
                </a:solidFill>
              </a:defRPr>
            </a:lvl1pPr>
            <a:lvl2pPr marL="0" indent="0">
              <a:buNone/>
              <a:defRPr sz="900"/>
            </a:lvl2pPr>
            <a:lvl3pPr marL="0" indent="0">
              <a:buNone/>
              <a:defRPr sz="900"/>
            </a:lvl3pPr>
            <a:lvl4pPr>
              <a:defRPr sz="900" b="0"/>
            </a:lvl4pPr>
            <a:lvl5pPr>
              <a:defRPr sz="900"/>
            </a:lvl5pPr>
            <a:lvl6pPr>
              <a:defRPr sz="900"/>
            </a:lvl6pPr>
            <a:lvl7pPr>
              <a:defRPr sz="900"/>
            </a:lvl7pPr>
            <a:lvl8pPr>
              <a:defRPr sz="900"/>
            </a:lvl8pPr>
            <a:lvl9pPr>
              <a:defRPr sz="900"/>
            </a:lvl9pPr>
          </a:lstStyle>
          <a:p>
            <a:pPr lvl="0"/>
            <a:r>
              <a:rPr lang="en-AU"/>
              <a:t>Click to add source</a:t>
            </a:r>
          </a:p>
        </p:txBody>
      </p:sp>
      <p:sp>
        <p:nvSpPr>
          <p:cNvPr id="3" name="Title 2">
            <a:extLst>
              <a:ext uri="{FF2B5EF4-FFF2-40B4-BE49-F238E27FC236}">
                <a16:creationId xmlns:a16="http://schemas.microsoft.com/office/drawing/2014/main" id="{962C1281-FF22-C0A2-919A-7B9133E2CE74}"/>
              </a:ext>
            </a:extLst>
          </p:cNvPr>
          <p:cNvSpPr>
            <a:spLocks noGrp="1"/>
          </p:cNvSpPr>
          <p:nvPr>
            <p:ph type="title"/>
          </p:nvPr>
        </p:nvSpPr>
        <p:spPr/>
        <p:txBody>
          <a:bodyPr vert="horz"/>
          <a:lstStyle>
            <a:lvl1pPr rtl="0">
              <a:defRPr/>
            </a:lvl1pPr>
          </a:lstStyle>
          <a:p>
            <a:r>
              <a:rPr lang="en-AU"/>
              <a:t>Click to edit Master title style</a:t>
            </a:r>
          </a:p>
        </p:txBody>
      </p:sp>
    </p:spTree>
    <p:extLst>
      <p:ext uri="{BB962C8B-B14F-4D97-AF65-F5344CB8AC3E}">
        <p14:creationId xmlns:p14="http://schemas.microsoft.com/office/powerpoint/2010/main" val="4001950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ith Co-Brand Logo]">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B3697E3F-D731-A300-208D-6D838647C6A6}"/>
              </a:ext>
            </a:extLst>
          </p:cNvPr>
          <p:cNvGraphicFramePr>
            <a:graphicFrameLocks noChangeAspect="1"/>
          </p:cNvGraphicFramePr>
          <p:nvPr userDrawn="1">
            <p:custDataLst>
              <p:tags r:id="rId1"/>
            </p:custDataLst>
            <p:extLst>
              <p:ext uri="{D42A27DB-BD31-4B8C-83A1-F6EECF244321}">
                <p14:modId xmlns:p14="http://schemas.microsoft.com/office/powerpoint/2010/main" val="1859326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2" name="think-cell data - do not delete" hidden="1">
                        <a:extLst>
                          <a:ext uri="{FF2B5EF4-FFF2-40B4-BE49-F238E27FC236}">
                            <a16:creationId xmlns:a16="http://schemas.microsoft.com/office/drawing/2014/main" id="{B3697E3F-D731-A300-208D-6D838647C6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B836AA1-ACC2-D4A8-DC99-0DBE1903F26F}"/>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769800" y="1481659"/>
            <a:ext cx="10656000" cy="4680000"/>
          </a:xfrm>
        </p:spPr>
        <p:txBody>
          <a:bodyPr/>
          <a:lstStyle>
            <a:lvl1pPr rtl="0">
              <a:defRPr>
                <a:solidFill>
                  <a:schemeClr val="accent1"/>
                </a:solidFill>
              </a:defRPr>
            </a:lvl1pPr>
            <a:lvl2pPr rtl="0">
              <a:defRPr/>
            </a:lvl2pPr>
            <a:lvl3pPr rtl="0">
              <a:defRPr>
                <a:solidFill>
                  <a:schemeClr val="accent1"/>
                </a:solidFill>
              </a:defRPr>
            </a:lvl3pPr>
            <a:lvl4pPr rtl="0">
              <a:defRPr>
                <a:solidFill>
                  <a:schemeClr val="accent1"/>
                </a:solidFill>
              </a:defRPr>
            </a:lvl4pPr>
            <a:lvl5pPr rtl="0">
              <a:defRPr>
                <a:solidFill>
                  <a:schemeClr val="accent1"/>
                </a:solidFill>
              </a:defRPr>
            </a:lvl5pPr>
          </a:lstStyle>
          <a:p>
            <a:pPr lvl="0"/>
            <a:r>
              <a:rPr lang="en-AU"/>
              <a:t>Click to add text, or click on one of the central icons to add a table, chart, SmartArt, image or media. Press the ‘Increase/Decrease’ button under the Home tab to move through the text styles.</a:t>
            </a:r>
          </a:p>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2" name="Title 1"/>
          <p:cNvSpPr>
            <a:spLocks noGrp="1"/>
          </p:cNvSpPr>
          <p:nvPr>
            <p:ph type="title"/>
          </p:nvPr>
        </p:nvSpPr>
        <p:spPr>
          <a:xfrm>
            <a:off x="769800" y="449796"/>
            <a:ext cx="7200000" cy="792000"/>
          </a:xfrm>
        </p:spPr>
        <p:txBody>
          <a:bodyPr vert="horz"/>
          <a:lstStyle>
            <a:lvl1pPr rtl="0">
              <a:defRPr/>
            </a:lvl1pPr>
          </a:lstStyle>
          <a:p>
            <a:r>
              <a:rPr lang="en-AU"/>
              <a:t>Click to edit Master title style</a:t>
            </a:r>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p:txBody>
          <a:bodyPr/>
          <a:lstStyle>
            <a:lvl1pPr rtl="0">
              <a:defRPr/>
            </a:lvl1pPr>
          </a:lstStyle>
          <a:p>
            <a:fld id="{F5AEA0E0-5CC6-4BD0-905C-A0021E419432}" type="slidenum">
              <a:rPr lang="en-AU" smtClean="0"/>
              <a:pPr/>
              <a:t>‹#›</a:t>
            </a:fld>
            <a:endParaRPr lang="en-AU"/>
          </a:p>
        </p:txBody>
      </p:sp>
      <p:sp>
        <p:nvSpPr>
          <p:cNvPr id="10" name="Text Placeholder 7">
            <a:extLst>
              <a:ext uri="{FF2B5EF4-FFF2-40B4-BE49-F238E27FC236}">
                <a16:creationId xmlns:a16="http://schemas.microsoft.com/office/drawing/2014/main" id="{A63B9D3A-A246-3913-D20A-0AEE85AA85AD}"/>
              </a:ext>
            </a:extLst>
          </p:cNvPr>
          <p:cNvSpPr>
            <a:spLocks noGrp="1"/>
          </p:cNvSpPr>
          <p:nvPr>
            <p:ph type="body" sz="quarter" idx="13" hasCustomPrompt="1"/>
          </p:nvPr>
        </p:nvSpPr>
        <p:spPr>
          <a:xfrm>
            <a:off x="766199" y="6423661"/>
            <a:ext cx="9720000" cy="252000"/>
          </a:xfrm>
          <a:noFill/>
        </p:spPr>
        <p:txBody>
          <a:bodyPr anchor="ctr"/>
          <a:lstStyle>
            <a:lvl1pPr rtl="0">
              <a:defRPr sz="900">
                <a:solidFill>
                  <a:schemeClr val="accent1"/>
                </a:solidFill>
              </a:defRPr>
            </a:lvl1pPr>
            <a:lvl2pPr marL="0" indent="0">
              <a:buNone/>
              <a:defRPr sz="900"/>
            </a:lvl2pPr>
            <a:lvl3pPr marL="0" indent="0">
              <a:buNone/>
              <a:defRPr sz="900"/>
            </a:lvl3pPr>
            <a:lvl4pPr>
              <a:defRPr sz="900" b="0"/>
            </a:lvl4pPr>
            <a:lvl5pPr>
              <a:defRPr sz="900"/>
            </a:lvl5pPr>
            <a:lvl6pPr>
              <a:defRPr sz="900"/>
            </a:lvl6pPr>
            <a:lvl7pPr>
              <a:defRPr sz="900"/>
            </a:lvl7pPr>
            <a:lvl8pPr>
              <a:defRPr sz="900"/>
            </a:lvl8pPr>
            <a:lvl9pPr>
              <a:defRPr sz="900"/>
            </a:lvl9pPr>
          </a:lstStyle>
          <a:p>
            <a:pPr lvl="0"/>
            <a:r>
              <a:rPr lang="en-AU"/>
              <a:t>Click to add source</a:t>
            </a:r>
          </a:p>
        </p:txBody>
      </p:sp>
      <p:grpSp>
        <p:nvGrpSpPr>
          <p:cNvPr id="5" name="Group 4">
            <a:extLst>
              <a:ext uri="{FF2B5EF4-FFF2-40B4-BE49-F238E27FC236}">
                <a16:creationId xmlns:a16="http://schemas.microsoft.com/office/drawing/2014/main" id="{DE325BBB-BB47-70B5-8C76-7DCD56E814C6}"/>
              </a:ext>
            </a:extLst>
          </p:cNvPr>
          <p:cNvGrpSpPr/>
          <p:nvPr userDrawn="1"/>
        </p:nvGrpSpPr>
        <p:grpSpPr>
          <a:xfrm>
            <a:off x="10504868" y="608972"/>
            <a:ext cx="994989" cy="609120"/>
            <a:chOff x="10626042" y="459944"/>
            <a:chExt cx="873815" cy="534939"/>
          </a:xfrm>
        </p:grpSpPr>
        <p:pic>
          <p:nvPicPr>
            <p:cNvPr id="3" name="Graphic 2">
              <a:extLst>
                <a:ext uri="{FF2B5EF4-FFF2-40B4-BE49-F238E27FC236}">
                  <a16:creationId xmlns:a16="http://schemas.microsoft.com/office/drawing/2014/main" id="{DAC54BA8-5D5B-33F9-971E-0BB34458C05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91972" y="459944"/>
              <a:ext cx="607885" cy="534939"/>
            </a:xfrm>
            <a:prstGeom prst="rect">
              <a:avLst/>
            </a:prstGeom>
          </p:spPr>
        </p:pic>
        <p:cxnSp>
          <p:nvCxnSpPr>
            <p:cNvPr id="4" name="Straight Connector 3">
              <a:extLst>
                <a:ext uri="{FF2B5EF4-FFF2-40B4-BE49-F238E27FC236}">
                  <a16:creationId xmlns:a16="http://schemas.microsoft.com/office/drawing/2014/main" id="{796D02FD-7C36-1132-A5FC-BB1DAB2C05B5}"/>
                </a:ext>
              </a:extLst>
            </p:cNvPr>
            <p:cNvCxnSpPr>
              <a:cxnSpLocks/>
            </p:cNvCxnSpPr>
            <p:nvPr userDrawn="1"/>
          </p:nvCxnSpPr>
          <p:spPr>
            <a:xfrm>
              <a:off x="10626042" y="530682"/>
              <a:ext cx="0" cy="301752"/>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1" name="Picture 10" descr="Text&#10;&#10;Description automatically generated">
            <a:extLst>
              <a:ext uri="{FF2B5EF4-FFF2-40B4-BE49-F238E27FC236}">
                <a16:creationId xmlns:a16="http://schemas.microsoft.com/office/drawing/2014/main" id="{B5EF615F-7983-52EE-AD78-2203D197642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47600" y="688609"/>
            <a:ext cx="1965524" cy="341267"/>
          </a:xfrm>
          <a:prstGeom prst="rect">
            <a:avLst/>
          </a:prstGeom>
        </p:spPr>
      </p:pic>
    </p:spTree>
    <p:extLst>
      <p:ext uri="{BB962C8B-B14F-4D97-AF65-F5344CB8AC3E}">
        <p14:creationId xmlns:p14="http://schemas.microsoft.com/office/powerpoint/2010/main" val="2613406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with Co-Brand Logo]">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0E9C8D3-5F38-1FED-3BEF-DC5F8AA288C6}"/>
              </a:ext>
            </a:extLst>
          </p:cNvPr>
          <p:cNvGraphicFramePr>
            <a:graphicFrameLocks noChangeAspect="1"/>
          </p:cNvGraphicFramePr>
          <p:nvPr userDrawn="1">
            <p:custDataLst>
              <p:tags r:id="rId1"/>
            </p:custDataLst>
            <p:extLst>
              <p:ext uri="{D42A27DB-BD31-4B8C-83A1-F6EECF244321}">
                <p14:modId xmlns:p14="http://schemas.microsoft.com/office/powerpoint/2010/main" val="39190627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think-cell data - do not delete" hidden="1">
                        <a:extLst>
                          <a:ext uri="{FF2B5EF4-FFF2-40B4-BE49-F238E27FC236}">
                            <a16:creationId xmlns:a16="http://schemas.microsoft.com/office/drawing/2014/main" id="{F0E9C8D3-5F38-1FED-3BEF-DC5F8AA288C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B836AA1-ACC2-D4A8-DC99-0DBE1903F26F}"/>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 name="Round Same-side Corner of Rectangle 6">
            <a:extLst>
              <a:ext uri="{FF2B5EF4-FFF2-40B4-BE49-F238E27FC236}">
                <a16:creationId xmlns:a16="http://schemas.microsoft.com/office/drawing/2014/main" id="{20CCD23C-253B-6EF1-257F-2C8DB16FC4B2}"/>
              </a:ext>
            </a:extLst>
          </p:cNvPr>
          <p:cNvSpPr/>
          <p:nvPr userDrawn="1"/>
        </p:nvSpPr>
        <p:spPr>
          <a:xfrm>
            <a:off x="0" y="1451429"/>
            <a:ext cx="12192000" cy="5473526"/>
          </a:xfrm>
          <a:prstGeom prst="round2SameRect">
            <a:avLst>
              <a:gd name="adj1" fmla="val 17197"/>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 name="Title 1"/>
          <p:cNvSpPr>
            <a:spLocks noGrp="1"/>
          </p:cNvSpPr>
          <p:nvPr>
            <p:ph type="title"/>
          </p:nvPr>
        </p:nvSpPr>
        <p:spPr>
          <a:xfrm>
            <a:off x="769800" y="449796"/>
            <a:ext cx="7200000" cy="792000"/>
          </a:xfrm>
        </p:spPr>
        <p:txBody>
          <a:bodyPr vert="horz"/>
          <a:lstStyle>
            <a:lvl1pPr rtl="0">
              <a:defRPr/>
            </a:lvl1pPr>
          </a:lstStyle>
          <a:p>
            <a:r>
              <a:rPr lang="en-AU"/>
              <a:t>Click to edit Master title style</a:t>
            </a:r>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p:txBody>
          <a:bodyPr/>
          <a:lstStyle>
            <a:lvl1pPr rtl="0">
              <a:defRPr/>
            </a:lvl1pPr>
          </a:lstStyle>
          <a:p>
            <a:fld id="{F5AEA0E0-5CC6-4BD0-905C-A0021E419432}" type="slidenum">
              <a:rPr lang="en-AU" smtClean="0"/>
              <a:pPr/>
              <a:t>‹#›</a:t>
            </a:fld>
            <a:endParaRPr lang="en-AU"/>
          </a:p>
        </p:txBody>
      </p:sp>
      <p:sp>
        <p:nvSpPr>
          <p:cNvPr id="10" name="Text Placeholder 7">
            <a:extLst>
              <a:ext uri="{FF2B5EF4-FFF2-40B4-BE49-F238E27FC236}">
                <a16:creationId xmlns:a16="http://schemas.microsoft.com/office/drawing/2014/main" id="{A63B9D3A-A246-3913-D20A-0AEE85AA85AD}"/>
              </a:ext>
            </a:extLst>
          </p:cNvPr>
          <p:cNvSpPr>
            <a:spLocks noGrp="1"/>
          </p:cNvSpPr>
          <p:nvPr>
            <p:ph type="body" sz="quarter" idx="13" hasCustomPrompt="1"/>
          </p:nvPr>
        </p:nvSpPr>
        <p:spPr>
          <a:xfrm>
            <a:off x="766199" y="6423661"/>
            <a:ext cx="9720000" cy="252000"/>
          </a:xfrm>
          <a:noFill/>
        </p:spPr>
        <p:txBody>
          <a:bodyPr anchor="ctr"/>
          <a:lstStyle>
            <a:lvl1pPr rtl="0">
              <a:defRPr sz="900">
                <a:solidFill>
                  <a:schemeClr val="accent1"/>
                </a:solidFill>
              </a:defRPr>
            </a:lvl1pPr>
            <a:lvl2pPr marL="0" indent="0">
              <a:buNone/>
              <a:defRPr sz="900"/>
            </a:lvl2pPr>
            <a:lvl3pPr marL="0" indent="0">
              <a:buNone/>
              <a:defRPr sz="900"/>
            </a:lvl3pPr>
            <a:lvl4pPr>
              <a:defRPr sz="900" b="0"/>
            </a:lvl4pPr>
            <a:lvl5pPr>
              <a:defRPr sz="900"/>
            </a:lvl5pPr>
            <a:lvl6pPr>
              <a:defRPr sz="900"/>
            </a:lvl6pPr>
            <a:lvl7pPr>
              <a:defRPr sz="900"/>
            </a:lvl7pPr>
            <a:lvl8pPr>
              <a:defRPr sz="900"/>
            </a:lvl8pPr>
            <a:lvl9pPr>
              <a:defRPr sz="900"/>
            </a:lvl9pPr>
          </a:lstStyle>
          <a:p>
            <a:pPr lvl="0"/>
            <a:r>
              <a:rPr lang="en-AU"/>
              <a:t>Click to add source</a:t>
            </a:r>
          </a:p>
        </p:txBody>
      </p:sp>
      <p:grpSp>
        <p:nvGrpSpPr>
          <p:cNvPr id="5" name="Group 4">
            <a:extLst>
              <a:ext uri="{FF2B5EF4-FFF2-40B4-BE49-F238E27FC236}">
                <a16:creationId xmlns:a16="http://schemas.microsoft.com/office/drawing/2014/main" id="{DE325BBB-BB47-70B5-8C76-7DCD56E814C6}"/>
              </a:ext>
            </a:extLst>
          </p:cNvPr>
          <p:cNvGrpSpPr/>
          <p:nvPr userDrawn="1"/>
        </p:nvGrpSpPr>
        <p:grpSpPr>
          <a:xfrm>
            <a:off x="10504868" y="608972"/>
            <a:ext cx="994989" cy="609120"/>
            <a:chOff x="10626042" y="459944"/>
            <a:chExt cx="873815" cy="534939"/>
          </a:xfrm>
        </p:grpSpPr>
        <p:pic>
          <p:nvPicPr>
            <p:cNvPr id="3" name="Graphic 2">
              <a:extLst>
                <a:ext uri="{FF2B5EF4-FFF2-40B4-BE49-F238E27FC236}">
                  <a16:creationId xmlns:a16="http://schemas.microsoft.com/office/drawing/2014/main" id="{DAC54BA8-5D5B-33F9-971E-0BB34458C05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91972" y="459944"/>
              <a:ext cx="607885" cy="534939"/>
            </a:xfrm>
            <a:prstGeom prst="rect">
              <a:avLst/>
            </a:prstGeom>
          </p:spPr>
        </p:pic>
        <p:cxnSp>
          <p:nvCxnSpPr>
            <p:cNvPr id="4" name="Straight Connector 3">
              <a:extLst>
                <a:ext uri="{FF2B5EF4-FFF2-40B4-BE49-F238E27FC236}">
                  <a16:creationId xmlns:a16="http://schemas.microsoft.com/office/drawing/2014/main" id="{796D02FD-7C36-1132-A5FC-BB1DAB2C05B5}"/>
                </a:ext>
              </a:extLst>
            </p:cNvPr>
            <p:cNvCxnSpPr>
              <a:cxnSpLocks/>
            </p:cNvCxnSpPr>
            <p:nvPr userDrawn="1"/>
          </p:nvCxnSpPr>
          <p:spPr>
            <a:xfrm>
              <a:off x="10626042" y="530682"/>
              <a:ext cx="0" cy="301752"/>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1" name="Picture 10" descr="Text&#10;&#10;Description automatically generated">
            <a:extLst>
              <a:ext uri="{FF2B5EF4-FFF2-40B4-BE49-F238E27FC236}">
                <a16:creationId xmlns:a16="http://schemas.microsoft.com/office/drawing/2014/main" id="{B5EF615F-7983-52EE-AD78-2203D197642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47600" y="688609"/>
            <a:ext cx="1965524" cy="341267"/>
          </a:xfrm>
          <a:prstGeom prst="rect">
            <a:avLst/>
          </a:prstGeom>
        </p:spPr>
      </p:pic>
    </p:spTree>
    <p:extLst>
      <p:ext uri="{BB962C8B-B14F-4D97-AF65-F5344CB8AC3E}">
        <p14:creationId xmlns:p14="http://schemas.microsoft.com/office/powerpoint/2010/main" val="872976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Co-Brand Logo">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F56EAA7-16B4-9A33-A77A-4297875839EF}"/>
              </a:ext>
            </a:extLst>
          </p:cNvPr>
          <p:cNvGraphicFramePr>
            <a:graphicFrameLocks noChangeAspect="1"/>
          </p:cNvGraphicFramePr>
          <p:nvPr userDrawn="1">
            <p:custDataLst>
              <p:tags r:id="rId1"/>
            </p:custDataLst>
            <p:extLst>
              <p:ext uri="{D42A27DB-BD31-4B8C-83A1-F6EECF244321}">
                <p14:modId xmlns:p14="http://schemas.microsoft.com/office/powerpoint/2010/main" val="828665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FF56EAA7-16B4-9A33-A77A-4297875839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1200" y="235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7" name="Picture 6">
            <a:extLst>
              <a:ext uri="{FF2B5EF4-FFF2-40B4-BE49-F238E27FC236}">
                <a16:creationId xmlns:a16="http://schemas.microsoft.com/office/drawing/2014/main" id="{E495C6BD-33E1-5EFA-B6DA-D90FF420708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236312" y="1575515"/>
            <a:ext cx="4393209" cy="5193638"/>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778859" y="3865465"/>
            <a:ext cx="4968000" cy="1260000"/>
          </a:xfrm>
        </p:spPr>
        <p:txBody>
          <a:bodyPr/>
          <a:lstStyle>
            <a:lvl1pPr marL="0" indent="0" algn="l" rtl="0">
              <a:buNone/>
              <a:defRPr sz="3200" b="1">
                <a:solidFill>
                  <a:schemeClr val="accent6"/>
                </a:solidFill>
                <a:latin typeface="+mn-lt"/>
              </a:defRPr>
            </a:lvl1pPr>
            <a:lvl2pPr marL="0" indent="0" algn="l" rtl="0">
              <a:buNone/>
              <a:defRPr sz="3200" b="1">
                <a:solidFill>
                  <a:schemeClr val="accent6"/>
                </a:solidFill>
                <a:latin typeface="+mn-lt"/>
              </a:defRPr>
            </a:lvl2pPr>
            <a:lvl3pPr marL="0" indent="0" algn="l" rtl="0">
              <a:buNone/>
              <a:defRPr sz="3200" b="1">
                <a:solidFill>
                  <a:schemeClr val="accent6"/>
                </a:solidFill>
                <a:latin typeface="+mn-lt"/>
              </a:defRPr>
            </a:lvl3pPr>
            <a:lvl4pPr marL="0" indent="0" algn="l" rtl="0">
              <a:buNone/>
              <a:defRPr sz="3200" b="1">
                <a:solidFill>
                  <a:schemeClr val="accent6"/>
                </a:solidFill>
                <a:latin typeface="+mn-lt"/>
              </a:defRPr>
            </a:lvl4pPr>
            <a:lvl5pPr marL="0" indent="0" algn="l" rtl="0">
              <a:buNone/>
              <a:defRPr sz="3200" b="1">
                <a:solidFill>
                  <a:schemeClr val="accent6"/>
                </a:solidFill>
                <a:latin typeface="+mn-lt"/>
              </a:defRPr>
            </a:lvl5pPr>
            <a:lvl6pPr marL="0" indent="0" algn="l" rtl="0">
              <a:buNone/>
              <a:defRPr sz="3200" b="1">
                <a:solidFill>
                  <a:schemeClr val="accent6"/>
                </a:solidFill>
                <a:latin typeface="+mn-lt"/>
              </a:defRPr>
            </a:lvl6pPr>
            <a:lvl7pPr marL="0" indent="0" algn="l" rtl="0">
              <a:buNone/>
              <a:defRPr sz="3200" b="1">
                <a:solidFill>
                  <a:schemeClr val="accent6"/>
                </a:solidFill>
                <a:latin typeface="+mn-lt"/>
              </a:defRPr>
            </a:lvl7pPr>
            <a:lvl8pPr marL="0" indent="0" algn="l" rtl="0">
              <a:buNone/>
              <a:defRPr sz="3200" b="1">
                <a:solidFill>
                  <a:schemeClr val="accent6"/>
                </a:solidFill>
                <a:latin typeface="+mn-lt"/>
              </a:defRPr>
            </a:lvl8pPr>
            <a:lvl9pPr marL="0" indent="0" algn="l" rtl="0">
              <a:buNone/>
              <a:defRPr sz="3200" b="1">
                <a:solidFill>
                  <a:schemeClr val="accent6"/>
                </a:solidFill>
                <a:latin typeface="+mn-lt"/>
              </a:defRPr>
            </a:lvl9pPr>
          </a:lstStyle>
          <a:p>
            <a:r>
              <a:rPr lang="en-AU"/>
              <a:t>Subtitle or presenters name and date</a:t>
            </a:r>
          </a:p>
          <a:p>
            <a:pPr lvl="1"/>
            <a:r>
              <a:rPr lang="en-AU"/>
              <a:t>2</a:t>
            </a:r>
          </a:p>
          <a:p>
            <a:pPr lvl="2"/>
            <a:r>
              <a:rPr lang="en-AU"/>
              <a:t>3</a:t>
            </a:r>
          </a:p>
          <a:p>
            <a:pPr lvl="3"/>
            <a:r>
              <a:rPr lang="en-AU"/>
              <a:t>4</a:t>
            </a:r>
          </a:p>
          <a:p>
            <a:pPr lvl="4"/>
            <a:r>
              <a:rPr lang="en-AU"/>
              <a:t>5</a:t>
            </a:r>
          </a:p>
          <a:p>
            <a:pPr lvl="5"/>
            <a:r>
              <a:rPr lang="en-AU"/>
              <a:t>6</a:t>
            </a:r>
          </a:p>
          <a:p>
            <a:pPr lvl="6"/>
            <a:r>
              <a:rPr lang="en-AU"/>
              <a:t>7</a:t>
            </a:r>
          </a:p>
          <a:p>
            <a:pPr lvl="7"/>
            <a:r>
              <a:rPr lang="en-AU"/>
              <a:t>8</a:t>
            </a:r>
          </a:p>
          <a:p>
            <a:pPr lvl="8"/>
            <a:r>
              <a:rPr lang="en-AU"/>
              <a:t>9</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9" y="1882705"/>
            <a:ext cx="4968000" cy="1944000"/>
          </a:xfrm>
        </p:spPr>
        <p:txBody>
          <a:bodyPr vert="horz" anchor="t"/>
          <a:lstStyle>
            <a:lvl1pPr rtl="0">
              <a:defRPr sz="4000">
                <a:solidFill>
                  <a:schemeClr val="accent1"/>
                </a:solidFill>
              </a:defRPr>
            </a:lvl1pPr>
          </a:lstStyle>
          <a:p>
            <a:r>
              <a:rPr lang="en-AU"/>
              <a:t>Click to add presentation title</a:t>
            </a:r>
          </a:p>
        </p:txBody>
      </p:sp>
      <p:pic>
        <p:nvPicPr>
          <p:cNvPr id="14" name="Graphic 13">
            <a:extLst>
              <a:ext uri="{FF2B5EF4-FFF2-40B4-BE49-F238E27FC236}">
                <a16:creationId xmlns:a16="http://schemas.microsoft.com/office/drawing/2014/main" id="{8DA03664-D591-A739-2F17-5F34C179F5B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14627" y="473284"/>
            <a:ext cx="2515351" cy="726657"/>
          </a:xfrm>
          <a:prstGeom prst="rect">
            <a:avLst/>
          </a:prstGeom>
        </p:spPr>
      </p:pic>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5644650"/>
            <a:ext cx="4968000" cy="576000"/>
          </a:xfrm>
          <a:noFill/>
        </p:spPr>
        <p:txBody>
          <a:bodyPr anchor="b"/>
          <a:lstStyle>
            <a:lvl1pPr rtl="0">
              <a:defRPr sz="1600" b="0">
                <a:solidFill>
                  <a:schemeClr val="accent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pic>
        <p:nvPicPr>
          <p:cNvPr id="4" name="Picture 3" descr="Text&#10;&#10;Description automatically generated">
            <a:extLst>
              <a:ext uri="{FF2B5EF4-FFF2-40B4-BE49-F238E27FC236}">
                <a16:creationId xmlns:a16="http://schemas.microsoft.com/office/drawing/2014/main" id="{C991DED2-9B12-0ADC-A64C-7A52AEDD60D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6887" y="653815"/>
            <a:ext cx="2481972" cy="430936"/>
          </a:xfrm>
          <a:prstGeom prst="rect">
            <a:avLst/>
          </a:prstGeom>
        </p:spPr>
      </p:pic>
    </p:spTree>
    <p:extLst>
      <p:ext uri="{BB962C8B-B14F-4D97-AF65-F5344CB8AC3E}">
        <p14:creationId xmlns:p14="http://schemas.microsoft.com/office/powerpoint/2010/main" val="3498300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BB3677F-6784-DFE3-C9DD-133FB5A5A296}"/>
              </a:ext>
            </a:extLst>
          </p:cNvPr>
          <p:cNvGraphicFramePr>
            <a:graphicFrameLocks noChangeAspect="1"/>
          </p:cNvGraphicFramePr>
          <p:nvPr userDrawn="1">
            <p:custDataLst>
              <p:tags r:id="rId1"/>
            </p:custDataLst>
            <p:extLst>
              <p:ext uri="{D42A27DB-BD31-4B8C-83A1-F6EECF244321}">
                <p14:modId xmlns:p14="http://schemas.microsoft.com/office/powerpoint/2010/main" val="39031993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4BB3677F-6784-DFE3-C9DD-133FB5A5A2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hasCustomPrompt="1"/>
          </p:nvPr>
        </p:nvSpPr>
        <p:spPr>
          <a:xfrm>
            <a:off x="769800" y="1481659"/>
            <a:ext cx="5184000" cy="4680000"/>
          </a:xfrm>
        </p:spPr>
        <p:txBody>
          <a:bodyPr/>
          <a:lstStyle>
            <a:lvl1pPr rtl="0">
              <a:defRPr>
                <a:solidFill>
                  <a:schemeClr val="accent1"/>
                </a:solidFill>
              </a:defRPr>
            </a:lvl1pPr>
            <a:lvl2pPr rtl="0">
              <a:defRPr/>
            </a:lvl2pPr>
            <a:lvl3pPr rtl="0">
              <a:defRPr>
                <a:solidFill>
                  <a:schemeClr val="accent1"/>
                </a:solidFill>
              </a:defRPr>
            </a:lvl3pPr>
            <a:lvl4pPr rtl="0">
              <a:defRPr>
                <a:solidFill>
                  <a:schemeClr val="accent1"/>
                </a:solidFill>
              </a:defRPr>
            </a:lvl4pPr>
            <a:lvl5pPr rtl="0">
              <a:defRPr>
                <a:solidFill>
                  <a:schemeClr val="accent1"/>
                </a:solidFill>
              </a:defRPr>
            </a:lvl5pPr>
          </a:lstStyle>
          <a:p>
            <a:pPr lvl="0"/>
            <a:r>
              <a:rPr lang="en-AU"/>
              <a:t>This slide can be used for two text boxes, or text and: chart, SmartArt, image or table.</a:t>
            </a:r>
          </a:p>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6241800" y="1481659"/>
            <a:ext cx="5184000" cy="4680000"/>
          </a:xfrm>
        </p:spPr>
        <p:txBody>
          <a:bodyPr/>
          <a:lstStyle>
            <a:lvl1pPr rtl="0">
              <a:defRPr>
                <a:solidFill>
                  <a:schemeClr val="accent1"/>
                </a:solidFill>
              </a:defRPr>
            </a:lvl1pPr>
            <a:lvl2pPr rtl="0">
              <a:defRPr/>
            </a:lvl2pPr>
            <a:lvl3pPr rtl="0">
              <a:defRPr>
                <a:solidFill>
                  <a:schemeClr val="accent1"/>
                </a:solidFill>
              </a:defRPr>
            </a:lvl3pPr>
            <a:lvl4pPr rtl="0">
              <a:defRPr>
                <a:solidFill>
                  <a:schemeClr val="accent1"/>
                </a:solidFill>
              </a:defRPr>
            </a:lvl4pPr>
            <a:lvl5pPr rtl="0">
              <a:defRPr>
                <a:solidFill>
                  <a:schemeClr val="accent1"/>
                </a:solidFil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8" name="Text Placeholder 7">
            <a:extLst>
              <a:ext uri="{FF2B5EF4-FFF2-40B4-BE49-F238E27FC236}">
                <a16:creationId xmlns:a16="http://schemas.microsoft.com/office/drawing/2014/main" id="{9F1B13CE-8429-433B-63FA-8C88513F0D0B}"/>
              </a:ext>
            </a:extLst>
          </p:cNvPr>
          <p:cNvSpPr>
            <a:spLocks noGrp="1"/>
          </p:cNvSpPr>
          <p:nvPr>
            <p:ph type="body" sz="quarter" idx="13" hasCustomPrompt="1"/>
          </p:nvPr>
        </p:nvSpPr>
        <p:spPr>
          <a:xfrm>
            <a:off x="766199" y="6423661"/>
            <a:ext cx="9720000" cy="252000"/>
          </a:xfrm>
          <a:noFill/>
        </p:spPr>
        <p:txBody>
          <a:bodyPr anchor="ctr"/>
          <a:lstStyle>
            <a:lvl1pPr rtl="0">
              <a:defRPr sz="900">
                <a:solidFill>
                  <a:schemeClr val="accent1"/>
                </a:solidFill>
              </a:defRPr>
            </a:lvl1pPr>
            <a:lvl2pPr marL="0" indent="0">
              <a:buNone/>
              <a:defRPr sz="900"/>
            </a:lvl2pPr>
            <a:lvl3pPr marL="0" indent="0">
              <a:buNone/>
              <a:defRPr sz="900"/>
            </a:lvl3pPr>
            <a:lvl4pPr>
              <a:defRPr sz="900" b="0"/>
            </a:lvl4pPr>
            <a:lvl5pPr>
              <a:defRPr sz="900"/>
            </a:lvl5pPr>
            <a:lvl6pPr>
              <a:defRPr sz="900"/>
            </a:lvl6pPr>
            <a:lvl7pPr>
              <a:defRPr sz="900"/>
            </a:lvl7pPr>
            <a:lvl8pPr>
              <a:defRPr sz="900"/>
            </a:lvl8pPr>
            <a:lvl9pPr>
              <a:defRPr sz="900"/>
            </a:lvl9pPr>
          </a:lstStyle>
          <a:p>
            <a:pPr lvl="0"/>
            <a:r>
              <a:rPr lang="en-AU"/>
              <a:t>Click to add source</a:t>
            </a:r>
          </a:p>
        </p:txBody>
      </p:sp>
      <p:sp>
        <p:nvSpPr>
          <p:cNvPr id="10" name="Slide Number Placeholder 9">
            <a:extLst>
              <a:ext uri="{FF2B5EF4-FFF2-40B4-BE49-F238E27FC236}">
                <a16:creationId xmlns:a16="http://schemas.microsoft.com/office/drawing/2014/main" id="{E28BE9DF-C0CD-D908-C1D0-946302B3905C}"/>
              </a:ext>
            </a:extLst>
          </p:cNvPr>
          <p:cNvSpPr>
            <a:spLocks noGrp="1"/>
          </p:cNvSpPr>
          <p:nvPr>
            <p:ph type="sldNum" sz="quarter" idx="14"/>
          </p:nvPr>
        </p:nvSpPr>
        <p:spPr/>
        <p:txBody>
          <a:bodyPr/>
          <a:lstStyle>
            <a:lvl1pPr rtl="0">
              <a:defRPr>
                <a:solidFill>
                  <a:schemeClr val="accent1"/>
                </a:solidFill>
              </a:defRPr>
            </a:lvl1pPr>
          </a:lstStyle>
          <a:p>
            <a:fld id="{F5AEA0E0-5CC6-4BD0-905C-A0021E419432}" type="slidenum">
              <a:rPr lang="en-AU" smtClean="0"/>
              <a:pPr/>
              <a:t>‹#›</a:t>
            </a:fld>
            <a:endParaRPr lang="en-AU"/>
          </a:p>
        </p:txBody>
      </p:sp>
      <p:sp>
        <p:nvSpPr>
          <p:cNvPr id="5" name="Title 4">
            <a:extLst>
              <a:ext uri="{FF2B5EF4-FFF2-40B4-BE49-F238E27FC236}">
                <a16:creationId xmlns:a16="http://schemas.microsoft.com/office/drawing/2014/main" id="{8A2D7041-8EAF-6CAD-B7FA-524D5A7C0E5E}"/>
              </a:ext>
            </a:extLst>
          </p:cNvPr>
          <p:cNvSpPr>
            <a:spLocks noGrp="1"/>
          </p:cNvSpPr>
          <p:nvPr>
            <p:ph type="title"/>
          </p:nvPr>
        </p:nvSpPr>
        <p:spPr/>
        <p:txBody>
          <a:bodyPr vert="horz"/>
          <a:lstStyle>
            <a:lvl1pPr rtl="0">
              <a:defRPr/>
            </a:lvl1pPr>
          </a:lstStyle>
          <a:p>
            <a:r>
              <a:rPr lang="en-AU"/>
              <a:t>Click to edit Master title style</a:t>
            </a:r>
          </a:p>
        </p:txBody>
      </p:sp>
    </p:spTree>
    <p:extLst>
      <p:ext uri="{BB962C8B-B14F-4D97-AF65-F5344CB8AC3E}">
        <p14:creationId xmlns:p14="http://schemas.microsoft.com/office/powerpoint/2010/main" val="3019047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one imag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BAA446D-7B68-8093-7CD2-2CCAFE8A3125}"/>
              </a:ext>
            </a:extLst>
          </p:cNvPr>
          <p:cNvGraphicFramePr>
            <a:graphicFrameLocks noChangeAspect="1"/>
          </p:cNvGraphicFramePr>
          <p:nvPr userDrawn="1">
            <p:custDataLst>
              <p:tags r:id="rId1"/>
            </p:custDataLst>
            <p:extLst>
              <p:ext uri="{D42A27DB-BD31-4B8C-83A1-F6EECF244321}">
                <p14:modId xmlns:p14="http://schemas.microsoft.com/office/powerpoint/2010/main" val="2009669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5" name="think-cell data - do not delete" hidden="1">
                        <a:extLst>
                          <a:ext uri="{FF2B5EF4-FFF2-40B4-BE49-F238E27FC236}">
                            <a16:creationId xmlns:a16="http://schemas.microsoft.com/office/drawing/2014/main" id="{3BAA446D-7B68-8093-7CD2-2CCAFE8A31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451600" y="0"/>
            <a:ext cx="5740400" cy="6858000"/>
          </a:xfrm>
          <a:solidFill>
            <a:schemeClr val="accent5">
              <a:lumMod val="60000"/>
              <a:lumOff val="40000"/>
            </a:schemeClr>
          </a:solidFill>
        </p:spPr>
        <p:txBody>
          <a:bodyPr lIns="216000" tIns="1296000" rIns="216000" bIns="216000"/>
          <a:lstStyle>
            <a:lvl1pPr rtl="0">
              <a:defRPr sz="1400">
                <a:solidFill>
                  <a:schemeClr val="bg1"/>
                </a:solidFill>
              </a:defRPr>
            </a:lvl1pPr>
          </a:lstStyle>
          <a:p>
            <a:r>
              <a:rPr lang="en-AU"/>
              <a:t>To insert an image, select ‘Insert Picture’, or click on icon. Select ‘Picture Format &gt; Crop’ to edit size and position of picture.</a:t>
            </a:r>
          </a:p>
        </p:txBody>
      </p:sp>
      <p:sp>
        <p:nvSpPr>
          <p:cNvPr id="7" name="Slide Number Placeholder 6"/>
          <p:cNvSpPr>
            <a:spLocks noGrp="1"/>
          </p:cNvSpPr>
          <p:nvPr>
            <p:ph type="sldNum" sz="quarter" idx="12"/>
          </p:nvPr>
        </p:nvSpPr>
        <p:spPr/>
        <p:txBody>
          <a:bodyPr/>
          <a:lstStyle>
            <a:lvl1pPr rtl="0">
              <a:defRPr>
                <a:solidFill>
                  <a:schemeClr val="bg1"/>
                </a:solidFill>
              </a:defRPr>
            </a:lvl1pPr>
          </a:lstStyle>
          <a:p>
            <a:fld id="{F5AEA0E0-5CC6-4BD0-905C-A0021E419432}" type="slidenum">
              <a:rPr lang="en-AU" smtClean="0"/>
              <a:pPr/>
              <a:t>‹#›</a:t>
            </a:fld>
            <a:endParaRPr lang="en-AU"/>
          </a:p>
        </p:txBody>
      </p:sp>
      <p:sp>
        <p:nvSpPr>
          <p:cNvPr id="3" name="Text Placeholder 7">
            <a:extLst>
              <a:ext uri="{FF2B5EF4-FFF2-40B4-BE49-F238E27FC236}">
                <a16:creationId xmlns:a16="http://schemas.microsoft.com/office/drawing/2014/main" id="{87F33C6F-AEF4-5FA4-F98C-84FEFCA90333}"/>
              </a:ext>
            </a:extLst>
          </p:cNvPr>
          <p:cNvSpPr>
            <a:spLocks noGrp="1"/>
          </p:cNvSpPr>
          <p:nvPr>
            <p:ph type="body" sz="quarter" idx="15" hasCustomPrompt="1"/>
          </p:nvPr>
        </p:nvSpPr>
        <p:spPr>
          <a:xfrm>
            <a:off x="766199" y="6423661"/>
            <a:ext cx="5328000" cy="252000"/>
          </a:xfrm>
          <a:noFill/>
        </p:spPr>
        <p:txBody>
          <a:bodyPr anchor="ctr"/>
          <a:lstStyle>
            <a:lvl1pPr rtl="0">
              <a:defRPr sz="900">
                <a:solidFill>
                  <a:schemeClr val="accent1"/>
                </a:solidFill>
              </a:defRPr>
            </a:lvl1pPr>
            <a:lvl2pPr marL="0" indent="0">
              <a:buNone/>
              <a:defRPr sz="900"/>
            </a:lvl2pPr>
            <a:lvl3pPr marL="0" indent="0">
              <a:buNone/>
              <a:defRPr sz="900"/>
            </a:lvl3pPr>
            <a:lvl4pPr>
              <a:defRPr sz="900" b="0"/>
            </a:lvl4pPr>
            <a:lvl5pPr>
              <a:defRPr sz="900"/>
            </a:lvl5pPr>
            <a:lvl6pPr>
              <a:defRPr sz="900"/>
            </a:lvl6pPr>
            <a:lvl7pPr>
              <a:defRPr sz="900"/>
            </a:lvl7pPr>
            <a:lvl8pPr>
              <a:defRPr sz="900"/>
            </a:lvl8pPr>
            <a:lvl9pPr>
              <a:defRPr sz="900"/>
            </a:lvl9pPr>
          </a:lstStyle>
          <a:p>
            <a:pPr lvl="0"/>
            <a:r>
              <a:rPr lang="en-AU"/>
              <a:t>Click to add source</a:t>
            </a:r>
          </a:p>
        </p:txBody>
      </p:sp>
      <p:sp>
        <p:nvSpPr>
          <p:cNvPr id="4" name="Title 3">
            <a:extLst>
              <a:ext uri="{FF2B5EF4-FFF2-40B4-BE49-F238E27FC236}">
                <a16:creationId xmlns:a16="http://schemas.microsoft.com/office/drawing/2014/main" id="{89FAB27F-AF51-0F25-2539-01A56EEF0C5F}"/>
              </a:ext>
            </a:extLst>
          </p:cNvPr>
          <p:cNvSpPr>
            <a:spLocks noGrp="1"/>
          </p:cNvSpPr>
          <p:nvPr>
            <p:ph type="title"/>
          </p:nvPr>
        </p:nvSpPr>
        <p:spPr>
          <a:xfrm>
            <a:off x="769800" y="449796"/>
            <a:ext cx="5326200" cy="792000"/>
          </a:xfrm>
        </p:spPr>
        <p:txBody>
          <a:bodyPr vert="horz"/>
          <a:lstStyle>
            <a:lvl1pPr rtl="0">
              <a:defRPr/>
            </a:lvl1pPr>
          </a:lstStyle>
          <a:p>
            <a:r>
              <a:rPr lang="en-AU"/>
              <a:t>Click to edit Master title style</a:t>
            </a:r>
          </a:p>
        </p:txBody>
      </p:sp>
      <p:sp>
        <p:nvSpPr>
          <p:cNvPr id="8" name="Content Placeholder 8">
            <a:extLst>
              <a:ext uri="{FF2B5EF4-FFF2-40B4-BE49-F238E27FC236}">
                <a16:creationId xmlns:a16="http://schemas.microsoft.com/office/drawing/2014/main" id="{EF4BC2AD-508A-B11A-F7FD-42D54518E8D0}"/>
              </a:ext>
            </a:extLst>
          </p:cNvPr>
          <p:cNvSpPr>
            <a:spLocks noGrp="1"/>
          </p:cNvSpPr>
          <p:nvPr>
            <p:ph sz="quarter" idx="16" hasCustomPrompt="1"/>
          </p:nvPr>
        </p:nvSpPr>
        <p:spPr>
          <a:xfrm>
            <a:off x="769800" y="1481659"/>
            <a:ext cx="5326200" cy="4680000"/>
          </a:xfrm>
        </p:spPr>
        <p:txBody>
          <a:bodyPr/>
          <a:lstStyle>
            <a:lvl1pPr rtl="0">
              <a:defRPr/>
            </a:lvl1pPr>
            <a:lvl2pPr rtl="0">
              <a:defRPr/>
            </a:lvl2pPr>
            <a:lvl3pPr rtl="0">
              <a:defRPr/>
            </a:lvl3pPr>
            <a:lvl4pPr rtl="0">
              <a:defRPr/>
            </a:lvl4pPr>
            <a:lvl5pPr rtl="0">
              <a:defRPr/>
            </a:lvl5pPr>
          </a:lstStyle>
          <a:p>
            <a:pPr lvl="0"/>
            <a:r>
              <a:rPr lang="en-AU"/>
              <a:t>Click to add text, or click on one of the central icons to add a table, chart, SmartArt, image or media. Press the ‘Increase/Decrease’ button under the Home tab to move through the text styles.</a:t>
            </a:r>
          </a:p>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9" name="Text Placeholder 9">
            <a:extLst>
              <a:ext uri="{FF2B5EF4-FFF2-40B4-BE49-F238E27FC236}">
                <a16:creationId xmlns:a16="http://schemas.microsoft.com/office/drawing/2014/main" id="{D765A703-0E52-F75B-8AF4-6E96B7A3D798}"/>
              </a:ext>
            </a:extLst>
          </p:cNvPr>
          <p:cNvSpPr>
            <a:spLocks noGrp="1"/>
          </p:cNvSpPr>
          <p:nvPr>
            <p:ph type="body" sz="quarter" idx="10"/>
          </p:nvPr>
        </p:nvSpPr>
        <p:spPr>
          <a:xfrm>
            <a:off x="10222284" y="612588"/>
            <a:ext cx="1281600" cy="378000"/>
          </a:xfrm>
          <a:blipFill>
            <a:blip r:embed="rId5">
              <a:extLst>
                <a:ext uri="{96DAC541-7B7A-43D3-8B79-37D633B846F1}">
                  <asvg:svgBlip xmlns:asvg="http://schemas.microsoft.com/office/drawing/2016/SVG/main" r:embed="rId6"/>
                </a:ext>
              </a:extLst>
            </a:blip>
            <a:stretch>
              <a:fillRect/>
            </a:stretch>
          </a:blipFill>
        </p:spPr>
        <p:txBody>
          <a:bodyPr/>
          <a:lstStyle>
            <a:lvl1pPr marL="0" indent="0" rtl="0">
              <a:buFont typeface="Arial" panose="020B0604020202020204" pitchFamily="34" charset="0"/>
              <a:buNone/>
              <a:defRPr sz="100">
                <a:noFill/>
              </a:defRPr>
            </a:lvl1pPr>
            <a:lvl2pPr marL="0" indent="0" rtl="0">
              <a:buFont typeface="Arial" panose="020B0604020202020204" pitchFamily="34" charset="0"/>
              <a:buNone/>
              <a:defRPr sz="100">
                <a:noFill/>
              </a:defRPr>
            </a:lvl2pPr>
            <a:lvl3pPr marL="0" indent="0" rtl="0">
              <a:buNone/>
              <a:defRPr sz="100">
                <a:noFill/>
              </a:defRPr>
            </a:lvl3pPr>
            <a:lvl4pPr marL="0" indent="0" rtl="0">
              <a:buFont typeface="Arial" panose="020B0604020202020204" pitchFamily="34" charset="0"/>
              <a:buNone/>
              <a:defRPr sz="100">
                <a:noFill/>
              </a:defRPr>
            </a:lvl4pPr>
            <a:lvl5pPr marL="0" indent="0" rtl="0">
              <a:buFont typeface="Arial" panose="020B0604020202020204" pitchFamily="34" charset="0"/>
              <a:buNone/>
              <a:defRPr sz="100">
                <a:noFill/>
              </a:defRPr>
            </a:lvl5pPr>
            <a:lvl6pPr marL="0" indent="0">
              <a:buFont typeface="Arial" panose="020B0604020202020204" pitchFamily="34" charset="0"/>
              <a:buNone/>
              <a:defRPr sz="100">
                <a:noFill/>
              </a:defRPr>
            </a:lvl6pPr>
            <a:lvl7pPr marL="0" indent="0">
              <a:buFont typeface="Arial" panose="020B0604020202020204" pitchFamily="34" charset="0"/>
              <a:buNone/>
              <a:defRPr sz="100">
                <a:noFill/>
              </a:defRPr>
            </a:lvl7pPr>
            <a:lvl8pPr marL="0" indent="0">
              <a:buFont typeface="Arial" panose="020B0604020202020204" pitchFamily="34" charset="0"/>
              <a:buNone/>
              <a:defRPr sz="100">
                <a:noFill/>
              </a:defRPr>
            </a:lvl8pPr>
            <a:lvl9pPr marL="0" indent="0">
              <a:buFont typeface="Arial" panose="020B0604020202020204" pitchFamily="34" charset="0"/>
              <a:buNone/>
              <a:defRPr sz="100">
                <a:noFill/>
              </a:defRPr>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Tree>
    <p:extLst>
      <p:ext uri="{BB962C8B-B14F-4D97-AF65-F5344CB8AC3E}">
        <p14:creationId xmlns:p14="http://schemas.microsoft.com/office/powerpoint/2010/main" val="608257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E87E3A3-C511-1504-85A2-16F876CC84F8}"/>
              </a:ext>
            </a:extLst>
          </p:cNvPr>
          <p:cNvGraphicFramePr>
            <a:graphicFrameLocks noChangeAspect="1"/>
          </p:cNvGraphicFramePr>
          <p:nvPr userDrawn="1">
            <p:custDataLst>
              <p:tags r:id="rId1"/>
            </p:custDataLst>
            <p:extLst>
              <p:ext uri="{D42A27DB-BD31-4B8C-83A1-F6EECF244321}">
                <p14:modId xmlns:p14="http://schemas.microsoft.com/office/powerpoint/2010/main" val="3664469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5E87E3A3-C511-1504-85A2-16F876CC84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769800" y="1481659"/>
            <a:ext cx="5326200" cy="4680000"/>
          </a:xfrm>
        </p:spPr>
        <p:txBody>
          <a:bodyPr/>
          <a:lstStyle>
            <a:lvl1pPr rtl="0">
              <a:defRPr sz="1400">
                <a:solidFill>
                  <a:schemeClr val="accent1"/>
                </a:solidFill>
              </a:defRPr>
            </a:lvl1pPr>
            <a:lvl2pPr rtl="0">
              <a:defRPr sz="1400"/>
            </a:lvl2pPr>
            <a:lvl3pPr rtl="0">
              <a:defRPr sz="1400">
                <a:solidFill>
                  <a:schemeClr val="accent1"/>
                </a:solidFill>
              </a:defRPr>
            </a:lvl3pPr>
            <a:lvl4pPr rtl="0">
              <a:defRPr sz="1400">
                <a:solidFill>
                  <a:schemeClr val="accent1"/>
                </a:solidFill>
              </a:defRPr>
            </a:lvl4pPr>
            <a:lvl5pPr rtl="0">
              <a:defRPr sz="1400">
                <a:solidFill>
                  <a:schemeClr val="accent1"/>
                </a:solidFill>
              </a:defRPr>
            </a:lvl5pPr>
          </a:lstStyle>
          <a:p>
            <a:pPr lvl="0"/>
            <a:r>
              <a:rPr lang="en-AU"/>
              <a:t>Click to add text, or click on one of the central icons to add a table, chart, SmartArt, image or media. Press the ‘Increase/Decrease’ button under the Home tab to move through the text styles.</a:t>
            </a:r>
          </a:p>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2" name="Title 1"/>
          <p:cNvSpPr>
            <a:spLocks noGrp="1"/>
          </p:cNvSpPr>
          <p:nvPr>
            <p:ph type="title"/>
          </p:nvPr>
        </p:nvSpPr>
        <p:spPr>
          <a:xfrm>
            <a:off x="769800" y="449796"/>
            <a:ext cx="5326200" cy="792000"/>
          </a:xfrm>
        </p:spPr>
        <p:txBody>
          <a:bodyPr vert="horz"/>
          <a:lstStyle>
            <a:lvl1pPr rtl="0">
              <a:defRPr/>
            </a:lvl1pPr>
          </a:lstStyle>
          <a:p>
            <a:r>
              <a:rPr lang="en-AU"/>
              <a:t>Click to edit Master title style</a:t>
            </a:r>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a:xfrm>
            <a:off x="10705800" y="6423661"/>
            <a:ext cx="720000" cy="252000"/>
          </a:xfrm>
        </p:spPr>
        <p:txBody>
          <a:bodyPr/>
          <a:lstStyle>
            <a:lvl1pPr rtl="0">
              <a:defRPr>
                <a:solidFill>
                  <a:schemeClr val="accent1"/>
                </a:solidFill>
              </a:defRPr>
            </a:lvl1pPr>
          </a:lstStyle>
          <a:p>
            <a:fld id="{F5AEA0E0-5CC6-4BD0-905C-A0021E419432}" type="slidenum">
              <a:rPr lang="en-AU" smtClean="0"/>
              <a:pPr/>
              <a:t>‹#›</a:t>
            </a:fld>
            <a:endParaRPr lang="en-AU"/>
          </a:p>
        </p:txBody>
      </p:sp>
      <p:sp>
        <p:nvSpPr>
          <p:cNvPr id="13" name="Content Placeholder 8">
            <a:extLst>
              <a:ext uri="{FF2B5EF4-FFF2-40B4-BE49-F238E27FC236}">
                <a16:creationId xmlns:a16="http://schemas.microsoft.com/office/drawing/2014/main" id="{B4085BF5-A22D-F333-F492-3B2ABF8D6B88}"/>
              </a:ext>
            </a:extLst>
          </p:cNvPr>
          <p:cNvSpPr>
            <a:spLocks noGrp="1"/>
          </p:cNvSpPr>
          <p:nvPr>
            <p:ph sz="quarter" idx="16" hasCustomPrompt="1"/>
          </p:nvPr>
        </p:nvSpPr>
        <p:spPr>
          <a:xfrm>
            <a:off x="6961800" y="1481659"/>
            <a:ext cx="4464000" cy="4680000"/>
          </a:xfrm>
        </p:spPr>
        <p:txBody>
          <a:bodyPr/>
          <a:lstStyle>
            <a:lvl1pPr rtl="0">
              <a:defRPr sz="1400">
                <a:solidFill>
                  <a:schemeClr val="accent1"/>
                </a:solidFill>
              </a:defRPr>
            </a:lvl1pPr>
            <a:lvl2pPr rtl="0">
              <a:defRPr sz="1400"/>
            </a:lvl2pPr>
            <a:lvl3pPr rtl="0">
              <a:defRPr sz="1400">
                <a:solidFill>
                  <a:schemeClr val="accent1"/>
                </a:solidFill>
              </a:defRPr>
            </a:lvl3pPr>
            <a:lvl4pPr rtl="0">
              <a:defRPr sz="1400">
                <a:solidFill>
                  <a:schemeClr val="accent1"/>
                </a:solidFill>
              </a:defRPr>
            </a:lvl4pPr>
            <a:lvl5pPr rtl="0">
              <a:defRPr sz="1400">
                <a:solidFill>
                  <a:schemeClr val="accent1"/>
                </a:solidFill>
              </a:defRPr>
            </a:lvl5pPr>
          </a:lstStyle>
          <a:p>
            <a:pPr lvl="0"/>
            <a:r>
              <a:rPr lang="en-AU"/>
              <a:t>Click to add text, or click on one of the central icons to add a table, chart, SmartArt, image or media. Press the ‘Increase/Decrease’ button under the Home tab to move through the text styles.</a:t>
            </a:r>
          </a:p>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Tree>
    <p:extLst>
      <p:ext uri="{BB962C8B-B14F-4D97-AF65-F5344CB8AC3E}">
        <p14:creationId xmlns:p14="http://schemas.microsoft.com/office/powerpoint/2010/main" val="29656175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body 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E7F3955-6F20-130F-9857-25ECADA66C34}"/>
              </a:ext>
            </a:extLst>
          </p:cNvPr>
          <p:cNvGraphicFramePr>
            <a:graphicFrameLocks noChangeAspect="1"/>
          </p:cNvGraphicFramePr>
          <p:nvPr userDrawn="1">
            <p:custDataLst>
              <p:tags r:id="rId1"/>
            </p:custDataLst>
            <p:extLst>
              <p:ext uri="{D42A27DB-BD31-4B8C-83A1-F6EECF244321}">
                <p14:modId xmlns:p14="http://schemas.microsoft.com/office/powerpoint/2010/main" val="3818712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5" name="think-cell data - do not delete" hidden="1">
                        <a:extLst>
                          <a:ext uri="{FF2B5EF4-FFF2-40B4-BE49-F238E27FC236}">
                            <a16:creationId xmlns:a16="http://schemas.microsoft.com/office/drawing/2014/main" id="{0E7F3955-6F20-130F-9857-25ECADA66C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B1C265D2-8D56-9A6C-D9CD-FC9AB5F22F1F}"/>
              </a:ext>
            </a:extLst>
          </p:cNvPr>
          <p:cNvSpPr/>
          <p:nvPr userDrawn="1"/>
        </p:nvSpPr>
        <p:spPr>
          <a:xfrm>
            <a:off x="6407836" y="0"/>
            <a:ext cx="57841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769800" y="1481659"/>
            <a:ext cx="5326200" cy="4680000"/>
          </a:xfrm>
        </p:spPr>
        <p:txBody>
          <a:bodyPr/>
          <a:lstStyle>
            <a:lvl1pPr rtl="0">
              <a:defRPr sz="1400">
                <a:solidFill>
                  <a:schemeClr val="accent1"/>
                </a:solidFill>
              </a:defRPr>
            </a:lvl1pPr>
            <a:lvl2pPr rtl="0">
              <a:defRPr sz="1400"/>
            </a:lvl2pPr>
            <a:lvl3pPr rtl="0">
              <a:defRPr sz="1400">
                <a:solidFill>
                  <a:schemeClr val="accent1"/>
                </a:solidFill>
              </a:defRPr>
            </a:lvl3pPr>
            <a:lvl4pPr rtl="0">
              <a:defRPr sz="1400">
                <a:solidFill>
                  <a:schemeClr val="accent1"/>
                </a:solidFill>
              </a:defRPr>
            </a:lvl4pPr>
            <a:lvl5pPr rtl="0">
              <a:defRPr sz="1400">
                <a:solidFill>
                  <a:schemeClr val="accent1"/>
                </a:solidFill>
              </a:defRPr>
            </a:lvl5pPr>
          </a:lstStyle>
          <a:p>
            <a:pPr lvl="0"/>
            <a:r>
              <a:rPr lang="en-AU"/>
              <a:t>Click to add text, or click on one of the central icons to add a table, chart, SmartArt, image or media. Press the ‘Increase/Decrease’ button under the Home tab to move through the text styles.</a:t>
            </a:r>
          </a:p>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2" name="Title 1"/>
          <p:cNvSpPr>
            <a:spLocks noGrp="1"/>
          </p:cNvSpPr>
          <p:nvPr>
            <p:ph type="title"/>
          </p:nvPr>
        </p:nvSpPr>
        <p:spPr>
          <a:xfrm>
            <a:off x="769800" y="449796"/>
            <a:ext cx="5326200" cy="792000"/>
          </a:xfrm>
        </p:spPr>
        <p:txBody>
          <a:bodyPr vert="horz"/>
          <a:lstStyle>
            <a:lvl1pPr rtl="0">
              <a:defRPr/>
            </a:lvl1pPr>
          </a:lstStyle>
          <a:p>
            <a:r>
              <a:rPr lang="en-AU"/>
              <a:t>Click to edit Master title style</a:t>
            </a:r>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a:xfrm>
            <a:off x="10705800" y="6423661"/>
            <a:ext cx="720000" cy="252000"/>
          </a:xfrm>
        </p:spPr>
        <p:txBody>
          <a:bodyPr/>
          <a:lstStyle>
            <a:lvl1pPr rtl="0">
              <a:defRPr>
                <a:solidFill>
                  <a:schemeClr val="bg1"/>
                </a:solidFill>
              </a:defRPr>
            </a:lvl1pPr>
          </a:lstStyle>
          <a:p>
            <a:fld id="{F5AEA0E0-5CC6-4BD0-905C-A0021E419432}" type="slidenum">
              <a:rPr lang="en-AU" smtClean="0"/>
              <a:pPr/>
              <a:t>‹#›</a:t>
            </a:fld>
            <a:endParaRPr lang="en-AU"/>
          </a:p>
        </p:txBody>
      </p:sp>
      <p:grpSp>
        <p:nvGrpSpPr>
          <p:cNvPr id="7" name="Graphic 6">
            <a:extLst>
              <a:ext uri="{FF2B5EF4-FFF2-40B4-BE49-F238E27FC236}">
                <a16:creationId xmlns:a16="http://schemas.microsoft.com/office/drawing/2014/main" id="{D564A07D-379D-4075-3B79-CFDA05F8D9E6}"/>
              </a:ext>
            </a:extLst>
          </p:cNvPr>
          <p:cNvGrpSpPr>
            <a:grpSpLocks noChangeAspect="1"/>
          </p:cNvGrpSpPr>
          <p:nvPr userDrawn="1"/>
        </p:nvGrpSpPr>
        <p:grpSpPr>
          <a:xfrm>
            <a:off x="10220966" y="612588"/>
            <a:ext cx="1282918" cy="378000"/>
            <a:chOff x="8856114" y="836870"/>
            <a:chExt cx="2006243" cy="591121"/>
          </a:xfrm>
          <a:solidFill>
            <a:schemeClr val="bg1"/>
          </a:solidFill>
        </p:grpSpPr>
        <p:sp>
          <p:nvSpPr>
            <p:cNvPr id="11" name="Freeform 6">
              <a:extLst>
                <a:ext uri="{FF2B5EF4-FFF2-40B4-BE49-F238E27FC236}">
                  <a16:creationId xmlns:a16="http://schemas.microsoft.com/office/drawing/2014/main" id="{5FB6A014-D72E-FC90-EB6D-FC2AD785BD68}"/>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grpFill/>
            <a:ln w="12050" cap="flat">
              <a:noFill/>
              <a:prstDash val="solid"/>
              <a:miter/>
            </a:ln>
          </p:spPr>
          <p:txBody>
            <a:bodyPr rtlCol="0" anchor="ctr"/>
            <a:lstStyle/>
            <a:p>
              <a:pPr rtl="0"/>
              <a:endParaRPr lang="en-AU"/>
            </a:p>
          </p:txBody>
        </p:sp>
        <p:sp>
          <p:nvSpPr>
            <p:cNvPr id="12" name="Freeform 10">
              <a:extLst>
                <a:ext uri="{FF2B5EF4-FFF2-40B4-BE49-F238E27FC236}">
                  <a16:creationId xmlns:a16="http://schemas.microsoft.com/office/drawing/2014/main" id="{94EAD167-40C1-575E-5AF1-986BFD2CCD4C}"/>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rgbClr val="00B050"/>
            </a:solidFill>
            <a:ln w="12050" cap="flat">
              <a:noFill/>
              <a:prstDash val="solid"/>
              <a:miter/>
            </a:ln>
          </p:spPr>
          <p:txBody>
            <a:bodyPr rtlCol="0" anchor="ctr"/>
            <a:lstStyle/>
            <a:p>
              <a:pPr rtl="0"/>
              <a:endParaRPr lang="en-AU"/>
            </a:p>
          </p:txBody>
        </p:sp>
      </p:grpSp>
      <p:sp>
        <p:nvSpPr>
          <p:cNvPr id="13" name="Content Placeholder 8">
            <a:extLst>
              <a:ext uri="{FF2B5EF4-FFF2-40B4-BE49-F238E27FC236}">
                <a16:creationId xmlns:a16="http://schemas.microsoft.com/office/drawing/2014/main" id="{B4085BF5-A22D-F333-F492-3B2ABF8D6B88}"/>
              </a:ext>
            </a:extLst>
          </p:cNvPr>
          <p:cNvSpPr>
            <a:spLocks noGrp="1"/>
          </p:cNvSpPr>
          <p:nvPr>
            <p:ph sz="quarter" idx="16" hasCustomPrompt="1"/>
          </p:nvPr>
        </p:nvSpPr>
        <p:spPr>
          <a:xfrm>
            <a:off x="6961800" y="1481659"/>
            <a:ext cx="4464000" cy="4680000"/>
          </a:xfrm>
        </p:spPr>
        <p:txBody>
          <a:bodyPr/>
          <a:lstStyle>
            <a:lvl1pPr rtl="0">
              <a:defRPr sz="1400">
                <a:solidFill>
                  <a:schemeClr val="bg1"/>
                </a:solidFill>
              </a:defRPr>
            </a:lvl1pPr>
            <a:lvl2pPr rtl="0">
              <a:defRPr sz="1400"/>
            </a:lvl2pPr>
            <a:lvl3pPr rtl="0">
              <a:defRPr sz="1400">
                <a:solidFill>
                  <a:schemeClr val="bg1"/>
                </a:solidFill>
              </a:defRPr>
            </a:lvl3pPr>
            <a:lvl4pPr rtl="0">
              <a:defRPr sz="1400">
                <a:solidFill>
                  <a:schemeClr val="bg1"/>
                </a:solidFill>
              </a:defRPr>
            </a:lvl4pPr>
            <a:lvl5pPr rtl="0">
              <a:defRPr sz="1400">
                <a:solidFill>
                  <a:schemeClr val="bg1"/>
                </a:solidFill>
              </a:defRPr>
            </a:lvl5pPr>
          </a:lstStyle>
          <a:p>
            <a:pPr lvl="0"/>
            <a:r>
              <a:rPr lang="en-AU"/>
              <a:t>Click to add text, or click on one of the central icons to add a table, chart, SmartArt, image or media. Press the ‘Increase/Decrease’ button under the Home tab to move through the text styles.</a:t>
            </a:r>
          </a:p>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Tree>
    <p:extLst>
      <p:ext uri="{BB962C8B-B14F-4D97-AF65-F5344CB8AC3E}">
        <p14:creationId xmlns:p14="http://schemas.microsoft.com/office/powerpoint/2010/main" val="2570531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96A65768-420B-B5C5-E173-9605222CD4B7}"/>
              </a:ext>
            </a:extLst>
          </p:cNvPr>
          <p:cNvGraphicFramePr>
            <a:graphicFrameLocks noChangeAspect="1"/>
          </p:cNvGraphicFramePr>
          <p:nvPr userDrawn="1">
            <p:custDataLst>
              <p:tags r:id="rId1"/>
            </p:custDataLst>
            <p:extLst>
              <p:ext uri="{D42A27DB-BD31-4B8C-83A1-F6EECF244321}">
                <p14:modId xmlns:p14="http://schemas.microsoft.com/office/powerpoint/2010/main" val="28194017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0" name="think-cell data - do not delete" hidden="1">
                        <a:extLst>
                          <a:ext uri="{FF2B5EF4-FFF2-40B4-BE49-F238E27FC236}">
                            <a16:creationId xmlns:a16="http://schemas.microsoft.com/office/drawing/2014/main" id="{96A65768-420B-B5C5-E173-9605222CD4B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F8B55E00-A0D1-9825-51DB-18AF626DAB39}"/>
              </a:ext>
            </a:extLst>
          </p:cNvPr>
          <p:cNvSpPr/>
          <p:nvPr userDrawn="1"/>
        </p:nvSpPr>
        <p:spPr>
          <a:xfrm>
            <a:off x="0"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a:xfrm>
            <a:off x="10705800" y="6423661"/>
            <a:ext cx="720000" cy="252000"/>
          </a:xfrm>
        </p:spPr>
        <p:txBody>
          <a:bodyPr/>
          <a:lstStyle>
            <a:lvl1pPr rtl="0">
              <a:defRPr>
                <a:solidFill>
                  <a:schemeClr val="accent1"/>
                </a:solidFill>
              </a:defRPr>
            </a:lvl1pPr>
          </a:lstStyle>
          <a:p>
            <a:fld id="{F5AEA0E0-5CC6-4BD0-905C-A0021E419432}" type="slidenum">
              <a:rPr lang="en-AU" smtClean="0"/>
              <a:pPr/>
              <a:t>‹#›</a:t>
            </a:fld>
            <a:endParaRPr lang="en-AU"/>
          </a:p>
        </p:txBody>
      </p:sp>
      <p:sp>
        <p:nvSpPr>
          <p:cNvPr id="5" name="Rectangle 4">
            <a:extLst>
              <a:ext uri="{FF2B5EF4-FFF2-40B4-BE49-F238E27FC236}">
                <a16:creationId xmlns:a16="http://schemas.microsoft.com/office/drawing/2014/main" id="{02826162-6674-9002-5807-DEE1DBE65942}"/>
              </a:ext>
            </a:extLst>
          </p:cNvPr>
          <p:cNvSpPr/>
          <p:nvPr userDrawn="1"/>
        </p:nvSpPr>
        <p:spPr>
          <a:xfrm>
            <a:off x="709422" y="1372303"/>
            <a:ext cx="2128455" cy="9430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latin typeface="+mj-lt"/>
            </a:endParaRPr>
          </a:p>
        </p:txBody>
      </p:sp>
      <p:sp>
        <p:nvSpPr>
          <p:cNvPr id="14" name="Rectangle 13">
            <a:extLst>
              <a:ext uri="{FF2B5EF4-FFF2-40B4-BE49-F238E27FC236}">
                <a16:creationId xmlns:a16="http://schemas.microsoft.com/office/drawing/2014/main" id="{576325D6-CE69-809A-FF16-F0D5B43B7081}"/>
              </a:ext>
            </a:extLst>
          </p:cNvPr>
          <p:cNvSpPr/>
          <p:nvPr userDrawn="1"/>
        </p:nvSpPr>
        <p:spPr>
          <a:xfrm>
            <a:off x="3123823" y="1372303"/>
            <a:ext cx="8424863" cy="4869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180000" tIns="180000" rIns="180000" bIns="180000" numCol="1" spcCol="252000" rtlCol="0" anchor="t">
            <a:noAutofit/>
          </a:bodyPr>
          <a:lstStyle/>
          <a:p>
            <a:pPr defTabSz="390997" rtl="0">
              <a:spcAft>
                <a:spcPts val="600"/>
              </a:spcAft>
            </a:pPr>
            <a:endParaRPr lang="en-AU" sz="1200">
              <a:solidFill>
                <a:schemeClr val="accent1"/>
              </a:solidFill>
              <a:latin typeface="Calibri"/>
            </a:endParaRPr>
          </a:p>
        </p:txBody>
      </p:sp>
      <p:grpSp>
        <p:nvGrpSpPr>
          <p:cNvPr id="16" name="Graphic 9">
            <a:extLst>
              <a:ext uri="{FF2B5EF4-FFF2-40B4-BE49-F238E27FC236}">
                <a16:creationId xmlns:a16="http://schemas.microsoft.com/office/drawing/2014/main" id="{420CA04A-0851-2643-9A00-E98E8CFC8083}"/>
              </a:ext>
            </a:extLst>
          </p:cNvPr>
          <p:cNvGrpSpPr/>
          <p:nvPr userDrawn="1"/>
        </p:nvGrpSpPr>
        <p:grpSpPr>
          <a:xfrm>
            <a:off x="10223913" y="612588"/>
            <a:ext cx="1279970" cy="377131"/>
            <a:chOff x="10223913" y="612588"/>
            <a:chExt cx="1279970" cy="377131"/>
          </a:xfrm>
        </p:grpSpPr>
        <p:sp>
          <p:nvSpPr>
            <p:cNvPr id="17" name="Freeform 16">
              <a:extLst>
                <a:ext uri="{FF2B5EF4-FFF2-40B4-BE49-F238E27FC236}">
                  <a16:creationId xmlns:a16="http://schemas.microsoft.com/office/drawing/2014/main" id="{2BDF1AD3-1AC3-AEAF-1DEE-9140B127366B}"/>
                </a:ext>
              </a:extLst>
            </p:cNvPr>
            <p:cNvSpPr/>
            <p:nvPr/>
          </p:nvSpPr>
          <p:spPr>
            <a:xfrm>
              <a:off x="10223913" y="612588"/>
              <a:ext cx="1104754" cy="256483"/>
            </a:xfrm>
            <a:custGeom>
              <a:avLst/>
              <a:gdLst>
                <a:gd name="connsiteX0" fmla="*/ 36117 w 1104754"/>
                <a:gd name="connsiteY0" fmla="*/ 75679 h 256483"/>
                <a:gd name="connsiteX1" fmla="*/ 77009 w 1104754"/>
                <a:gd name="connsiteY1" fmla="*/ 58209 h 256483"/>
                <a:gd name="connsiteX2" fmla="*/ 77009 w 1104754"/>
                <a:gd name="connsiteY2" fmla="*/ 89563 h 256483"/>
                <a:gd name="connsiteX3" fmla="*/ 37195 w 1104754"/>
                <a:gd name="connsiteY3" fmla="*/ 116112 h 256483"/>
                <a:gd name="connsiteX4" fmla="*/ 37195 w 1104754"/>
                <a:gd name="connsiteY4" fmla="*/ 193087 h 256483"/>
                <a:gd name="connsiteX5" fmla="*/ 0 w 1104754"/>
                <a:gd name="connsiteY5" fmla="*/ 193087 h 256483"/>
                <a:gd name="connsiteX6" fmla="*/ 0 w 1104754"/>
                <a:gd name="connsiteY6" fmla="*/ 58437 h 256483"/>
                <a:gd name="connsiteX7" fmla="*/ 30188 w 1104754"/>
                <a:gd name="connsiteY7" fmla="*/ 58437 h 256483"/>
                <a:gd name="connsiteX8" fmla="*/ 95415 w 1104754"/>
                <a:gd name="connsiteY8" fmla="*/ 24489 h 256483"/>
                <a:gd name="connsiteX9" fmla="*/ 116284 w 1104754"/>
                <a:gd name="connsiteY9" fmla="*/ 45010 h 256483"/>
                <a:gd name="connsiteX10" fmla="*/ 136999 w 1104754"/>
                <a:gd name="connsiteY10" fmla="*/ 24336 h 256483"/>
                <a:gd name="connsiteX11" fmla="*/ 116207 w 1104754"/>
                <a:gd name="connsiteY11" fmla="*/ 3814 h 256483"/>
                <a:gd name="connsiteX12" fmla="*/ 95415 w 1104754"/>
                <a:gd name="connsiteY12" fmla="*/ 24489 h 256483"/>
                <a:gd name="connsiteX13" fmla="*/ 134612 w 1104754"/>
                <a:gd name="connsiteY13" fmla="*/ 58437 h 256483"/>
                <a:gd name="connsiteX14" fmla="*/ 97725 w 1104754"/>
                <a:gd name="connsiteY14" fmla="*/ 58437 h 256483"/>
                <a:gd name="connsiteX15" fmla="*/ 97725 w 1104754"/>
                <a:gd name="connsiteY15" fmla="*/ 193087 h 256483"/>
                <a:gd name="connsiteX16" fmla="*/ 134612 w 1104754"/>
                <a:gd name="connsiteY16" fmla="*/ 193087 h 256483"/>
                <a:gd name="connsiteX17" fmla="*/ 268762 w 1104754"/>
                <a:gd name="connsiteY17" fmla="*/ 79035 h 256483"/>
                <a:gd name="connsiteX18" fmla="*/ 268762 w 1104754"/>
                <a:gd name="connsiteY18" fmla="*/ 78273 h 256483"/>
                <a:gd name="connsiteX19" fmla="*/ 223558 w 1104754"/>
                <a:gd name="connsiteY19" fmla="*/ 55386 h 256483"/>
                <a:gd name="connsiteX20" fmla="*/ 155944 w 1104754"/>
                <a:gd name="connsiteY20" fmla="*/ 125190 h 256483"/>
                <a:gd name="connsiteX21" fmla="*/ 221710 w 1104754"/>
                <a:gd name="connsiteY21" fmla="*/ 195452 h 256483"/>
                <a:gd name="connsiteX22" fmla="*/ 268762 w 1104754"/>
                <a:gd name="connsiteY22" fmla="*/ 169743 h 256483"/>
                <a:gd name="connsiteX23" fmla="*/ 268762 w 1104754"/>
                <a:gd name="connsiteY23" fmla="*/ 178974 h 256483"/>
                <a:gd name="connsiteX24" fmla="*/ 224328 w 1104754"/>
                <a:gd name="connsiteY24" fmla="*/ 224747 h 256483"/>
                <a:gd name="connsiteX25" fmla="*/ 172039 w 1104754"/>
                <a:gd name="connsiteY25" fmla="*/ 209108 h 256483"/>
                <a:gd name="connsiteX26" fmla="*/ 172039 w 1104754"/>
                <a:gd name="connsiteY26" fmla="*/ 240463 h 256483"/>
                <a:gd name="connsiteX27" fmla="*/ 231875 w 1104754"/>
                <a:gd name="connsiteY27" fmla="*/ 256484 h 256483"/>
                <a:gd name="connsiteX28" fmla="*/ 305650 w 1104754"/>
                <a:gd name="connsiteY28" fmla="*/ 179203 h 256483"/>
                <a:gd name="connsiteX29" fmla="*/ 305650 w 1104754"/>
                <a:gd name="connsiteY29" fmla="*/ 58437 h 256483"/>
                <a:gd name="connsiteX30" fmla="*/ 275539 w 1104754"/>
                <a:gd name="connsiteY30" fmla="*/ 58437 h 256483"/>
                <a:gd name="connsiteX31" fmla="*/ 268762 w 1104754"/>
                <a:gd name="connsiteY31" fmla="*/ 125648 h 256483"/>
                <a:gd name="connsiteX32" fmla="*/ 233775 w 1104754"/>
                <a:gd name="connsiteY32" fmla="*/ 162956 h 256483"/>
                <a:gd name="connsiteX33" fmla="*/ 231028 w 1104754"/>
                <a:gd name="connsiteY33" fmla="*/ 162953 h 256483"/>
                <a:gd name="connsiteX34" fmla="*/ 193076 w 1104754"/>
                <a:gd name="connsiteY34" fmla="*/ 128928 h 256483"/>
                <a:gd name="connsiteX35" fmla="*/ 193062 w 1104754"/>
                <a:gd name="connsiteY35" fmla="*/ 125648 h 256483"/>
                <a:gd name="connsiteX36" fmla="*/ 227875 w 1104754"/>
                <a:gd name="connsiteY36" fmla="*/ 88768 h 256483"/>
                <a:gd name="connsiteX37" fmla="*/ 231028 w 1104754"/>
                <a:gd name="connsiteY37" fmla="*/ 88800 h 256483"/>
                <a:gd name="connsiteX38" fmla="*/ 268447 w 1104754"/>
                <a:gd name="connsiteY38" fmla="*/ 123242 h 256483"/>
                <a:gd name="connsiteX39" fmla="*/ 268454 w 1104754"/>
                <a:gd name="connsiteY39" fmla="*/ 125648 h 256483"/>
                <a:gd name="connsiteX40" fmla="*/ 465136 w 1104754"/>
                <a:gd name="connsiteY40" fmla="*/ 114434 h 256483"/>
                <a:gd name="connsiteX41" fmla="*/ 410305 w 1104754"/>
                <a:gd name="connsiteY41" fmla="*/ 55462 h 256483"/>
                <a:gd name="connsiteX42" fmla="*/ 368489 w 1104754"/>
                <a:gd name="connsiteY42" fmla="*/ 77052 h 256483"/>
                <a:gd name="connsiteX43" fmla="*/ 368489 w 1104754"/>
                <a:gd name="connsiteY43" fmla="*/ 0 h 256483"/>
                <a:gd name="connsiteX44" fmla="*/ 331525 w 1104754"/>
                <a:gd name="connsiteY44" fmla="*/ 0 h 256483"/>
                <a:gd name="connsiteX45" fmla="*/ 331525 w 1104754"/>
                <a:gd name="connsiteY45" fmla="*/ 193087 h 256483"/>
                <a:gd name="connsiteX46" fmla="*/ 368489 w 1104754"/>
                <a:gd name="connsiteY46" fmla="*/ 193087 h 256483"/>
                <a:gd name="connsiteX47" fmla="*/ 368489 w 1104754"/>
                <a:gd name="connsiteY47" fmla="*/ 121528 h 256483"/>
                <a:gd name="connsiteX48" fmla="*/ 398908 w 1104754"/>
                <a:gd name="connsiteY48" fmla="*/ 87046 h 256483"/>
                <a:gd name="connsiteX49" fmla="*/ 428018 w 1104754"/>
                <a:gd name="connsiteY49" fmla="*/ 120231 h 256483"/>
                <a:gd name="connsiteX50" fmla="*/ 428018 w 1104754"/>
                <a:gd name="connsiteY50" fmla="*/ 193087 h 256483"/>
                <a:gd name="connsiteX51" fmla="*/ 465136 w 1104754"/>
                <a:gd name="connsiteY51" fmla="*/ 193087 h 256483"/>
                <a:gd name="connsiteX52" fmla="*/ 465136 w 1104754"/>
                <a:gd name="connsiteY52" fmla="*/ 114434 h 256483"/>
                <a:gd name="connsiteX53" fmla="*/ 744218 w 1104754"/>
                <a:gd name="connsiteY53" fmla="*/ 78959 h 256483"/>
                <a:gd name="connsiteX54" fmla="*/ 744218 w 1104754"/>
                <a:gd name="connsiteY54" fmla="*/ 78196 h 256483"/>
                <a:gd name="connsiteX55" fmla="*/ 699013 w 1104754"/>
                <a:gd name="connsiteY55" fmla="*/ 55310 h 256483"/>
                <a:gd name="connsiteX56" fmla="*/ 631476 w 1104754"/>
                <a:gd name="connsiteY56" fmla="*/ 125495 h 256483"/>
                <a:gd name="connsiteX57" fmla="*/ 697242 w 1104754"/>
                <a:gd name="connsiteY57" fmla="*/ 195758 h 256483"/>
                <a:gd name="connsiteX58" fmla="*/ 744295 w 1104754"/>
                <a:gd name="connsiteY58" fmla="*/ 169972 h 256483"/>
                <a:gd name="connsiteX59" fmla="*/ 744295 w 1104754"/>
                <a:gd name="connsiteY59" fmla="*/ 192859 h 256483"/>
                <a:gd name="connsiteX60" fmla="*/ 781721 w 1104754"/>
                <a:gd name="connsiteY60" fmla="*/ 192859 h 256483"/>
                <a:gd name="connsiteX61" fmla="*/ 781721 w 1104754"/>
                <a:gd name="connsiteY61" fmla="*/ 58514 h 256483"/>
                <a:gd name="connsiteX62" fmla="*/ 750918 w 1104754"/>
                <a:gd name="connsiteY62" fmla="*/ 58514 h 256483"/>
                <a:gd name="connsiteX63" fmla="*/ 744218 w 1104754"/>
                <a:gd name="connsiteY63" fmla="*/ 125572 h 256483"/>
                <a:gd name="connsiteX64" fmla="*/ 704817 w 1104754"/>
                <a:gd name="connsiteY64" fmla="*/ 161227 h 256483"/>
                <a:gd name="connsiteX65" fmla="*/ 668826 w 1104754"/>
                <a:gd name="connsiteY65" fmla="*/ 125572 h 256483"/>
                <a:gd name="connsiteX66" fmla="*/ 708226 w 1104754"/>
                <a:gd name="connsiteY66" fmla="*/ 89917 h 256483"/>
                <a:gd name="connsiteX67" fmla="*/ 744218 w 1104754"/>
                <a:gd name="connsiteY67" fmla="*/ 125572 h 256483"/>
                <a:gd name="connsiteX68" fmla="*/ 941361 w 1104754"/>
                <a:gd name="connsiteY68" fmla="*/ 114434 h 256483"/>
                <a:gd name="connsiteX69" fmla="*/ 886531 w 1104754"/>
                <a:gd name="connsiteY69" fmla="*/ 55462 h 256483"/>
                <a:gd name="connsiteX70" fmla="*/ 844176 w 1104754"/>
                <a:gd name="connsiteY70" fmla="*/ 77586 h 256483"/>
                <a:gd name="connsiteX71" fmla="*/ 838477 w 1104754"/>
                <a:gd name="connsiteY71" fmla="*/ 58285 h 256483"/>
                <a:gd name="connsiteX72" fmla="*/ 807673 w 1104754"/>
                <a:gd name="connsiteY72" fmla="*/ 58285 h 256483"/>
                <a:gd name="connsiteX73" fmla="*/ 807673 w 1104754"/>
                <a:gd name="connsiteY73" fmla="*/ 193164 h 256483"/>
                <a:gd name="connsiteX74" fmla="*/ 845100 w 1104754"/>
                <a:gd name="connsiteY74" fmla="*/ 193164 h 256483"/>
                <a:gd name="connsiteX75" fmla="*/ 845100 w 1104754"/>
                <a:gd name="connsiteY75" fmla="*/ 121605 h 256483"/>
                <a:gd name="connsiteX76" fmla="*/ 875904 w 1104754"/>
                <a:gd name="connsiteY76" fmla="*/ 87122 h 256483"/>
                <a:gd name="connsiteX77" fmla="*/ 904705 w 1104754"/>
                <a:gd name="connsiteY77" fmla="*/ 120308 h 256483"/>
                <a:gd name="connsiteX78" fmla="*/ 904705 w 1104754"/>
                <a:gd name="connsiteY78" fmla="*/ 193164 h 256483"/>
                <a:gd name="connsiteX79" fmla="*/ 942131 w 1104754"/>
                <a:gd name="connsiteY79" fmla="*/ 193164 h 256483"/>
                <a:gd name="connsiteX80" fmla="*/ 942131 w 1104754"/>
                <a:gd name="connsiteY80" fmla="*/ 114434 h 256483"/>
                <a:gd name="connsiteX81" fmla="*/ 1104698 w 1104754"/>
                <a:gd name="connsiteY81" fmla="*/ 137320 h 256483"/>
                <a:gd name="connsiteX82" fmla="*/ 1034543 w 1104754"/>
                <a:gd name="connsiteY82" fmla="*/ 55691 h 256483"/>
                <a:gd name="connsiteX83" fmla="*/ 964351 w 1104754"/>
                <a:gd name="connsiteY83" fmla="*/ 121597 h 256483"/>
                <a:gd name="connsiteX84" fmla="*/ 964387 w 1104754"/>
                <a:gd name="connsiteY84" fmla="*/ 126258 h 256483"/>
                <a:gd name="connsiteX85" fmla="*/ 1036853 w 1104754"/>
                <a:gd name="connsiteY85" fmla="*/ 195758 h 256483"/>
                <a:gd name="connsiteX86" fmla="*/ 1101233 w 1104754"/>
                <a:gd name="connsiteY86" fmla="*/ 150976 h 256483"/>
                <a:gd name="connsiteX87" fmla="*/ 1069043 w 1104754"/>
                <a:gd name="connsiteY87" fmla="*/ 147619 h 256483"/>
                <a:gd name="connsiteX88" fmla="*/ 1036314 w 1104754"/>
                <a:gd name="connsiteY88" fmla="*/ 165623 h 256483"/>
                <a:gd name="connsiteX89" fmla="*/ 1001121 w 1104754"/>
                <a:gd name="connsiteY89" fmla="*/ 137320 h 256483"/>
                <a:gd name="connsiteX90" fmla="*/ 1104313 w 1104754"/>
                <a:gd name="connsiteY90" fmla="*/ 137320 h 256483"/>
                <a:gd name="connsiteX91" fmla="*/ 1000890 w 1104754"/>
                <a:gd name="connsiteY91" fmla="*/ 111840 h 256483"/>
                <a:gd name="connsiteX92" fmla="*/ 1034158 w 1104754"/>
                <a:gd name="connsiteY92" fmla="*/ 85062 h 256483"/>
                <a:gd name="connsiteX93" fmla="*/ 1066887 w 1104754"/>
                <a:gd name="connsiteY93" fmla="*/ 111840 h 256483"/>
                <a:gd name="connsiteX94" fmla="*/ 1000890 w 1104754"/>
                <a:gd name="connsiteY94" fmla="*/ 111840 h 256483"/>
                <a:gd name="connsiteX95" fmla="*/ 573180 w 1104754"/>
                <a:gd name="connsiteY95" fmla="*/ 193164 h 256483"/>
                <a:gd name="connsiteX96" fmla="*/ 610068 w 1104754"/>
                <a:gd name="connsiteY96" fmla="*/ 193164 h 256483"/>
                <a:gd name="connsiteX97" fmla="*/ 610068 w 1104754"/>
                <a:gd name="connsiteY97" fmla="*/ 0 h 256483"/>
                <a:gd name="connsiteX98" fmla="*/ 573180 w 1104754"/>
                <a:gd name="connsiteY98" fmla="*/ 0 h 256483"/>
                <a:gd name="connsiteX99" fmla="*/ 490780 w 1104754"/>
                <a:gd name="connsiteY99" fmla="*/ 193164 h 256483"/>
                <a:gd name="connsiteX100" fmla="*/ 527668 w 1104754"/>
                <a:gd name="connsiteY100" fmla="*/ 193164 h 256483"/>
                <a:gd name="connsiteX101" fmla="*/ 527668 w 1104754"/>
                <a:gd name="connsiteY101" fmla="*/ 87275 h 256483"/>
                <a:gd name="connsiteX102" fmla="*/ 549769 w 1104754"/>
                <a:gd name="connsiteY102" fmla="*/ 87275 h 256483"/>
                <a:gd name="connsiteX103" fmla="*/ 549769 w 1104754"/>
                <a:gd name="connsiteY103" fmla="*/ 58437 h 256483"/>
                <a:gd name="connsiteX104" fmla="*/ 527668 w 1104754"/>
                <a:gd name="connsiteY104" fmla="*/ 58437 h 256483"/>
                <a:gd name="connsiteX105" fmla="*/ 527668 w 1104754"/>
                <a:gd name="connsiteY105" fmla="*/ 28532 h 256483"/>
                <a:gd name="connsiteX106" fmla="*/ 490780 w 1104754"/>
                <a:gd name="connsiteY106" fmla="*/ 28532 h 2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04754" h="256483">
                  <a:moveTo>
                    <a:pt x="36117" y="75679"/>
                  </a:moveTo>
                  <a:cubicBezTo>
                    <a:pt x="43125" y="63320"/>
                    <a:pt x="55370" y="55615"/>
                    <a:pt x="77009" y="58209"/>
                  </a:cubicBezTo>
                  <a:lnTo>
                    <a:pt x="77009" y="89563"/>
                  </a:lnTo>
                  <a:cubicBezTo>
                    <a:pt x="51519" y="86512"/>
                    <a:pt x="37195" y="94980"/>
                    <a:pt x="37195" y="116112"/>
                  </a:cubicBezTo>
                  <a:lnTo>
                    <a:pt x="37195" y="193087"/>
                  </a:lnTo>
                  <a:lnTo>
                    <a:pt x="0" y="193087"/>
                  </a:lnTo>
                  <a:lnTo>
                    <a:pt x="0" y="58437"/>
                  </a:lnTo>
                  <a:lnTo>
                    <a:pt x="30188" y="58437"/>
                  </a:lnTo>
                  <a:close/>
                  <a:moveTo>
                    <a:pt x="95415" y="24489"/>
                  </a:moveTo>
                  <a:cubicBezTo>
                    <a:pt x="95457" y="35865"/>
                    <a:pt x="104801" y="45053"/>
                    <a:pt x="116284" y="45010"/>
                  </a:cubicBezTo>
                  <a:cubicBezTo>
                    <a:pt x="127767" y="44968"/>
                    <a:pt x="137042" y="35712"/>
                    <a:pt x="136999" y="24336"/>
                  </a:cubicBezTo>
                  <a:cubicBezTo>
                    <a:pt x="136957" y="12990"/>
                    <a:pt x="127660" y="3815"/>
                    <a:pt x="116207" y="3814"/>
                  </a:cubicBezTo>
                  <a:cubicBezTo>
                    <a:pt x="104711" y="3856"/>
                    <a:pt x="95414" y="13100"/>
                    <a:pt x="95415" y="24489"/>
                  </a:cubicBezTo>
                  <a:moveTo>
                    <a:pt x="134612" y="58437"/>
                  </a:moveTo>
                  <a:lnTo>
                    <a:pt x="97725" y="58437"/>
                  </a:lnTo>
                  <a:lnTo>
                    <a:pt x="97725" y="193087"/>
                  </a:lnTo>
                  <a:lnTo>
                    <a:pt x="134612" y="193087"/>
                  </a:lnTo>
                  <a:close/>
                  <a:moveTo>
                    <a:pt x="268762" y="79035"/>
                  </a:moveTo>
                  <a:lnTo>
                    <a:pt x="268762" y="78273"/>
                  </a:lnTo>
                  <a:cubicBezTo>
                    <a:pt x="258490" y="63652"/>
                    <a:pt x="241536" y="55069"/>
                    <a:pt x="223558" y="55386"/>
                  </a:cubicBezTo>
                  <a:cubicBezTo>
                    <a:pt x="181665" y="55386"/>
                    <a:pt x="155944" y="85291"/>
                    <a:pt x="155944" y="125190"/>
                  </a:cubicBezTo>
                  <a:cubicBezTo>
                    <a:pt x="155944" y="163335"/>
                    <a:pt x="180356" y="195452"/>
                    <a:pt x="221710" y="195452"/>
                  </a:cubicBezTo>
                  <a:cubicBezTo>
                    <a:pt x="244350" y="195452"/>
                    <a:pt x="262294" y="185687"/>
                    <a:pt x="268762" y="169743"/>
                  </a:cubicBezTo>
                  <a:lnTo>
                    <a:pt x="268762" y="178974"/>
                  </a:lnTo>
                  <a:cubicBezTo>
                    <a:pt x="268762" y="210634"/>
                    <a:pt x="253361" y="224747"/>
                    <a:pt x="224328" y="224747"/>
                  </a:cubicBezTo>
                  <a:cubicBezTo>
                    <a:pt x="205809" y="224208"/>
                    <a:pt x="187765" y="218811"/>
                    <a:pt x="172039" y="209108"/>
                  </a:cubicBezTo>
                  <a:lnTo>
                    <a:pt x="172039" y="240463"/>
                  </a:lnTo>
                  <a:cubicBezTo>
                    <a:pt x="185053" y="250304"/>
                    <a:pt x="210543" y="256484"/>
                    <a:pt x="231875" y="256484"/>
                  </a:cubicBezTo>
                  <a:cubicBezTo>
                    <a:pt x="280468" y="256484"/>
                    <a:pt x="305650" y="225968"/>
                    <a:pt x="305650" y="179203"/>
                  </a:cubicBezTo>
                  <a:lnTo>
                    <a:pt x="305650" y="58437"/>
                  </a:lnTo>
                  <a:lnTo>
                    <a:pt x="275539" y="58437"/>
                  </a:lnTo>
                  <a:close/>
                  <a:moveTo>
                    <a:pt x="268762" y="125648"/>
                  </a:moveTo>
                  <a:cubicBezTo>
                    <a:pt x="269501" y="145521"/>
                    <a:pt x="253836" y="162225"/>
                    <a:pt x="233775" y="162956"/>
                  </a:cubicBezTo>
                  <a:cubicBezTo>
                    <a:pt x="232860" y="162989"/>
                    <a:pt x="231943" y="162989"/>
                    <a:pt x="231028" y="162953"/>
                  </a:cubicBezTo>
                  <a:cubicBezTo>
                    <a:pt x="211063" y="163940"/>
                    <a:pt x="194071" y="148706"/>
                    <a:pt x="193076" y="128928"/>
                  </a:cubicBezTo>
                  <a:cubicBezTo>
                    <a:pt x="193021" y="127835"/>
                    <a:pt x="193016" y="126741"/>
                    <a:pt x="193062" y="125648"/>
                  </a:cubicBezTo>
                  <a:cubicBezTo>
                    <a:pt x="192395" y="105941"/>
                    <a:pt x="207981" y="89429"/>
                    <a:pt x="227875" y="88768"/>
                  </a:cubicBezTo>
                  <a:cubicBezTo>
                    <a:pt x="228926" y="88733"/>
                    <a:pt x="229978" y="88744"/>
                    <a:pt x="231028" y="88800"/>
                  </a:cubicBezTo>
                  <a:cubicBezTo>
                    <a:pt x="250961" y="88075"/>
                    <a:pt x="267715" y="103495"/>
                    <a:pt x="268447" y="123242"/>
                  </a:cubicBezTo>
                  <a:cubicBezTo>
                    <a:pt x="268477" y="124044"/>
                    <a:pt x="268479" y="124846"/>
                    <a:pt x="268454" y="125648"/>
                  </a:cubicBezTo>
                  <a:moveTo>
                    <a:pt x="465136" y="114434"/>
                  </a:moveTo>
                  <a:cubicBezTo>
                    <a:pt x="465136" y="73237"/>
                    <a:pt x="438876" y="55462"/>
                    <a:pt x="410305" y="55462"/>
                  </a:cubicBezTo>
                  <a:cubicBezTo>
                    <a:pt x="393430" y="54541"/>
                    <a:pt x="377393" y="62821"/>
                    <a:pt x="368489" y="77052"/>
                  </a:cubicBezTo>
                  <a:lnTo>
                    <a:pt x="368489" y="0"/>
                  </a:lnTo>
                  <a:lnTo>
                    <a:pt x="331525" y="0"/>
                  </a:lnTo>
                  <a:lnTo>
                    <a:pt x="331525" y="193087"/>
                  </a:lnTo>
                  <a:lnTo>
                    <a:pt x="368489" y="193087"/>
                  </a:lnTo>
                  <a:lnTo>
                    <a:pt x="368489" y="121528"/>
                  </a:lnTo>
                  <a:cubicBezTo>
                    <a:pt x="368489" y="98108"/>
                    <a:pt x="381196" y="87046"/>
                    <a:pt x="398908" y="87046"/>
                  </a:cubicBezTo>
                  <a:cubicBezTo>
                    <a:pt x="413155" y="87046"/>
                    <a:pt x="428018" y="94217"/>
                    <a:pt x="428018" y="120231"/>
                  </a:cubicBezTo>
                  <a:lnTo>
                    <a:pt x="428018" y="193087"/>
                  </a:lnTo>
                  <a:lnTo>
                    <a:pt x="465136" y="193087"/>
                  </a:lnTo>
                  <a:lnTo>
                    <a:pt x="465136" y="114434"/>
                  </a:lnTo>
                  <a:moveTo>
                    <a:pt x="744218" y="78959"/>
                  </a:moveTo>
                  <a:lnTo>
                    <a:pt x="744218" y="78196"/>
                  </a:lnTo>
                  <a:cubicBezTo>
                    <a:pt x="733946" y="63576"/>
                    <a:pt x="716991" y="54992"/>
                    <a:pt x="699013" y="55310"/>
                  </a:cubicBezTo>
                  <a:cubicBezTo>
                    <a:pt x="657120" y="55691"/>
                    <a:pt x="631476" y="85596"/>
                    <a:pt x="631476" y="125495"/>
                  </a:cubicBezTo>
                  <a:cubicBezTo>
                    <a:pt x="631476" y="163640"/>
                    <a:pt x="655888" y="195758"/>
                    <a:pt x="697242" y="195758"/>
                  </a:cubicBezTo>
                  <a:cubicBezTo>
                    <a:pt x="719806" y="195758"/>
                    <a:pt x="737749" y="185993"/>
                    <a:pt x="744295" y="169972"/>
                  </a:cubicBezTo>
                  <a:lnTo>
                    <a:pt x="744295" y="192859"/>
                  </a:lnTo>
                  <a:lnTo>
                    <a:pt x="781721" y="192859"/>
                  </a:lnTo>
                  <a:lnTo>
                    <a:pt x="781721" y="58514"/>
                  </a:lnTo>
                  <a:lnTo>
                    <a:pt x="750918" y="58514"/>
                  </a:lnTo>
                  <a:close/>
                  <a:moveTo>
                    <a:pt x="744218" y="125572"/>
                  </a:moveTo>
                  <a:cubicBezTo>
                    <a:pt x="743276" y="146196"/>
                    <a:pt x="725636" y="162159"/>
                    <a:pt x="704817" y="161227"/>
                  </a:cubicBezTo>
                  <a:cubicBezTo>
                    <a:pt x="685317" y="160353"/>
                    <a:pt x="669707" y="144890"/>
                    <a:pt x="668826" y="125572"/>
                  </a:cubicBezTo>
                  <a:cubicBezTo>
                    <a:pt x="669767" y="104947"/>
                    <a:pt x="687407" y="88984"/>
                    <a:pt x="708226" y="89917"/>
                  </a:cubicBezTo>
                  <a:cubicBezTo>
                    <a:pt x="727727" y="90790"/>
                    <a:pt x="743336" y="106253"/>
                    <a:pt x="744218" y="125572"/>
                  </a:cubicBezTo>
                  <a:moveTo>
                    <a:pt x="941361" y="114434"/>
                  </a:moveTo>
                  <a:cubicBezTo>
                    <a:pt x="941361" y="73237"/>
                    <a:pt x="915101" y="55462"/>
                    <a:pt x="886531" y="55462"/>
                  </a:cubicBezTo>
                  <a:cubicBezTo>
                    <a:pt x="869356" y="54449"/>
                    <a:pt x="853035" y="62974"/>
                    <a:pt x="844176" y="77586"/>
                  </a:cubicBezTo>
                  <a:lnTo>
                    <a:pt x="838477" y="58285"/>
                  </a:lnTo>
                  <a:lnTo>
                    <a:pt x="807673" y="58285"/>
                  </a:lnTo>
                  <a:lnTo>
                    <a:pt x="807673" y="193164"/>
                  </a:lnTo>
                  <a:lnTo>
                    <a:pt x="845100" y="193164"/>
                  </a:lnTo>
                  <a:lnTo>
                    <a:pt x="845100" y="121605"/>
                  </a:lnTo>
                  <a:cubicBezTo>
                    <a:pt x="845100" y="98184"/>
                    <a:pt x="857575" y="87122"/>
                    <a:pt x="875904" y="87122"/>
                  </a:cubicBezTo>
                  <a:cubicBezTo>
                    <a:pt x="890150" y="87122"/>
                    <a:pt x="904705" y="94293"/>
                    <a:pt x="904705" y="120308"/>
                  </a:cubicBezTo>
                  <a:lnTo>
                    <a:pt x="904705" y="193164"/>
                  </a:lnTo>
                  <a:lnTo>
                    <a:pt x="942131" y="193164"/>
                  </a:lnTo>
                  <a:lnTo>
                    <a:pt x="942131" y="114434"/>
                  </a:lnTo>
                  <a:moveTo>
                    <a:pt x="1104698" y="137320"/>
                  </a:moveTo>
                  <a:cubicBezTo>
                    <a:pt x="1106238" y="83231"/>
                    <a:pt x="1075820" y="55691"/>
                    <a:pt x="1034543" y="55691"/>
                  </a:cubicBezTo>
                  <a:cubicBezTo>
                    <a:pt x="996789" y="54689"/>
                    <a:pt x="965363" y="84196"/>
                    <a:pt x="964351" y="121597"/>
                  </a:cubicBezTo>
                  <a:cubicBezTo>
                    <a:pt x="964309" y="123151"/>
                    <a:pt x="964321" y="124705"/>
                    <a:pt x="964387" y="126258"/>
                  </a:cubicBezTo>
                  <a:cubicBezTo>
                    <a:pt x="964387" y="167988"/>
                    <a:pt x="995191" y="195758"/>
                    <a:pt x="1036853" y="195758"/>
                  </a:cubicBezTo>
                  <a:cubicBezTo>
                    <a:pt x="1065899" y="196416"/>
                    <a:pt x="1091994" y="178264"/>
                    <a:pt x="1101233" y="150976"/>
                  </a:cubicBezTo>
                  <a:lnTo>
                    <a:pt x="1069043" y="147619"/>
                  </a:lnTo>
                  <a:cubicBezTo>
                    <a:pt x="1062527" y="159348"/>
                    <a:pt x="1049808" y="166345"/>
                    <a:pt x="1036314" y="165623"/>
                  </a:cubicBezTo>
                  <a:cubicBezTo>
                    <a:pt x="1018978" y="166568"/>
                    <a:pt x="1003750" y="154321"/>
                    <a:pt x="1001121" y="137320"/>
                  </a:cubicBezTo>
                  <a:lnTo>
                    <a:pt x="1104313" y="137320"/>
                  </a:lnTo>
                  <a:moveTo>
                    <a:pt x="1000890" y="111840"/>
                  </a:moveTo>
                  <a:cubicBezTo>
                    <a:pt x="1002199" y="96124"/>
                    <a:pt x="1016291" y="85062"/>
                    <a:pt x="1034158" y="85062"/>
                  </a:cubicBezTo>
                  <a:cubicBezTo>
                    <a:pt x="1052024" y="85062"/>
                    <a:pt x="1065885" y="96124"/>
                    <a:pt x="1066887" y="111840"/>
                  </a:cubicBezTo>
                  <a:lnTo>
                    <a:pt x="1000890" y="111840"/>
                  </a:lnTo>
                  <a:moveTo>
                    <a:pt x="573180" y="193164"/>
                  </a:moveTo>
                  <a:lnTo>
                    <a:pt x="610068" y="193164"/>
                  </a:lnTo>
                  <a:lnTo>
                    <a:pt x="610068" y="0"/>
                  </a:lnTo>
                  <a:lnTo>
                    <a:pt x="573180" y="0"/>
                  </a:lnTo>
                  <a:close/>
                  <a:moveTo>
                    <a:pt x="490780" y="193164"/>
                  </a:moveTo>
                  <a:lnTo>
                    <a:pt x="527668" y="193164"/>
                  </a:lnTo>
                  <a:lnTo>
                    <a:pt x="527668" y="87275"/>
                  </a:lnTo>
                  <a:lnTo>
                    <a:pt x="549769" y="87275"/>
                  </a:lnTo>
                  <a:lnTo>
                    <a:pt x="549769" y="58437"/>
                  </a:lnTo>
                  <a:lnTo>
                    <a:pt x="527668" y="58437"/>
                  </a:lnTo>
                  <a:lnTo>
                    <a:pt x="527668" y="28532"/>
                  </a:lnTo>
                  <a:lnTo>
                    <a:pt x="490780" y="28532"/>
                  </a:lnTo>
                  <a:close/>
                </a:path>
              </a:pathLst>
            </a:custGeom>
            <a:solidFill>
              <a:schemeClr val="accent1"/>
            </a:solidFill>
            <a:ln w="7689" cap="flat">
              <a:noFill/>
              <a:prstDash val="solid"/>
              <a:miter/>
            </a:ln>
          </p:spPr>
          <p:txBody>
            <a:bodyPr rtlCol="0" anchor="ctr"/>
            <a:lstStyle/>
            <a:p>
              <a:pPr rtl="0"/>
              <a:endParaRPr lang="en-AU"/>
            </a:p>
          </p:txBody>
        </p:sp>
        <p:sp>
          <p:nvSpPr>
            <p:cNvPr id="18" name="Freeform 17">
              <a:extLst>
                <a:ext uri="{FF2B5EF4-FFF2-40B4-BE49-F238E27FC236}">
                  <a16:creationId xmlns:a16="http://schemas.microsoft.com/office/drawing/2014/main" id="{134B473D-486D-3F25-49B6-71E3723555AB}"/>
                </a:ext>
              </a:extLst>
            </p:cNvPr>
            <p:cNvSpPr/>
            <p:nvPr/>
          </p:nvSpPr>
          <p:spPr>
            <a:xfrm>
              <a:off x="11128078" y="732361"/>
              <a:ext cx="375805" cy="257358"/>
            </a:xfrm>
            <a:custGeom>
              <a:avLst/>
              <a:gdLst>
                <a:gd name="connsiteX0" fmla="*/ 375805 w 375805"/>
                <a:gd name="connsiteY0" fmla="*/ 77815 h 257358"/>
                <a:gd name="connsiteX1" fmla="*/ 349237 w 375805"/>
                <a:gd name="connsiteY1" fmla="*/ 104211 h 257358"/>
                <a:gd name="connsiteX2" fmla="*/ 315738 w 375805"/>
                <a:gd name="connsiteY2" fmla="*/ 70949 h 257358"/>
                <a:gd name="connsiteX3" fmla="*/ 315738 w 375805"/>
                <a:gd name="connsiteY3" fmla="*/ 107720 h 257358"/>
                <a:gd name="connsiteX4" fmla="*/ 150894 w 375805"/>
                <a:gd name="connsiteY4" fmla="*/ 257203 h 257358"/>
                <a:gd name="connsiteX5" fmla="*/ 0 w 375805"/>
                <a:gd name="connsiteY5" fmla="*/ 107720 h 257358"/>
                <a:gd name="connsiteX6" fmla="*/ 37041 w 375805"/>
                <a:gd name="connsiteY6" fmla="*/ 107720 h 257358"/>
                <a:gd name="connsiteX7" fmla="*/ 160803 w 375805"/>
                <a:gd name="connsiteY7" fmla="*/ 224282 h 257358"/>
                <a:gd name="connsiteX8" fmla="*/ 278466 w 375805"/>
                <a:gd name="connsiteY8" fmla="*/ 107720 h 257358"/>
                <a:gd name="connsiteX9" fmla="*/ 278466 w 375805"/>
                <a:gd name="connsiteY9" fmla="*/ 107720 h 257358"/>
                <a:gd name="connsiteX10" fmla="*/ 278466 w 375805"/>
                <a:gd name="connsiteY10" fmla="*/ 71635 h 257358"/>
                <a:gd name="connsiteX11" fmla="*/ 245506 w 375805"/>
                <a:gd name="connsiteY11" fmla="*/ 104211 h 257358"/>
                <a:gd name="connsiteX12" fmla="*/ 218860 w 375805"/>
                <a:gd name="connsiteY12" fmla="*/ 77815 h 257358"/>
                <a:gd name="connsiteX13" fmla="*/ 270765 w 375805"/>
                <a:gd name="connsiteY13" fmla="*/ 26396 h 257358"/>
                <a:gd name="connsiteX14" fmla="*/ 297179 w 375805"/>
                <a:gd name="connsiteY14" fmla="*/ 0 h 257358"/>
                <a:gd name="connsiteX15" fmla="*/ 323824 w 375805"/>
                <a:gd name="connsiteY15" fmla="*/ 26396 h 25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05" h="257358">
                  <a:moveTo>
                    <a:pt x="375805" y="77815"/>
                  </a:moveTo>
                  <a:lnTo>
                    <a:pt x="349237" y="104211"/>
                  </a:lnTo>
                  <a:lnTo>
                    <a:pt x="315738" y="70949"/>
                  </a:lnTo>
                  <a:lnTo>
                    <a:pt x="315738" y="107720"/>
                  </a:lnTo>
                  <a:cubicBezTo>
                    <a:pt x="311886" y="194093"/>
                    <a:pt x="238082" y="261019"/>
                    <a:pt x="150894" y="257203"/>
                  </a:cubicBezTo>
                  <a:cubicBezTo>
                    <a:pt x="69101" y="253623"/>
                    <a:pt x="3614" y="188748"/>
                    <a:pt x="0" y="107720"/>
                  </a:cubicBezTo>
                  <a:lnTo>
                    <a:pt x="37041" y="107720"/>
                  </a:lnTo>
                  <a:cubicBezTo>
                    <a:pt x="38725" y="173764"/>
                    <a:pt x="94135" y="225951"/>
                    <a:pt x="160803" y="224282"/>
                  </a:cubicBezTo>
                  <a:cubicBezTo>
                    <a:pt x="225101" y="222673"/>
                    <a:pt x="276841" y="171417"/>
                    <a:pt x="278466" y="107720"/>
                  </a:cubicBezTo>
                  <a:lnTo>
                    <a:pt x="278466" y="107720"/>
                  </a:lnTo>
                  <a:lnTo>
                    <a:pt x="278466" y="71635"/>
                  </a:lnTo>
                  <a:lnTo>
                    <a:pt x="245506" y="104211"/>
                  </a:lnTo>
                  <a:lnTo>
                    <a:pt x="218860" y="77815"/>
                  </a:lnTo>
                  <a:lnTo>
                    <a:pt x="270765" y="26396"/>
                  </a:lnTo>
                  <a:lnTo>
                    <a:pt x="297179" y="0"/>
                  </a:lnTo>
                  <a:lnTo>
                    <a:pt x="323824" y="26396"/>
                  </a:lnTo>
                  <a:close/>
                </a:path>
              </a:pathLst>
            </a:custGeom>
            <a:solidFill>
              <a:schemeClr val="accent6"/>
            </a:solidFill>
            <a:ln w="7689" cap="flat">
              <a:noFill/>
              <a:prstDash val="solid"/>
              <a:miter/>
            </a:ln>
          </p:spPr>
          <p:txBody>
            <a:bodyPr rtlCol="0" anchor="ctr"/>
            <a:lstStyle/>
            <a:p>
              <a:pPr rtl="0"/>
              <a:endParaRPr lang="en-AU"/>
            </a:p>
          </p:txBody>
        </p:sp>
      </p:grpSp>
      <p:sp>
        <p:nvSpPr>
          <p:cNvPr id="23" name="Picture Placeholder 22">
            <a:extLst>
              <a:ext uri="{FF2B5EF4-FFF2-40B4-BE49-F238E27FC236}">
                <a16:creationId xmlns:a16="http://schemas.microsoft.com/office/drawing/2014/main" id="{FE68AE67-9465-A146-686E-A04477BAFF2E}"/>
              </a:ext>
            </a:extLst>
          </p:cNvPr>
          <p:cNvSpPr>
            <a:spLocks noGrp="1"/>
          </p:cNvSpPr>
          <p:nvPr>
            <p:ph type="pic" sz="quarter" idx="16"/>
          </p:nvPr>
        </p:nvSpPr>
        <p:spPr>
          <a:xfrm>
            <a:off x="709422" y="2428810"/>
            <a:ext cx="2128455" cy="3812512"/>
          </a:xfrm>
        </p:spPr>
        <p:txBody>
          <a:bodyPr/>
          <a:lstStyle/>
          <a:p>
            <a:endParaRPr lang="en-US"/>
          </a:p>
        </p:txBody>
      </p:sp>
      <p:sp>
        <p:nvSpPr>
          <p:cNvPr id="25" name="Text Placeholder 24">
            <a:extLst>
              <a:ext uri="{FF2B5EF4-FFF2-40B4-BE49-F238E27FC236}">
                <a16:creationId xmlns:a16="http://schemas.microsoft.com/office/drawing/2014/main" id="{7C889A2D-F203-BC0A-E727-883A1C33E39F}"/>
              </a:ext>
            </a:extLst>
          </p:cNvPr>
          <p:cNvSpPr>
            <a:spLocks noGrp="1"/>
          </p:cNvSpPr>
          <p:nvPr>
            <p:ph type="body" sz="quarter" idx="17"/>
          </p:nvPr>
        </p:nvSpPr>
        <p:spPr>
          <a:xfrm>
            <a:off x="3232567" y="1493242"/>
            <a:ext cx="8207375" cy="4641827"/>
          </a:xfrm>
        </p:spPr>
        <p:txBody>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7" name="Text Placeholder 26">
            <a:extLst>
              <a:ext uri="{FF2B5EF4-FFF2-40B4-BE49-F238E27FC236}">
                <a16:creationId xmlns:a16="http://schemas.microsoft.com/office/drawing/2014/main" id="{AC683F14-F19F-7FA7-3149-684E67C0A2E4}"/>
              </a:ext>
            </a:extLst>
          </p:cNvPr>
          <p:cNvSpPr>
            <a:spLocks noGrp="1"/>
          </p:cNvSpPr>
          <p:nvPr>
            <p:ph type="body" sz="quarter" idx="18"/>
          </p:nvPr>
        </p:nvSpPr>
        <p:spPr>
          <a:xfrm>
            <a:off x="791231" y="1530007"/>
            <a:ext cx="1973401" cy="288000"/>
          </a:xfrm>
        </p:spPr>
        <p:txBody>
          <a:bodyPr anchor="ctr"/>
          <a:lstStyle>
            <a:lvl1pPr rtl="0">
              <a:defRPr sz="1400" b="1">
                <a:solidFill>
                  <a:schemeClr val="accent6"/>
                </a:solidFill>
                <a:latin typeface="+mj-lt"/>
              </a:defRPr>
            </a:lvl1pPr>
          </a:lstStyle>
          <a:p>
            <a:pPr lvl="0"/>
            <a:r>
              <a:rPr lang="en-AU"/>
              <a:t>Click to edit Master</a:t>
            </a:r>
          </a:p>
        </p:txBody>
      </p:sp>
      <p:sp>
        <p:nvSpPr>
          <p:cNvPr id="29" name="Text Placeholder 28">
            <a:extLst>
              <a:ext uri="{FF2B5EF4-FFF2-40B4-BE49-F238E27FC236}">
                <a16:creationId xmlns:a16="http://schemas.microsoft.com/office/drawing/2014/main" id="{18437B2E-ABCE-1247-361A-17A135F4E078}"/>
              </a:ext>
            </a:extLst>
          </p:cNvPr>
          <p:cNvSpPr>
            <a:spLocks noGrp="1"/>
          </p:cNvSpPr>
          <p:nvPr>
            <p:ph type="body" sz="quarter" idx="19"/>
          </p:nvPr>
        </p:nvSpPr>
        <p:spPr>
          <a:xfrm>
            <a:off x="791231" y="1854369"/>
            <a:ext cx="1973401" cy="288000"/>
          </a:xfrm>
        </p:spPr>
        <p:txBody>
          <a:bodyPr anchor="ctr"/>
          <a:lstStyle>
            <a:lvl1pPr rtl="0">
              <a:defRPr sz="1200">
                <a:solidFill>
                  <a:schemeClr val="bg1"/>
                </a:solidFill>
              </a:defRPr>
            </a:lvl1pPr>
          </a:lstStyle>
          <a:p>
            <a:pPr lvl="0"/>
            <a:r>
              <a:rPr lang="en-AU"/>
              <a:t>Click to edit Master text</a:t>
            </a:r>
          </a:p>
        </p:txBody>
      </p:sp>
      <p:sp>
        <p:nvSpPr>
          <p:cNvPr id="3" name="Title 2">
            <a:extLst>
              <a:ext uri="{FF2B5EF4-FFF2-40B4-BE49-F238E27FC236}">
                <a16:creationId xmlns:a16="http://schemas.microsoft.com/office/drawing/2014/main" id="{3D98C2EC-A750-FAAC-2663-EDA1B19D946E}"/>
              </a:ext>
            </a:extLst>
          </p:cNvPr>
          <p:cNvSpPr>
            <a:spLocks noGrp="1"/>
          </p:cNvSpPr>
          <p:nvPr>
            <p:ph type="title"/>
          </p:nvPr>
        </p:nvSpPr>
        <p:spPr/>
        <p:txBody>
          <a:bodyPr vert="horz"/>
          <a:lstStyle>
            <a:lvl1pPr rtl="0">
              <a:defRPr/>
            </a:lvl1pPr>
          </a:lstStyle>
          <a:p>
            <a:r>
              <a:rPr lang="en-AU"/>
              <a:t>Click to edit Master title style</a:t>
            </a:r>
          </a:p>
        </p:txBody>
      </p:sp>
    </p:spTree>
    <p:extLst>
      <p:ext uri="{BB962C8B-B14F-4D97-AF65-F5344CB8AC3E}">
        <p14:creationId xmlns:p14="http://schemas.microsoft.com/office/powerpoint/2010/main" val="387715858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out our firm">
    <p:spTree>
      <p:nvGrpSpPr>
        <p:cNvPr id="1" name=""/>
        <p:cNvGrpSpPr/>
        <p:nvPr/>
      </p:nvGrpSpPr>
      <p:grpSpPr>
        <a:xfrm>
          <a:off x="0" y="0"/>
          <a:ext cx="0" cy="0"/>
          <a:chOff x="0" y="0"/>
          <a:chExt cx="0" cy="0"/>
        </a:xfrm>
      </p:grpSpPr>
      <p:graphicFrame>
        <p:nvGraphicFramePr>
          <p:cNvPr id="126" name="think-cell data - do not delete" hidden="1">
            <a:extLst>
              <a:ext uri="{FF2B5EF4-FFF2-40B4-BE49-F238E27FC236}">
                <a16:creationId xmlns:a16="http://schemas.microsoft.com/office/drawing/2014/main" id="{0DFE6EE5-398A-AA42-3AE5-FA53DC72E48F}"/>
              </a:ext>
            </a:extLst>
          </p:cNvPr>
          <p:cNvGraphicFramePr>
            <a:graphicFrameLocks noChangeAspect="1"/>
          </p:cNvGraphicFramePr>
          <p:nvPr userDrawn="1">
            <p:custDataLst>
              <p:tags r:id="rId1"/>
            </p:custDataLst>
            <p:extLst>
              <p:ext uri="{D42A27DB-BD31-4B8C-83A1-F6EECF244321}">
                <p14:modId xmlns:p14="http://schemas.microsoft.com/office/powerpoint/2010/main" val="23634475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6" name="think-cell data - do not delete" hidden="1">
                        <a:extLst>
                          <a:ext uri="{FF2B5EF4-FFF2-40B4-BE49-F238E27FC236}">
                            <a16:creationId xmlns:a16="http://schemas.microsoft.com/office/drawing/2014/main" id="{0DFE6EE5-398A-AA42-3AE5-FA53DC72E48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p:txBody>
          <a:bodyPr/>
          <a:lstStyle>
            <a:lvl1pPr rtl="0">
              <a:defRPr/>
            </a:lvl1pPr>
          </a:lstStyle>
          <a:p>
            <a:fld id="{F5AEA0E0-5CC6-4BD0-905C-A0021E419432}" type="slidenum">
              <a:rPr lang="en-AU" smtClean="0"/>
              <a:pPr/>
              <a:t>‹#›</a:t>
            </a:fld>
            <a:endParaRPr lang="en-AU"/>
          </a:p>
        </p:txBody>
      </p:sp>
      <p:sp>
        <p:nvSpPr>
          <p:cNvPr id="3" name="Rectangle 2">
            <a:extLst>
              <a:ext uri="{FF2B5EF4-FFF2-40B4-BE49-F238E27FC236}">
                <a16:creationId xmlns:a16="http://schemas.microsoft.com/office/drawing/2014/main" id="{8A4559A7-8098-5F87-1F7D-FD7249F91F1D}"/>
              </a:ext>
            </a:extLst>
          </p:cNvPr>
          <p:cNvSpPr>
            <a:spLocks/>
          </p:cNvSpPr>
          <p:nvPr userDrawn="1"/>
        </p:nvSpPr>
        <p:spPr>
          <a:xfrm>
            <a:off x="0" y="0"/>
            <a:ext cx="7713208" cy="68556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 name="object 5">
            <a:extLst>
              <a:ext uri="{FF2B5EF4-FFF2-40B4-BE49-F238E27FC236}">
                <a16:creationId xmlns:a16="http://schemas.microsoft.com/office/drawing/2014/main" id="{2296173C-E3CE-31AC-27FF-1EBB0C8C20EA}"/>
              </a:ext>
            </a:extLst>
          </p:cNvPr>
          <p:cNvSpPr txBox="1"/>
          <p:nvPr userDrawn="1"/>
        </p:nvSpPr>
        <p:spPr>
          <a:xfrm>
            <a:off x="796370" y="3657397"/>
            <a:ext cx="2614176" cy="502362"/>
          </a:xfrm>
          <a:prstGeom prst="rect">
            <a:avLst/>
          </a:prstGeom>
        </p:spPr>
        <p:txBody>
          <a:bodyPr vert="horz" wrap="square" lIns="0" tIns="4538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0" lvl="0" indent="0" algn="l" defTabSz="558607" rtl="0" eaLnBrk="1" fontAlgn="auto" latinLnBrk="0" hangingPunct="1">
              <a:lnSpc>
                <a:spcPct val="100000"/>
              </a:lnSpc>
              <a:spcBef>
                <a:spcPts val="357"/>
              </a:spcBef>
              <a:spcAft>
                <a:spcPct val="0"/>
              </a:spcAft>
              <a:buClrTx/>
              <a:buSzTx/>
              <a:buFontTx/>
              <a:buNone/>
              <a:defRPr/>
            </a:pPr>
            <a:r>
              <a:rPr kumimoji="0" lang="en-AU" sz="1400" b="1" i="0" u="none" strike="noStrike" kern="0" cap="none" spc="0" normalizeH="0" baseline="0" noProof="0">
                <a:ln>
                  <a:noFill/>
                </a:ln>
                <a:solidFill>
                  <a:schemeClr val="accent6"/>
                </a:solidFill>
                <a:effectLst/>
                <a:uLnTx/>
                <a:uFillTx/>
                <a:latin typeface="+mj-lt"/>
                <a:ea typeface="+mn-ea"/>
                <a:cs typeface="PP Pangram Sans"/>
              </a:rPr>
              <a:t>Client </a:t>
            </a:r>
            <a:r>
              <a:rPr kumimoji="0" lang="en-AU" sz="1400" b="1" i="0" u="none" strike="noStrike" kern="0" cap="none" spc="-12" normalizeH="0" baseline="0" noProof="0">
                <a:ln>
                  <a:noFill/>
                </a:ln>
                <a:solidFill>
                  <a:schemeClr val="accent6"/>
                </a:solidFill>
                <a:effectLst/>
                <a:uLnTx/>
                <a:uFillTx/>
                <a:latin typeface="+mj-lt"/>
                <a:ea typeface="+mn-ea"/>
                <a:cs typeface="PP Pangram Sans"/>
              </a:rPr>
              <a:t>focus</a:t>
            </a:r>
            <a:endParaRPr kumimoji="0" lang="en-AU" sz="1400" b="1" i="0" u="none" strike="noStrike" kern="0" cap="none" spc="0" normalizeH="0" baseline="0" noProof="0">
              <a:ln>
                <a:noFill/>
              </a:ln>
              <a:solidFill>
                <a:schemeClr val="accent6"/>
              </a:solidFill>
              <a:effectLst/>
              <a:uLnTx/>
              <a:uFillTx/>
              <a:latin typeface="+mj-lt"/>
              <a:ea typeface="+mn-ea"/>
              <a:cs typeface="PP Pangram Sans"/>
            </a:endParaRPr>
          </a:p>
          <a:p>
            <a:pPr marL="7758" marR="0" lvl="0" indent="0" algn="l" defTabSz="558607" rtl="0" eaLnBrk="1" fontAlgn="auto" latinLnBrk="0" hangingPunct="1">
              <a:lnSpc>
                <a:spcPct val="100000"/>
              </a:lnSpc>
              <a:spcBef>
                <a:spcPts val="199"/>
              </a:spcBef>
              <a:spcAft>
                <a:spcPct val="0"/>
              </a:spcAft>
              <a:buClrTx/>
              <a:buSzTx/>
              <a:buFontTx/>
              <a:buNone/>
              <a:defRPr/>
            </a:pPr>
            <a:r>
              <a:rPr kumimoji="0" lang="en-AU" sz="1400" i="0" u="none" strike="noStrike" kern="0" cap="none" spc="-6" normalizeH="0" baseline="0" noProof="0">
                <a:ln>
                  <a:noFill/>
                </a:ln>
                <a:solidFill>
                  <a:schemeClr val="accent1"/>
                </a:solidFill>
                <a:effectLst/>
                <a:uLnTx/>
                <a:uFillTx/>
                <a:ea typeface="+mn-ea"/>
                <a:cs typeface="PP Pangram Sans"/>
              </a:rPr>
              <a:t>We</a:t>
            </a:r>
            <a:r>
              <a:rPr kumimoji="0" lang="en-AU" sz="1400" i="0" u="none" strike="noStrike" kern="0" cap="none" spc="-24" normalizeH="0" baseline="0" noProof="0">
                <a:ln>
                  <a:noFill/>
                </a:ln>
                <a:solidFill>
                  <a:schemeClr val="accent1"/>
                </a:solidFill>
                <a:effectLst/>
                <a:uLnTx/>
                <a:uFillTx/>
                <a:ea typeface="+mn-ea"/>
                <a:cs typeface="PP Pangram Sans"/>
              </a:rPr>
              <a:t> </a:t>
            </a:r>
            <a:r>
              <a:rPr kumimoji="0" lang="en-AU" sz="1400" i="0" u="none" strike="noStrike" kern="0" cap="none" spc="0" normalizeH="0" baseline="0" noProof="0">
                <a:ln>
                  <a:noFill/>
                </a:ln>
                <a:solidFill>
                  <a:schemeClr val="accent1"/>
                </a:solidFill>
                <a:effectLst/>
                <a:uLnTx/>
                <a:uFillTx/>
                <a:ea typeface="+mn-ea"/>
                <a:cs typeface="PP Pangram Sans"/>
              </a:rPr>
              <a:t>focus</a:t>
            </a:r>
            <a:r>
              <a:rPr kumimoji="0" lang="en-AU" sz="1400" i="0" u="none" strike="noStrike" kern="0" cap="none" spc="-18" normalizeH="0" baseline="0" noProof="0">
                <a:ln>
                  <a:noFill/>
                </a:ln>
                <a:solidFill>
                  <a:schemeClr val="accent1"/>
                </a:solidFill>
                <a:effectLst/>
                <a:uLnTx/>
                <a:uFillTx/>
                <a:ea typeface="+mn-ea"/>
                <a:cs typeface="PP Pangram Sans"/>
              </a:rPr>
              <a:t> </a:t>
            </a:r>
            <a:r>
              <a:rPr kumimoji="0" lang="en-AU" sz="1400" i="0" u="none" strike="noStrike" kern="0" cap="none" spc="0" normalizeH="0" baseline="0" noProof="0">
                <a:ln>
                  <a:noFill/>
                </a:ln>
                <a:solidFill>
                  <a:schemeClr val="accent1"/>
                </a:solidFill>
                <a:effectLst/>
                <a:uLnTx/>
                <a:uFillTx/>
                <a:ea typeface="+mn-ea"/>
                <a:cs typeface="PP Pangram Sans"/>
              </a:rPr>
              <a:t>on</a:t>
            </a:r>
            <a:r>
              <a:rPr kumimoji="0" lang="en-AU" sz="1400" i="0" u="none" strike="noStrike" kern="0" cap="none" spc="-18" normalizeH="0" baseline="0" noProof="0">
                <a:ln>
                  <a:noFill/>
                </a:ln>
                <a:solidFill>
                  <a:schemeClr val="accent1"/>
                </a:solidFill>
                <a:effectLst/>
                <a:uLnTx/>
                <a:uFillTx/>
                <a:ea typeface="+mn-ea"/>
                <a:cs typeface="PP Pangram Sans"/>
              </a:rPr>
              <a:t> </a:t>
            </a:r>
            <a:r>
              <a:rPr kumimoji="0" lang="en-AU" sz="1400" i="0" u="none" strike="noStrike" kern="0" cap="none" spc="0" normalizeH="0" baseline="0" noProof="0">
                <a:ln>
                  <a:noFill/>
                </a:ln>
                <a:solidFill>
                  <a:schemeClr val="accent1"/>
                </a:solidFill>
                <a:effectLst/>
                <a:uLnTx/>
                <a:uFillTx/>
                <a:ea typeface="+mn-ea"/>
                <a:cs typeface="PP Pangram Sans"/>
              </a:rPr>
              <a:t>working</a:t>
            </a:r>
            <a:r>
              <a:rPr kumimoji="0" lang="en-AU" sz="1400" i="0" u="none" strike="noStrike" kern="0" cap="none" spc="-18" normalizeH="0" baseline="0" noProof="0">
                <a:ln>
                  <a:noFill/>
                </a:ln>
                <a:solidFill>
                  <a:schemeClr val="accent1"/>
                </a:solidFill>
                <a:effectLst/>
                <a:uLnTx/>
                <a:uFillTx/>
                <a:ea typeface="+mn-ea"/>
                <a:cs typeface="PP Pangram Sans"/>
              </a:rPr>
              <a:t> </a:t>
            </a:r>
            <a:r>
              <a:rPr kumimoji="0" lang="en-AU" sz="1400" i="0" u="none" strike="noStrike" kern="0" cap="none" spc="-6" normalizeH="0" baseline="0" noProof="0">
                <a:ln>
                  <a:noFill/>
                </a:ln>
                <a:solidFill>
                  <a:schemeClr val="accent1"/>
                </a:solidFill>
                <a:effectLst/>
                <a:uLnTx/>
                <a:uFillTx/>
                <a:ea typeface="+mn-ea"/>
                <a:cs typeface="PP Pangram Sans"/>
              </a:rPr>
              <a:t>with:</a:t>
            </a:r>
            <a:endParaRPr kumimoji="0" lang="en-AU" sz="1400" i="0" u="none" strike="noStrike" kern="0" cap="none" spc="0" normalizeH="0" baseline="0" noProof="0">
              <a:ln>
                <a:noFill/>
              </a:ln>
              <a:solidFill>
                <a:schemeClr val="accent1"/>
              </a:solidFill>
              <a:effectLst/>
              <a:uLnTx/>
              <a:uFillTx/>
              <a:ea typeface="+mn-ea"/>
              <a:cs typeface="PP Pangram Sans"/>
            </a:endParaRPr>
          </a:p>
        </p:txBody>
      </p:sp>
      <p:sp>
        <p:nvSpPr>
          <p:cNvPr id="11" name="object 7">
            <a:extLst>
              <a:ext uri="{FF2B5EF4-FFF2-40B4-BE49-F238E27FC236}">
                <a16:creationId xmlns:a16="http://schemas.microsoft.com/office/drawing/2014/main" id="{94C8A68E-1F7D-9860-3DF2-1D195AB02FB6}"/>
              </a:ext>
            </a:extLst>
          </p:cNvPr>
          <p:cNvSpPr txBox="1"/>
          <p:nvPr userDrawn="1"/>
        </p:nvSpPr>
        <p:spPr>
          <a:xfrm>
            <a:off x="8044955" y="3657397"/>
            <a:ext cx="2291656" cy="502362"/>
          </a:xfrm>
          <a:prstGeom prst="rect">
            <a:avLst/>
          </a:prstGeom>
        </p:spPr>
        <p:txBody>
          <a:bodyPr vert="horz" wrap="square" lIns="0" tIns="4538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0" lvl="0" indent="0" algn="l" defTabSz="558607" rtl="0" eaLnBrk="1" fontAlgn="auto" latinLnBrk="0" hangingPunct="1">
              <a:lnSpc>
                <a:spcPct val="100000"/>
              </a:lnSpc>
              <a:spcBef>
                <a:spcPts val="357"/>
              </a:spcBef>
              <a:spcAft>
                <a:spcPct val="0"/>
              </a:spcAft>
              <a:buClrTx/>
              <a:buSzTx/>
              <a:buFontTx/>
              <a:buNone/>
              <a:defRPr/>
            </a:pPr>
            <a:r>
              <a:rPr kumimoji="0" lang="en-AU" sz="1400" b="1" i="0" u="none" strike="noStrike" kern="0" cap="none" spc="0" normalizeH="0" baseline="0" noProof="0">
                <a:ln>
                  <a:noFill/>
                </a:ln>
                <a:solidFill>
                  <a:schemeClr val="accent6"/>
                </a:solidFill>
                <a:effectLst/>
                <a:uLnTx/>
                <a:uFillTx/>
                <a:latin typeface="+mj-lt"/>
                <a:ea typeface="+mn-ea"/>
                <a:cs typeface="PP Pangram Sans"/>
              </a:rPr>
              <a:t>Client </a:t>
            </a:r>
            <a:r>
              <a:rPr kumimoji="0" lang="en-AU" sz="1400" b="1" i="0" u="none" strike="noStrike" kern="0" cap="none" spc="-12" normalizeH="0" baseline="0" noProof="0">
                <a:ln>
                  <a:noFill/>
                </a:ln>
                <a:solidFill>
                  <a:schemeClr val="accent6"/>
                </a:solidFill>
                <a:effectLst/>
                <a:uLnTx/>
                <a:uFillTx/>
                <a:latin typeface="+mj-lt"/>
                <a:ea typeface="+mn-ea"/>
                <a:cs typeface="PP Pangram Sans"/>
              </a:rPr>
              <a:t>size</a:t>
            </a:r>
            <a:endParaRPr kumimoji="0" lang="en-AU" sz="1400" b="1" i="0" u="none" strike="noStrike" kern="0" cap="none" spc="0" normalizeH="0" baseline="0" noProof="0">
              <a:ln>
                <a:noFill/>
              </a:ln>
              <a:solidFill>
                <a:schemeClr val="accent6"/>
              </a:solidFill>
              <a:effectLst/>
              <a:uLnTx/>
              <a:uFillTx/>
              <a:latin typeface="+mj-lt"/>
              <a:ea typeface="+mn-ea"/>
              <a:cs typeface="PP Pangram Sans"/>
            </a:endParaRPr>
          </a:p>
          <a:p>
            <a:pPr marL="7758" marR="0" lvl="0" indent="0" algn="l" defTabSz="558607" rtl="0" eaLnBrk="1" fontAlgn="auto" latinLnBrk="0" hangingPunct="1">
              <a:lnSpc>
                <a:spcPct val="100000"/>
              </a:lnSpc>
              <a:spcBef>
                <a:spcPts val="199"/>
              </a:spcBef>
              <a:spcAft>
                <a:spcPct val="0"/>
              </a:spcAft>
              <a:buClrTx/>
              <a:buSzTx/>
              <a:buFontTx/>
              <a:buNone/>
              <a:defRPr/>
            </a:pPr>
            <a:r>
              <a:rPr kumimoji="0" lang="en-AU" sz="1400" i="0" u="none" strike="noStrike" kern="0" cap="none" spc="0" normalizeH="0" baseline="0" noProof="0">
                <a:ln>
                  <a:noFill/>
                </a:ln>
                <a:effectLst/>
                <a:uLnTx/>
                <a:uFillTx/>
                <a:ea typeface="+mn-ea"/>
                <a:cs typeface="PP Pangram Sans"/>
              </a:rPr>
              <a:t>Our</a:t>
            </a:r>
            <a:r>
              <a:rPr kumimoji="0" lang="en-AU" sz="1400" i="0" u="none" strike="noStrike" kern="0" cap="none" spc="-6" normalizeH="0" baseline="0" noProof="0">
                <a:ln>
                  <a:noFill/>
                </a:ln>
                <a:effectLst/>
                <a:uLnTx/>
                <a:uFillTx/>
                <a:ea typeface="+mn-ea"/>
                <a:cs typeface="PP Pangram Sans"/>
              </a:rPr>
              <a:t> </a:t>
            </a:r>
            <a:r>
              <a:rPr kumimoji="0" lang="en-AU" sz="1400" i="0" u="none" strike="noStrike" kern="0" cap="none" spc="0" normalizeH="0" baseline="0" noProof="0">
                <a:ln>
                  <a:noFill/>
                </a:ln>
                <a:effectLst/>
                <a:uLnTx/>
                <a:uFillTx/>
                <a:ea typeface="+mn-ea"/>
                <a:cs typeface="PP Pangram Sans"/>
              </a:rPr>
              <a:t>clients</a:t>
            </a:r>
            <a:r>
              <a:rPr kumimoji="0" lang="en-AU" sz="1400" i="0" u="none" strike="noStrike" kern="0" cap="none" spc="-6" normalizeH="0" baseline="0" noProof="0">
                <a:ln>
                  <a:noFill/>
                </a:ln>
                <a:effectLst/>
                <a:uLnTx/>
                <a:uFillTx/>
                <a:ea typeface="+mn-ea"/>
                <a:cs typeface="PP Pangram Sans"/>
              </a:rPr>
              <a:t> </a:t>
            </a:r>
            <a:r>
              <a:rPr kumimoji="0" lang="en-AU" sz="1400" i="0" u="none" strike="noStrike" kern="0" cap="none" spc="0" normalizeH="0" baseline="0" noProof="0">
                <a:ln>
                  <a:noFill/>
                </a:ln>
                <a:effectLst/>
                <a:uLnTx/>
                <a:uFillTx/>
                <a:ea typeface="+mn-ea"/>
                <a:cs typeface="PP Pangram Sans"/>
              </a:rPr>
              <a:t>are</a:t>
            </a:r>
            <a:r>
              <a:rPr kumimoji="0" lang="en-AU" sz="1400" i="0" u="none" strike="noStrike" kern="0" cap="none" spc="-6" normalizeH="0" baseline="0" noProof="0">
                <a:ln>
                  <a:noFill/>
                </a:ln>
                <a:effectLst/>
                <a:uLnTx/>
                <a:uFillTx/>
                <a:ea typeface="+mn-ea"/>
                <a:cs typeface="PP Pangram Sans"/>
              </a:rPr>
              <a:t> typically:</a:t>
            </a:r>
            <a:endParaRPr kumimoji="0" lang="en-AU" sz="1400" i="0" u="none" strike="noStrike" kern="0" cap="none" spc="0" normalizeH="0" baseline="0" noProof="0">
              <a:ln>
                <a:noFill/>
              </a:ln>
              <a:effectLst/>
              <a:uLnTx/>
              <a:uFillTx/>
              <a:ea typeface="+mn-ea"/>
              <a:cs typeface="PP Pangram Sans"/>
            </a:endParaRPr>
          </a:p>
        </p:txBody>
      </p:sp>
      <p:sp>
        <p:nvSpPr>
          <p:cNvPr id="12" name="object 9">
            <a:extLst>
              <a:ext uri="{FF2B5EF4-FFF2-40B4-BE49-F238E27FC236}">
                <a16:creationId xmlns:a16="http://schemas.microsoft.com/office/drawing/2014/main" id="{D89B9673-BD49-9509-AFE7-297997C4A886}"/>
              </a:ext>
            </a:extLst>
          </p:cNvPr>
          <p:cNvSpPr txBox="1"/>
          <p:nvPr userDrawn="1"/>
        </p:nvSpPr>
        <p:spPr>
          <a:xfrm>
            <a:off x="8044955" y="5012450"/>
            <a:ext cx="2014473" cy="533140"/>
          </a:xfrm>
          <a:prstGeom prst="rect">
            <a:avLst/>
          </a:prstGeom>
        </p:spPr>
        <p:txBody>
          <a:bodyPr vert="horz" wrap="square" lIns="0" tIns="4538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0" lvl="0" indent="0" algn="l" defTabSz="558607" rtl="0" eaLnBrk="1" fontAlgn="auto" latinLnBrk="0" hangingPunct="1">
              <a:lnSpc>
                <a:spcPct val="100000"/>
              </a:lnSpc>
              <a:spcBef>
                <a:spcPts val="357"/>
              </a:spcBef>
              <a:spcAft>
                <a:spcPct val="0"/>
              </a:spcAft>
              <a:buClrTx/>
              <a:buSzTx/>
              <a:buFontTx/>
              <a:buNone/>
              <a:defRPr/>
            </a:pPr>
            <a:r>
              <a:rPr kumimoji="0" lang="en-AU" sz="1600" b="1" i="0" u="none" strike="noStrike" kern="0" cap="none" spc="-6" normalizeH="0" baseline="0" noProof="0">
                <a:ln>
                  <a:noFill/>
                </a:ln>
                <a:solidFill>
                  <a:schemeClr val="accent6"/>
                </a:solidFill>
                <a:effectLst/>
                <a:uLnTx/>
                <a:uFillTx/>
                <a:latin typeface="+mj-lt"/>
                <a:ea typeface="+mn-ea"/>
                <a:cs typeface="PP Pangram Sans"/>
              </a:rPr>
              <a:t>Geography</a:t>
            </a:r>
            <a:endParaRPr kumimoji="0" lang="en-AU" sz="1600" b="1" i="0" u="none" strike="noStrike" kern="0" cap="none" spc="0" normalizeH="0" baseline="0" noProof="0">
              <a:ln>
                <a:noFill/>
              </a:ln>
              <a:solidFill>
                <a:schemeClr val="accent6"/>
              </a:solidFill>
              <a:effectLst/>
              <a:uLnTx/>
              <a:uFillTx/>
              <a:latin typeface="+mj-lt"/>
              <a:ea typeface="+mn-ea"/>
              <a:cs typeface="PP Pangram Sans"/>
            </a:endParaRPr>
          </a:p>
          <a:p>
            <a:pPr marL="7758" marR="0" lvl="0" indent="0" algn="l" defTabSz="558607" rtl="0" eaLnBrk="1" fontAlgn="auto" latinLnBrk="0" hangingPunct="1">
              <a:lnSpc>
                <a:spcPct val="100000"/>
              </a:lnSpc>
              <a:spcBef>
                <a:spcPts val="199"/>
              </a:spcBef>
              <a:spcAft>
                <a:spcPct val="0"/>
              </a:spcAft>
              <a:buClrTx/>
              <a:buSzTx/>
              <a:buFontTx/>
              <a:buNone/>
              <a:defRPr/>
            </a:pPr>
            <a:r>
              <a:rPr kumimoji="0" lang="en-AU" sz="1400" i="0" u="none" strike="noStrike" kern="0" cap="none" spc="-6" normalizeH="0" baseline="0" noProof="0">
                <a:ln>
                  <a:noFill/>
                </a:ln>
                <a:solidFill>
                  <a:schemeClr val="accent1"/>
                </a:solidFill>
                <a:effectLst/>
                <a:uLnTx/>
                <a:uFillTx/>
                <a:ea typeface="+mn-ea"/>
                <a:cs typeface="PP Pangram Sans"/>
              </a:rPr>
              <a:t>We</a:t>
            </a:r>
            <a:r>
              <a:rPr kumimoji="0" lang="en-AU" sz="1400" i="0" u="none" strike="noStrike" kern="0" cap="none" spc="-31" normalizeH="0" baseline="0" noProof="0">
                <a:ln>
                  <a:noFill/>
                </a:ln>
                <a:solidFill>
                  <a:schemeClr val="accent1"/>
                </a:solidFill>
                <a:effectLst/>
                <a:uLnTx/>
                <a:uFillTx/>
                <a:ea typeface="+mn-ea"/>
                <a:cs typeface="PP Pangram Sans"/>
              </a:rPr>
              <a:t> </a:t>
            </a:r>
            <a:r>
              <a:rPr kumimoji="0" lang="en-AU" sz="1400" i="0" u="none" strike="noStrike" kern="0" cap="none" spc="0" normalizeH="0" baseline="0" noProof="0">
                <a:ln>
                  <a:noFill/>
                </a:ln>
                <a:solidFill>
                  <a:schemeClr val="accent1"/>
                </a:solidFill>
                <a:effectLst/>
                <a:uLnTx/>
                <a:uFillTx/>
                <a:ea typeface="+mn-ea"/>
                <a:cs typeface="PP Pangram Sans"/>
              </a:rPr>
              <a:t>have</a:t>
            </a:r>
            <a:r>
              <a:rPr kumimoji="0" lang="en-AU" sz="1400" i="0" u="none" strike="noStrike" kern="0" cap="none" spc="-6" normalizeH="0" baseline="0" noProof="0">
                <a:ln>
                  <a:noFill/>
                </a:ln>
                <a:solidFill>
                  <a:schemeClr val="accent1"/>
                </a:solidFill>
                <a:effectLst/>
                <a:uLnTx/>
                <a:uFillTx/>
                <a:ea typeface="+mn-ea"/>
                <a:cs typeface="PP Pangram Sans"/>
              </a:rPr>
              <a:t>:</a:t>
            </a:r>
            <a:endParaRPr kumimoji="0" lang="en-AU" sz="1400" i="0" u="none" strike="noStrike" kern="0" cap="none" spc="0" normalizeH="0" baseline="0" noProof="0">
              <a:ln>
                <a:noFill/>
              </a:ln>
              <a:solidFill>
                <a:schemeClr val="accent1"/>
              </a:solidFill>
              <a:effectLst/>
              <a:uLnTx/>
              <a:uFillTx/>
              <a:ea typeface="+mn-ea"/>
              <a:cs typeface="PP Pangram Sans"/>
            </a:endParaRPr>
          </a:p>
        </p:txBody>
      </p:sp>
      <p:sp>
        <p:nvSpPr>
          <p:cNvPr id="13" name="object 11">
            <a:extLst>
              <a:ext uri="{FF2B5EF4-FFF2-40B4-BE49-F238E27FC236}">
                <a16:creationId xmlns:a16="http://schemas.microsoft.com/office/drawing/2014/main" id="{609BD4A2-BE9C-1B63-BE94-66642FE4EA52}"/>
              </a:ext>
            </a:extLst>
          </p:cNvPr>
          <p:cNvSpPr txBox="1"/>
          <p:nvPr userDrawn="1"/>
        </p:nvSpPr>
        <p:spPr>
          <a:xfrm>
            <a:off x="4298633" y="3657397"/>
            <a:ext cx="3279594" cy="717806"/>
          </a:xfrm>
          <a:prstGeom prst="rect">
            <a:avLst/>
          </a:prstGeom>
        </p:spPr>
        <p:txBody>
          <a:bodyPr vert="horz" wrap="square" lIns="0" tIns="4538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0" lvl="0" indent="0" algn="l" defTabSz="558607" rtl="0" eaLnBrk="1" fontAlgn="auto" latinLnBrk="0" hangingPunct="1">
              <a:lnSpc>
                <a:spcPct val="100000"/>
              </a:lnSpc>
              <a:spcBef>
                <a:spcPts val="357"/>
              </a:spcBef>
              <a:spcAft>
                <a:spcPct val="0"/>
              </a:spcAft>
              <a:buClrTx/>
              <a:buSzTx/>
              <a:buFontTx/>
              <a:buNone/>
              <a:defRPr/>
            </a:pPr>
            <a:r>
              <a:rPr kumimoji="0" lang="en-AU" sz="1400" b="1" i="0" u="none" strike="noStrike" kern="0" cap="none" spc="0" normalizeH="0" baseline="0" noProof="0">
                <a:ln>
                  <a:noFill/>
                </a:ln>
                <a:solidFill>
                  <a:schemeClr val="accent6"/>
                </a:solidFill>
                <a:effectLst/>
                <a:uLnTx/>
                <a:uFillTx/>
                <a:latin typeface="+mj-lt"/>
                <a:ea typeface="+mn-ea"/>
                <a:cs typeface="PP Pangram Sans"/>
              </a:rPr>
              <a:t>Project</a:t>
            </a:r>
            <a:r>
              <a:rPr kumimoji="0" lang="en-AU" sz="1400" b="1" i="0" u="none" strike="noStrike" kern="0" cap="none" spc="-43" normalizeH="0" baseline="0" noProof="0">
                <a:ln>
                  <a:noFill/>
                </a:ln>
                <a:solidFill>
                  <a:schemeClr val="accent6"/>
                </a:solidFill>
                <a:effectLst/>
                <a:uLnTx/>
                <a:uFillTx/>
                <a:latin typeface="+mj-lt"/>
                <a:ea typeface="+mn-ea"/>
                <a:cs typeface="PP Pangram Sans"/>
              </a:rPr>
              <a:t> </a:t>
            </a:r>
            <a:r>
              <a:rPr kumimoji="0" lang="en-AU" sz="1400" b="1" i="0" u="none" strike="noStrike" kern="0" cap="none" spc="-12" normalizeH="0" baseline="0" noProof="0">
                <a:ln>
                  <a:noFill/>
                </a:ln>
                <a:solidFill>
                  <a:schemeClr val="accent6"/>
                </a:solidFill>
                <a:effectLst/>
                <a:uLnTx/>
                <a:uFillTx/>
                <a:latin typeface="+mj-lt"/>
                <a:ea typeface="+mn-ea"/>
                <a:cs typeface="PP Pangram Sans"/>
              </a:rPr>
              <a:t>size</a:t>
            </a:r>
            <a:endParaRPr kumimoji="0" lang="en-AU" sz="1400" b="1" i="0" u="none" strike="noStrike" kern="0" cap="none" spc="0" normalizeH="0" baseline="0" noProof="0">
              <a:ln>
                <a:noFill/>
              </a:ln>
              <a:solidFill>
                <a:schemeClr val="accent6"/>
              </a:solidFill>
              <a:effectLst/>
              <a:uLnTx/>
              <a:uFillTx/>
              <a:latin typeface="+mj-lt"/>
              <a:ea typeface="+mn-ea"/>
              <a:cs typeface="PP Pangram Sans"/>
            </a:endParaRPr>
          </a:p>
          <a:p>
            <a:pPr marL="7758" marR="3103" lvl="0" indent="0" algn="l" defTabSz="558607" rtl="0" eaLnBrk="1" fontAlgn="auto" latinLnBrk="0" hangingPunct="1">
              <a:lnSpc>
                <a:spcPct val="100000"/>
              </a:lnSpc>
              <a:spcBef>
                <a:spcPts val="199"/>
              </a:spcBef>
              <a:spcAft>
                <a:spcPct val="0"/>
              </a:spcAft>
              <a:buClrTx/>
              <a:buSzTx/>
              <a:buFontTx/>
              <a:buNone/>
              <a:defRPr/>
            </a:pPr>
            <a:r>
              <a:rPr kumimoji="0" lang="en-AU" sz="1400" i="0" u="none" strike="noStrike" kern="0" cap="none" spc="0" normalizeH="0" baseline="0" noProof="0">
                <a:ln>
                  <a:noFill/>
                </a:ln>
                <a:solidFill>
                  <a:schemeClr val="accent1"/>
                </a:solidFill>
                <a:effectLst/>
                <a:uLnTx/>
                <a:uFillTx/>
                <a:ea typeface="+mn-ea"/>
                <a:cs typeface="PP Pangram Sans"/>
              </a:rPr>
              <a:t>Our</a:t>
            </a:r>
            <a:r>
              <a:rPr kumimoji="0" lang="en-AU" sz="1400" i="0" u="none" strike="noStrike" kern="0" cap="none" spc="-15" normalizeH="0" baseline="0" noProof="0">
                <a:ln>
                  <a:noFill/>
                </a:ln>
                <a:solidFill>
                  <a:schemeClr val="accent1"/>
                </a:solidFill>
                <a:effectLst/>
                <a:uLnTx/>
                <a:uFillTx/>
                <a:ea typeface="+mn-ea"/>
                <a:cs typeface="PP Pangram Sans"/>
              </a:rPr>
              <a:t> </a:t>
            </a:r>
            <a:r>
              <a:rPr kumimoji="0" lang="en-AU" sz="1400" i="0" u="none" strike="noStrike" kern="0" cap="none" spc="0" normalizeH="0" baseline="0" noProof="0">
                <a:ln>
                  <a:noFill/>
                </a:ln>
                <a:solidFill>
                  <a:schemeClr val="accent1"/>
                </a:solidFill>
                <a:effectLst/>
                <a:uLnTx/>
                <a:uFillTx/>
                <a:ea typeface="+mn-ea"/>
                <a:cs typeface="PP Pangram Sans"/>
              </a:rPr>
              <a:t>projects</a:t>
            </a:r>
            <a:r>
              <a:rPr kumimoji="0" lang="en-AU" sz="1400" i="0" u="none" strike="noStrike" kern="0" cap="none" spc="-15" normalizeH="0" baseline="0" noProof="0">
                <a:ln>
                  <a:noFill/>
                </a:ln>
                <a:solidFill>
                  <a:schemeClr val="accent1"/>
                </a:solidFill>
                <a:effectLst/>
                <a:uLnTx/>
                <a:uFillTx/>
                <a:ea typeface="+mn-ea"/>
                <a:cs typeface="PP Pangram Sans"/>
              </a:rPr>
              <a:t> </a:t>
            </a:r>
            <a:r>
              <a:rPr kumimoji="0" lang="en-AU" sz="1400" i="0" u="none" strike="noStrike" kern="0" cap="none" spc="0" normalizeH="0" baseline="0" noProof="0">
                <a:ln>
                  <a:noFill/>
                </a:ln>
                <a:solidFill>
                  <a:schemeClr val="accent1"/>
                </a:solidFill>
                <a:effectLst/>
                <a:uLnTx/>
                <a:uFillTx/>
                <a:ea typeface="+mn-ea"/>
                <a:cs typeface="PP Pangram Sans"/>
              </a:rPr>
              <a:t>are</a:t>
            </a:r>
            <a:r>
              <a:rPr kumimoji="0" lang="en-AU" sz="1400" i="0" u="none" strike="noStrike" kern="0" cap="none" spc="-12" normalizeH="0" baseline="0" noProof="0">
                <a:ln>
                  <a:noFill/>
                </a:ln>
                <a:solidFill>
                  <a:schemeClr val="accent1"/>
                </a:solidFill>
                <a:effectLst/>
                <a:uLnTx/>
                <a:uFillTx/>
                <a:ea typeface="+mn-ea"/>
                <a:cs typeface="PP Pangram Sans"/>
              </a:rPr>
              <a:t> </a:t>
            </a:r>
            <a:r>
              <a:rPr kumimoji="0" lang="en-AU" sz="1400" i="0" u="none" strike="noStrike" kern="0" cap="none" spc="-6" normalizeH="0" baseline="0" noProof="0">
                <a:ln>
                  <a:noFill/>
                </a:ln>
                <a:solidFill>
                  <a:schemeClr val="accent1"/>
                </a:solidFill>
                <a:effectLst/>
                <a:uLnTx/>
                <a:uFillTx/>
                <a:ea typeface="+mn-ea"/>
                <a:cs typeface="PP Pangram Sans"/>
              </a:rPr>
              <a:t>usually</a:t>
            </a:r>
            <a:r>
              <a:rPr kumimoji="0" lang="en-AU" sz="1400" i="0" u="none" strike="noStrike" kern="0" cap="none" spc="0" normalizeH="0" baseline="0" noProof="0">
                <a:ln>
                  <a:noFill/>
                </a:ln>
                <a:solidFill>
                  <a:schemeClr val="accent1"/>
                </a:solidFill>
                <a:effectLst/>
                <a:uLnTx/>
                <a:uFillTx/>
                <a:ea typeface="+mn-ea"/>
                <a:cs typeface="PP Pangram Sans"/>
              </a:rPr>
              <a:t> budgeted</a:t>
            </a:r>
            <a:r>
              <a:rPr kumimoji="0" lang="en-AU" sz="1400" i="0" u="none" strike="noStrike" kern="0" cap="none" spc="-27" normalizeH="0" baseline="0" noProof="0">
                <a:ln>
                  <a:noFill/>
                </a:ln>
                <a:solidFill>
                  <a:schemeClr val="accent1"/>
                </a:solidFill>
                <a:effectLst/>
                <a:uLnTx/>
                <a:uFillTx/>
                <a:ea typeface="+mn-ea"/>
                <a:cs typeface="PP Pangram Sans"/>
              </a:rPr>
              <a:t> </a:t>
            </a:r>
            <a:r>
              <a:rPr kumimoji="0" lang="en-AU" sz="1400" i="0" u="none" strike="noStrike" kern="0" cap="none" spc="-6" normalizeH="0" baseline="0" noProof="0">
                <a:ln>
                  <a:noFill/>
                </a:ln>
                <a:solidFill>
                  <a:schemeClr val="accent1"/>
                </a:solidFill>
                <a:effectLst/>
                <a:uLnTx/>
                <a:uFillTx/>
                <a:ea typeface="+mn-ea"/>
                <a:cs typeface="PP Pangram Sans"/>
              </a:rPr>
              <a:t>between:</a:t>
            </a:r>
            <a:endParaRPr kumimoji="0" lang="en-AU" sz="1400" i="0" u="none" strike="noStrike" kern="0" cap="none" spc="0" normalizeH="0" baseline="0" noProof="0">
              <a:ln>
                <a:noFill/>
              </a:ln>
              <a:solidFill>
                <a:schemeClr val="accent1"/>
              </a:solidFill>
              <a:effectLst/>
              <a:uLnTx/>
              <a:uFillTx/>
              <a:ea typeface="+mn-ea"/>
              <a:cs typeface="PP Pangram Sans"/>
            </a:endParaRPr>
          </a:p>
        </p:txBody>
      </p:sp>
      <p:sp>
        <p:nvSpPr>
          <p:cNvPr id="14" name="object 34">
            <a:extLst>
              <a:ext uri="{FF2B5EF4-FFF2-40B4-BE49-F238E27FC236}">
                <a16:creationId xmlns:a16="http://schemas.microsoft.com/office/drawing/2014/main" id="{4ECF115F-D6E1-F403-A046-D465CC195AD8}"/>
              </a:ext>
            </a:extLst>
          </p:cNvPr>
          <p:cNvSpPr txBox="1"/>
          <p:nvPr userDrawn="1"/>
        </p:nvSpPr>
        <p:spPr>
          <a:xfrm>
            <a:off x="7973011" y="4600175"/>
            <a:ext cx="575543" cy="177111"/>
          </a:xfrm>
          <a:prstGeom prst="rect">
            <a:avLst/>
          </a:prstGeom>
        </p:spPr>
        <p:txBody>
          <a:bodyPr vert="horz" wrap="square" lIns="0" tIns="775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0" lvl="0" indent="0" algn="ctr" defTabSz="558607" rtl="0" eaLnBrk="1" fontAlgn="auto" latinLnBrk="0" hangingPunct="1">
              <a:lnSpc>
                <a:spcPct val="100000"/>
              </a:lnSpc>
              <a:spcBef>
                <a:spcPts val="61"/>
              </a:spcBef>
              <a:spcAft>
                <a:spcPct val="0"/>
              </a:spcAft>
              <a:buClrTx/>
              <a:buSzTx/>
              <a:buFontTx/>
              <a:buNone/>
              <a:defRPr/>
            </a:pPr>
            <a:r>
              <a:rPr kumimoji="0" lang="en-AU" sz="1100" b="0" i="0" u="none" strike="noStrike" kern="0" cap="none" spc="-6" normalizeH="0" baseline="0" noProof="0">
                <a:ln>
                  <a:noFill/>
                </a:ln>
                <a:solidFill>
                  <a:srgbClr val="002334"/>
                </a:solidFill>
                <a:effectLst/>
                <a:uLnTx/>
                <a:uFillTx/>
                <a:latin typeface="+mn-lt"/>
                <a:ea typeface="+mn-ea"/>
                <a:cs typeface="Tahoma"/>
              </a:rPr>
              <a:t>Small</a:t>
            </a:r>
            <a:endParaRPr kumimoji="0" lang="en-AU" sz="1100" b="0" i="0" u="none" strike="noStrike" kern="0" cap="none" spc="0" normalizeH="0" baseline="0" noProof="0">
              <a:ln>
                <a:noFill/>
              </a:ln>
              <a:solidFill>
                <a:sysClr val="windowText" lastClr="000000"/>
              </a:solidFill>
              <a:effectLst/>
              <a:uLnTx/>
              <a:uFillTx/>
              <a:latin typeface="+mn-lt"/>
              <a:ea typeface="+mn-ea"/>
              <a:cs typeface="Tahoma"/>
            </a:endParaRPr>
          </a:p>
        </p:txBody>
      </p:sp>
      <p:sp>
        <p:nvSpPr>
          <p:cNvPr id="15" name="object 35">
            <a:extLst>
              <a:ext uri="{FF2B5EF4-FFF2-40B4-BE49-F238E27FC236}">
                <a16:creationId xmlns:a16="http://schemas.microsoft.com/office/drawing/2014/main" id="{63540A58-5944-2CEA-B35D-DB2974EEA332}"/>
              </a:ext>
            </a:extLst>
          </p:cNvPr>
          <p:cNvSpPr txBox="1"/>
          <p:nvPr userDrawn="1"/>
        </p:nvSpPr>
        <p:spPr>
          <a:xfrm>
            <a:off x="8809220" y="4633360"/>
            <a:ext cx="999632" cy="313631"/>
          </a:xfrm>
          <a:prstGeom prst="rect">
            <a:avLst/>
          </a:prstGeom>
        </p:spPr>
        <p:txBody>
          <a:bodyPr vert="horz" wrap="square" lIns="0" tIns="46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3103" lvl="0" indent="80688" algn="ctr" defTabSz="558607" rtl="0" eaLnBrk="1" fontAlgn="auto" latinLnBrk="0" hangingPunct="1">
              <a:lnSpc>
                <a:spcPct val="90000"/>
              </a:lnSpc>
              <a:spcBef>
                <a:spcPts val="37"/>
              </a:spcBef>
              <a:spcAft>
                <a:spcPct val="0"/>
              </a:spcAft>
              <a:buClrTx/>
              <a:buSzTx/>
              <a:buFontTx/>
              <a:buNone/>
              <a:defRPr/>
            </a:pPr>
            <a:r>
              <a:rPr kumimoji="0" lang="en-AU" sz="1100" b="1" i="0" u="none" strike="noStrike" kern="0" cap="none" spc="0" normalizeH="0" baseline="0" noProof="0">
                <a:ln>
                  <a:noFill/>
                </a:ln>
                <a:solidFill>
                  <a:schemeClr val="accent1"/>
                </a:solidFill>
                <a:effectLst/>
                <a:uLnTx/>
                <a:uFillTx/>
                <a:latin typeface="+mn-lt"/>
                <a:ea typeface="+mn-ea"/>
                <a:cs typeface="PP Pangram Sans"/>
              </a:rPr>
              <a:t>Mid-</a:t>
            </a:r>
            <a:r>
              <a:rPr kumimoji="0" lang="en-AU" sz="1100" b="1" i="0" u="none" strike="noStrike" kern="0" cap="none" spc="-12" normalizeH="0" baseline="0" noProof="0">
                <a:ln>
                  <a:noFill/>
                </a:ln>
                <a:solidFill>
                  <a:schemeClr val="accent1"/>
                </a:solidFill>
                <a:effectLst/>
                <a:uLnTx/>
                <a:uFillTx/>
                <a:latin typeface="+mn-lt"/>
                <a:ea typeface="+mn-ea"/>
                <a:cs typeface="PP Pangram Sans"/>
              </a:rPr>
              <a:t>size</a:t>
            </a:r>
            <a:r>
              <a:rPr kumimoji="0" lang="en-AU" sz="1100" b="1" i="0" u="none" strike="noStrike" kern="0" cap="none" spc="305" normalizeH="0" baseline="0" noProof="0">
                <a:ln>
                  <a:noFill/>
                </a:ln>
                <a:solidFill>
                  <a:schemeClr val="accent1"/>
                </a:solidFill>
                <a:effectLst/>
                <a:uLnTx/>
                <a:uFillTx/>
                <a:latin typeface="+mn-lt"/>
                <a:ea typeface="+mn-ea"/>
                <a:cs typeface="PP Pangram Sans"/>
              </a:rPr>
              <a:t> </a:t>
            </a:r>
            <a:br>
              <a:rPr kumimoji="0" lang="en-AU" sz="1100" b="1" i="0" u="none" strike="noStrike" kern="0" cap="none" spc="305" normalizeH="0" baseline="0" noProof="0">
                <a:ln>
                  <a:noFill/>
                </a:ln>
                <a:solidFill>
                  <a:schemeClr val="accent1"/>
                </a:solidFill>
                <a:effectLst/>
                <a:uLnTx/>
                <a:uFillTx/>
                <a:latin typeface="+mn-lt"/>
                <a:ea typeface="+mn-ea"/>
                <a:cs typeface="PP Pangram Sans"/>
              </a:rPr>
            </a:br>
            <a:r>
              <a:rPr kumimoji="0" lang="en-AU" sz="1100" b="1" i="0" u="none" strike="noStrike" kern="0" cap="none" spc="-6" normalizeH="0" baseline="0" noProof="0">
                <a:ln>
                  <a:noFill/>
                </a:ln>
                <a:solidFill>
                  <a:schemeClr val="accent1"/>
                </a:solidFill>
                <a:effectLst/>
                <a:uLnTx/>
                <a:uFillTx/>
                <a:latin typeface="+mn-lt"/>
                <a:ea typeface="+mn-ea"/>
                <a:cs typeface="PP Pangram Sans"/>
              </a:rPr>
              <a:t>organisations</a:t>
            </a:r>
            <a:endParaRPr kumimoji="0" lang="en-AU" sz="1100" b="0" i="0" u="none" strike="noStrike" kern="0" cap="none" spc="0" normalizeH="0" baseline="0" noProof="0">
              <a:ln>
                <a:noFill/>
              </a:ln>
              <a:solidFill>
                <a:schemeClr val="accent1"/>
              </a:solidFill>
              <a:effectLst/>
              <a:uLnTx/>
              <a:uFillTx/>
              <a:latin typeface="+mn-lt"/>
              <a:ea typeface="+mn-ea"/>
              <a:cs typeface="PP Pangram Sans"/>
            </a:endParaRPr>
          </a:p>
        </p:txBody>
      </p:sp>
      <p:sp>
        <p:nvSpPr>
          <p:cNvPr id="16" name="object 36">
            <a:extLst>
              <a:ext uri="{FF2B5EF4-FFF2-40B4-BE49-F238E27FC236}">
                <a16:creationId xmlns:a16="http://schemas.microsoft.com/office/drawing/2014/main" id="{9A1B8A6A-68D2-7E93-53A6-C59A59C7D4B2}"/>
              </a:ext>
            </a:extLst>
          </p:cNvPr>
          <p:cNvSpPr txBox="1"/>
          <p:nvPr userDrawn="1"/>
        </p:nvSpPr>
        <p:spPr>
          <a:xfrm>
            <a:off x="10039478" y="4600175"/>
            <a:ext cx="614171" cy="177111"/>
          </a:xfrm>
          <a:prstGeom prst="rect">
            <a:avLst/>
          </a:prstGeom>
        </p:spPr>
        <p:txBody>
          <a:bodyPr vert="horz" wrap="square" lIns="0" tIns="7758"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0" lvl="0" indent="0" algn="ctr" defTabSz="558607" rtl="0" eaLnBrk="1" fontAlgn="auto" latinLnBrk="0" hangingPunct="1">
              <a:lnSpc>
                <a:spcPct val="100000"/>
              </a:lnSpc>
              <a:spcBef>
                <a:spcPts val="61"/>
              </a:spcBef>
              <a:spcAft>
                <a:spcPct val="0"/>
              </a:spcAft>
              <a:buClrTx/>
              <a:buSzTx/>
              <a:buFontTx/>
              <a:buNone/>
              <a:defRPr/>
            </a:pPr>
            <a:r>
              <a:rPr kumimoji="0" lang="en-AU" sz="1100" b="0" i="0" u="none" strike="noStrike" kern="0" cap="none" spc="-6" normalizeH="0" baseline="0" noProof="0">
                <a:ln>
                  <a:noFill/>
                </a:ln>
                <a:solidFill>
                  <a:srgbClr val="002334"/>
                </a:solidFill>
                <a:effectLst/>
                <a:uLnTx/>
                <a:uFillTx/>
                <a:latin typeface="+mn-lt"/>
                <a:ea typeface="+mn-ea"/>
                <a:cs typeface="Tahoma"/>
              </a:rPr>
              <a:t>Large</a:t>
            </a:r>
            <a:endParaRPr kumimoji="0" lang="en-AU" sz="1100" b="0" i="0" u="none" strike="noStrike" kern="0" cap="none" spc="0" normalizeH="0" baseline="0" noProof="0">
              <a:ln>
                <a:noFill/>
              </a:ln>
              <a:solidFill>
                <a:sysClr val="windowText" lastClr="000000"/>
              </a:solidFill>
              <a:effectLst/>
              <a:uLnTx/>
              <a:uFillTx/>
              <a:latin typeface="+mn-lt"/>
              <a:ea typeface="+mn-ea"/>
              <a:cs typeface="Tahoma"/>
            </a:endParaRPr>
          </a:p>
        </p:txBody>
      </p:sp>
      <p:sp>
        <p:nvSpPr>
          <p:cNvPr id="17" name="object 74">
            <a:extLst>
              <a:ext uri="{FF2B5EF4-FFF2-40B4-BE49-F238E27FC236}">
                <a16:creationId xmlns:a16="http://schemas.microsoft.com/office/drawing/2014/main" id="{BA8F29E0-3B0D-0325-0BC0-5928424E3488}"/>
              </a:ext>
            </a:extLst>
          </p:cNvPr>
          <p:cNvSpPr/>
          <p:nvPr userDrawn="1"/>
        </p:nvSpPr>
        <p:spPr>
          <a:xfrm>
            <a:off x="5214747" y="4951153"/>
            <a:ext cx="1283309" cy="304612"/>
          </a:xfrm>
          <a:custGeom>
            <a:avLst/>
            <a:gdLst/>
            <a:ahLst/>
            <a:cxnLst/>
            <a:rect l="l" t="t" r="r" b="b"/>
            <a:pathLst>
              <a:path w="951864" h="419100">
                <a:moveTo>
                  <a:pt x="856830" y="0"/>
                </a:moveTo>
                <a:lnTo>
                  <a:pt x="94894" y="0"/>
                </a:lnTo>
                <a:lnTo>
                  <a:pt x="0" y="418541"/>
                </a:lnTo>
                <a:lnTo>
                  <a:pt x="951725" y="418541"/>
                </a:lnTo>
                <a:lnTo>
                  <a:pt x="856830" y="0"/>
                </a:lnTo>
                <a:close/>
              </a:path>
            </a:pathLst>
          </a:custGeom>
          <a:solidFill>
            <a:schemeClr val="accent1"/>
          </a:solidFill>
          <a:ln w="12700">
            <a:solidFill>
              <a:schemeClr val="accent5">
                <a:lumMod val="20000"/>
                <a:lumOff val="80000"/>
              </a:schemeClr>
            </a:solidFill>
          </a:ln>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58607" rtl="0">
              <a:spcBef>
                <a:spcPct val="0"/>
              </a:spcBef>
              <a:spcAft>
                <a:spcPct val="0"/>
              </a:spcAft>
              <a:defRPr/>
            </a:pPr>
            <a:r>
              <a:rPr kumimoji="0" lang="en-AU" sz="1200" b="1" i="0" u="none" strike="noStrike" kern="0" cap="none" spc="0" normalizeH="0" baseline="0" noProof="0">
                <a:ln>
                  <a:noFill/>
                </a:ln>
                <a:solidFill>
                  <a:schemeClr val="bg1"/>
                </a:solidFill>
                <a:effectLst/>
                <a:uLnTx/>
                <a:uFillTx/>
                <a:latin typeface="+mj-lt"/>
                <a:ea typeface="+mn-ea"/>
                <a:cs typeface="PP Pangram Sans"/>
              </a:rPr>
              <a:t>$50k – </a:t>
            </a:r>
            <a:r>
              <a:rPr kumimoji="0" lang="en-AU" sz="1200" b="1" i="0" u="none" strike="noStrike" kern="0" cap="none" spc="-12" normalizeH="0" baseline="0" noProof="0">
                <a:ln>
                  <a:noFill/>
                </a:ln>
                <a:solidFill>
                  <a:schemeClr val="bg1"/>
                </a:solidFill>
                <a:effectLst/>
                <a:uLnTx/>
                <a:uFillTx/>
                <a:latin typeface="+mj-lt"/>
                <a:ea typeface="+mn-ea"/>
                <a:cs typeface="PP Pangram Sans"/>
              </a:rPr>
              <a:t>$100k</a:t>
            </a:r>
            <a:endParaRPr kumimoji="0" lang="en-AU" sz="1200" b="0" i="0" u="none" strike="noStrike" kern="0" cap="none" spc="0" normalizeH="0" baseline="0" noProof="0">
              <a:ln>
                <a:noFill/>
              </a:ln>
              <a:solidFill>
                <a:schemeClr val="bg1"/>
              </a:solidFill>
              <a:effectLst/>
              <a:uLnTx/>
              <a:uFillTx/>
              <a:latin typeface="+mj-lt"/>
              <a:ea typeface="+mn-ea"/>
              <a:cs typeface="PP Pangram Sans"/>
            </a:endParaRPr>
          </a:p>
        </p:txBody>
      </p:sp>
      <p:sp>
        <p:nvSpPr>
          <p:cNvPr id="18" name="object 76">
            <a:extLst>
              <a:ext uri="{FF2B5EF4-FFF2-40B4-BE49-F238E27FC236}">
                <a16:creationId xmlns:a16="http://schemas.microsoft.com/office/drawing/2014/main" id="{06C07DFB-D138-D358-4AE4-E1A9044C9E76}"/>
              </a:ext>
            </a:extLst>
          </p:cNvPr>
          <p:cNvSpPr/>
          <p:nvPr userDrawn="1"/>
        </p:nvSpPr>
        <p:spPr>
          <a:xfrm>
            <a:off x="4829070" y="5864416"/>
            <a:ext cx="2054664" cy="308765"/>
          </a:xfrm>
          <a:custGeom>
            <a:avLst/>
            <a:gdLst/>
            <a:ahLst/>
            <a:cxnLst/>
            <a:rect l="l" t="t" r="r" b="b"/>
            <a:pathLst>
              <a:path w="1524000" h="424815">
                <a:moveTo>
                  <a:pt x="1427619" y="0"/>
                </a:moveTo>
                <a:lnTo>
                  <a:pt x="96304" y="0"/>
                </a:lnTo>
                <a:lnTo>
                  <a:pt x="0" y="424751"/>
                </a:lnTo>
                <a:lnTo>
                  <a:pt x="1523923" y="424751"/>
                </a:lnTo>
                <a:lnTo>
                  <a:pt x="1427619" y="0"/>
                </a:lnTo>
                <a:close/>
              </a:path>
            </a:pathLst>
          </a:custGeom>
          <a:solidFill>
            <a:schemeClr val="bg1"/>
          </a:solidFill>
          <a:ln w="12700">
            <a:solidFill>
              <a:schemeClr val="accent5">
                <a:lumMod val="20000"/>
                <a:lumOff val="80000"/>
              </a:schemeClr>
            </a:solidFill>
          </a:ln>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58607" rtl="0">
              <a:spcBef>
                <a:spcPct val="0"/>
              </a:spcBef>
              <a:spcAft>
                <a:spcPct val="0"/>
              </a:spcAft>
              <a:defRPr/>
            </a:pPr>
            <a:r>
              <a:rPr kumimoji="0" lang="en-AU" sz="1200" b="1" i="0" u="none" strike="noStrike" kern="0" cap="none" spc="0" normalizeH="0" baseline="0" noProof="0">
                <a:ln>
                  <a:noFill/>
                </a:ln>
                <a:solidFill>
                  <a:schemeClr val="accent1"/>
                </a:solidFill>
                <a:effectLst/>
                <a:uLnTx/>
                <a:uFillTx/>
                <a:latin typeface="+mj-lt"/>
                <a:ea typeface="+mn-ea"/>
                <a:cs typeface="PP Pangram Sans"/>
              </a:rPr>
              <a:t>$2m – </a:t>
            </a:r>
            <a:r>
              <a:rPr kumimoji="0" lang="en-AU" sz="1200" b="1" i="0" u="none" strike="noStrike" kern="0" cap="none" spc="-15" normalizeH="0" baseline="0" noProof="0">
                <a:ln>
                  <a:noFill/>
                </a:ln>
                <a:solidFill>
                  <a:schemeClr val="accent1"/>
                </a:solidFill>
                <a:effectLst/>
                <a:uLnTx/>
                <a:uFillTx/>
                <a:latin typeface="+mj-lt"/>
                <a:ea typeface="+mn-ea"/>
                <a:cs typeface="PP Pangram Sans"/>
              </a:rPr>
              <a:t>$5m</a:t>
            </a:r>
            <a:endParaRPr kumimoji="0" lang="en-AU" sz="1200" b="0" i="0" u="none" strike="noStrike" kern="0" cap="none" spc="0" normalizeH="0" baseline="0" noProof="0">
              <a:ln>
                <a:noFill/>
              </a:ln>
              <a:solidFill>
                <a:schemeClr val="accent1"/>
              </a:solidFill>
              <a:effectLst/>
              <a:uLnTx/>
              <a:uFillTx/>
              <a:latin typeface="+mj-lt"/>
              <a:ea typeface="+mn-ea"/>
              <a:cs typeface="PP Pangram Sans"/>
            </a:endParaRPr>
          </a:p>
        </p:txBody>
      </p:sp>
      <p:sp>
        <p:nvSpPr>
          <p:cNvPr id="19" name="object 78">
            <a:extLst>
              <a:ext uri="{FF2B5EF4-FFF2-40B4-BE49-F238E27FC236}">
                <a16:creationId xmlns:a16="http://schemas.microsoft.com/office/drawing/2014/main" id="{4A009BB1-0E51-BC38-DCA9-0283A7157B23}"/>
              </a:ext>
            </a:extLst>
          </p:cNvPr>
          <p:cNvSpPr/>
          <p:nvPr userDrawn="1"/>
        </p:nvSpPr>
        <p:spPr>
          <a:xfrm>
            <a:off x="5086759" y="5255577"/>
            <a:ext cx="1539286" cy="304611"/>
          </a:xfrm>
          <a:custGeom>
            <a:avLst/>
            <a:gdLst/>
            <a:ahLst/>
            <a:cxnLst/>
            <a:rect l="l" t="t" r="r" b="b"/>
            <a:pathLst>
              <a:path w="1141729" h="419100">
                <a:moveTo>
                  <a:pt x="1046619" y="0"/>
                </a:moveTo>
                <a:lnTo>
                  <a:pt x="94894" y="0"/>
                </a:lnTo>
                <a:lnTo>
                  <a:pt x="0" y="418541"/>
                </a:lnTo>
                <a:lnTo>
                  <a:pt x="1141514" y="418541"/>
                </a:lnTo>
                <a:lnTo>
                  <a:pt x="1046619" y="0"/>
                </a:lnTo>
                <a:close/>
              </a:path>
            </a:pathLst>
          </a:custGeom>
          <a:solidFill>
            <a:schemeClr val="accent1"/>
          </a:solidFill>
          <a:ln w="12700">
            <a:solidFill>
              <a:schemeClr val="accent5">
                <a:lumMod val="20000"/>
                <a:lumOff val="80000"/>
              </a:schemeClr>
            </a:solidFill>
          </a:ln>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58607" rtl="0">
              <a:spcBef>
                <a:spcPct val="0"/>
              </a:spcBef>
              <a:spcAft>
                <a:spcPct val="0"/>
              </a:spcAft>
              <a:defRPr/>
            </a:pPr>
            <a:r>
              <a:rPr kumimoji="0" lang="en-AU" sz="1200" b="1" i="0" u="none" strike="noStrike" kern="0" cap="none" spc="0" normalizeH="0" baseline="0" noProof="0">
                <a:ln>
                  <a:noFill/>
                </a:ln>
                <a:solidFill>
                  <a:schemeClr val="bg1"/>
                </a:solidFill>
                <a:effectLst/>
                <a:uLnTx/>
                <a:uFillTx/>
                <a:latin typeface="+mj-lt"/>
                <a:ea typeface="+mn-ea"/>
                <a:cs typeface="PP Pangram Sans"/>
              </a:rPr>
              <a:t>$100k</a:t>
            </a:r>
            <a:r>
              <a:rPr kumimoji="0" lang="en-AU" sz="1200" b="1" i="0" u="none" strike="noStrike" kern="0" cap="none" spc="-9" normalizeH="0" baseline="0" noProof="0">
                <a:ln>
                  <a:noFill/>
                </a:ln>
                <a:solidFill>
                  <a:schemeClr val="bg1"/>
                </a:solidFill>
                <a:effectLst/>
                <a:uLnTx/>
                <a:uFillTx/>
                <a:latin typeface="+mj-lt"/>
                <a:ea typeface="+mn-ea"/>
                <a:cs typeface="PP Pangram Sans"/>
              </a:rPr>
              <a:t> </a:t>
            </a:r>
            <a:r>
              <a:rPr kumimoji="0" lang="en-AU" sz="1200" b="1" i="0" u="none" strike="noStrike" kern="0" cap="none" spc="0" normalizeH="0" baseline="0" noProof="0">
                <a:ln>
                  <a:noFill/>
                </a:ln>
                <a:solidFill>
                  <a:schemeClr val="bg1"/>
                </a:solidFill>
                <a:effectLst/>
                <a:uLnTx/>
                <a:uFillTx/>
                <a:latin typeface="+mj-lt"/>
                <a:ea typeface="+mn-ea"/>
                <a:cs typeface="PP Pangram Sans"/>
              </a:rPr>
              <a:t>– </a:t>
            </a:r>
            <a:r>
              <a:rPr kumimoji="0" lang="en-AU" sz="1200" b="1" i="0" u="none" strike="noStrike" kern="0" cap="none" spc="-6" normalizeH="0" baseline="0" noProof="0">
                <a:ln>
                  <a:noFill/>
                </a:ln>
                <a:solidFill>
                  <a:schemeClr val="bg1"/>
                </a:solidFill>
                <a:effectLst/>
                <a:uLnTx/>
                <a:uFillTx/>
                <a:latin typeface="+mj-lt"/>
                <a:ea typeface="+mn-ea"/>
                <a:cs typeface="PP Pangram Sans"/>
              </a:rPr>
              <a:t>$500k</a:t>
            </a:r>
            <a:endParaRPr kumimoji="0" lang="en-AU" sz="1200" b="0" i="0" u="none" strike="noStrike" kern="0" cap="none" spc="0" normalizeH="0" baseline="0" noProof="0">
              <a:ln>
                <a:noFill/>
              </a:ln>
              <a:solidFill>
                <a:schemeClr val="bg1"/>
              </a:solidFill>
              <a:effectLst/>
              <a:uLnTx/>
              <a:uFillTx/>
              <a:latin typeface="+mj-lt"/>
              <a:ea typeface="+mn-ea"/>
              <a:cs typeface="PP Pangram Sans"/>
            </a:endParaRPr>
          </a:p>
        </p:txBody>
      </p:sp>
      <p:sp>
        <p:nvSpPr>
          <p:cNvPr id="20" name="object 82">
            <a:extLst>
              <a:ext uri="{FF2B5EF4-FFF2-40B4-BE49-F238E27FC236}">
                <a16:creationId xmlns:a16="http://schemas.microsoft.com/office/drawing/2014/main" id="{83EAA7ED-7F74-4524-D9A7-ED084C3F9F9A}"/>
              </a:ext>
            </a:extLst>
          </p:cNvPr>
          <p:cNvSpPr/>
          <p:nvPr userDrawn="1"/>
        </p:nvSpPr>
        <p:spPr>
          <a:xfrm>
            <a:off x="4958770" y="5559999"/>
            <a:ext cx="1795263" cy="304612"/>
          </a:xfrm>
          <a:custGeom>
            <a:avLst/>
            <a:gdLst/>
            <a:ahLst/>
            <a:cxnLst/>
            <a:rect l="l" t="t" r="r" b="b"/>
            <a:pathLst>
              <a:path w="1331595" h="419100">
                <a:moveTo>
                  <a:pt x="1236421" y="0"/>
                </a:moveTo>
                <a:lnTo>
                  <a:pt x="94894" y="0"/>
                </a:lnTo>
                <a:lnTo>
                  <a:pt x="0" y="418541"/>
                </a:lnTo>
                <a:lnTo>
                  <a:pt x="1331315" y="418541"/>
                </a:lnTo>
                <a:lnTo>
                  <a:pt x="1236421" y="0"/>
                </a:lnTo>
                <a:close/>
              </a:path>
            </a:pathLst>
          </a:custGeom>
          <a:solidFill>
            <a:schemeClr val="bg1"/>
          </a:solidFill>
          <a:ln w="12700">
            <a:solidFill>
              <a:schemeClr val="accent5">
                <a:lumMod val="20000"/>
                <a:lumOff val="80000"/>
              </a:schemeClr>
            </a:solidFill>
          </a:ln>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58607" rtl="0">
              <a:spcBef>
                <a:spcPct val="0"/>
              </a:spcBef>
              <a:spcAft>
                <a:spcPct val="0"/>
              </a:spcAft>
              <a:defRPr/>
            </a:pPr>
            <a:r>
              <a:rPr kumimoji="0" lang="en-AU" sz="1200" b="1" i="0" u="none" strike="noStrike" kern="0" cap="none" spc="0" normalizeH="0" baseline="0" noProof="0">
                <a:ln>
                  <a:noFill/>
                </a:ln>
                <a:solidFill>
                  <a:schemeClr val="accent1"/>
                </a:solidFill>
                <a:effectLst/>
                <a:uLnTx/>
                <a:uFillTx/>
                <a:latin typeface="+mj-lt"/>
                <a:ea typeface="+mn-ea"/>
                <a:cs typeface="PP Pangram Sans"/>
              </a:rPr>
              <a:t>$500k – </a:t>
            </a:r>
            <a:r>
              <a:rPr kumimoji="0" lang="en-AU" sz="1200" b="1" i="0" u="none" strike="noStrike" kern="0" cap="none" spc="-15" normalizeH="0" baseline="0" noProof="0">
                <a:ln>
                  <a:noFill/>
                </a:ln>
                <a:solidFill>
                  <a:schemeClr val="accent1"/>
                </a:solidFill>
                <a:effectLst/>
                <a:uLnTx/>
                <a:uFillTx/>
                <a:latin typeface="+mj-lt"/>
                <a:ea typeface="+mn-ea"/>
                <a:cs typeface="PP Pangram Sans"/>
              </a:rPr>
              <a:t>$2m</a:t>
            </a:r>
            <a:endParaRPr kumimoji="0" lang="en-AU" sz="1200" b="0" i="0" u="none" strike="noStrike" kern="0" cap="none" spc="0" normalizeH="0" baseline="0" noProof="0">
              <a:ln>
                <a:noFill/>
              </a:ln>
              <a:solidFill>
                <a:schemeClr val="accent1"/>
              </a:solidFill>
              <a:effectLst/>
              <a:uLnTx/>
              <a:uFillTx/>
              <a:latin typeface="+mj-lt"/>
              <a:ea typeface="+mn-ea"/>
              <a:cs typeface="PP Pangram Sans"/>
            </a:endParaRPr>
          </a:p>
        </p:txBody>
      </p:sp>
      <p:sp>
        <p:nvSpPr>
          <p:cNvPr id="21" name="object 35">
            <a:extLst>
              <a:ext uri="{FF2B5EF4-FFF2-40B4-BE49-F238E27FC236}">
                <a16:creationId xmlns:a16="http://schemas.microsoft.com/office/drawing/2014/main" id="{EA2C2975-215F-8FE3-2EF3-905A110809B5}"/>
              </a:ext>
            </a:extLst>
          </p:cNvPr>
          <p:cNvSpPr txBox="1"/>
          <p:nvPr userDrawn="1"/>
        </p:nvSpPr>
        <p:spPr>
          <a:xfrm>
            <a:off x="7844266" y="5965615"/>
            <a:ext cx="864000" cy="465981"/>
          </a:xfrm>
          <a:prstGeom prst="rect">
            <a:avLst/>
          </a:prstGeom>
        </p:spPr>
        <p:txBody>
          <a:bodyPr vert="horz" wrap="square" lIns="0" tIns="46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3103" lvl="0" indent="80688" algn="ctr" defTabSz="558607" rtl="0" eaLnBrk="1" fontAlgn="auto" latinLnBrk="0" hangingPunct="1">
              <a:lnSpc>
                <a:spcPct val="90000"/>
              </a:lnSpc>
              <a:spcBef>
                <a:spcPts val="37"/>
              </a:spcBef>
              <a:spcAft>
                <a:spcPct val="0"/>
              </a:spcAft>
              <a:buClrTx/>
              <a:buSzTx/>
              <a:buFontTx/>
              <a:buNone/>
              <a:defRPr/>
            </a:pPr>
            <a:r>
              <a:rPr kumimoji="0" lang="en-AU" sz="1100" b="1" i="0" u="none" strike="noStrike" kern="0" cap="none" spc="0" normalizeH="0" baseline="0" noProof="0">
                <a:ln>
                  <a:noFill/>
                </a:ln>
                <a:solidFill>
                  <a:schemeClr val="accent1"/>
                </a:solidFill>
                <a:effectLst/>
                <a:uLnTx/>
                <a:uFillTx/>
                <a:latin typeface="+mn-lt"/>
                <a:ea typeface="+mn-ea"/>
                <a:cs typeface="PP Pangram Sans"/>
              </a:rPr>
              <a:t>Melbourne &amp; Sydney </a:t>
            </a:r>
            <a:r>
              <a:rPr kumimoji="0" lang="en-AU" sz="1100" b="0" i="0" u="none" strike="noStrike" kern="0" cap="none" spc="0" normalizeH="0" baseline="0" noProof="0">
                <a:ln>
                  <a:noFill/>
                </a:ln>
                <a:solidFill>
                  <a:schemeClr val="accent1"/>
                </a:solidFill>
                <a:effectLst/>
                <a:uLnTx/>
                <a:uFillTx/>
                <a:latin typeface="+mn-lt"/>
                <a:ea typeface="+mn-ea"/>
                <a:cs typeface="PP Pangram Sans"/>
              </a:rPr>
              <a:t>headquarters</a:t>
            </a:r>
          </a:p>
        </p:txBody>
      </p:sp>
      <p:sp>
        <p:nvSpPr>
          <p:cNvPr id="22" name="object 35">
            <a:extLst>
              <a:ext uri="{FF2B5EF4-FFF2-40B4-BE49-F238E27FC236}">
                <a16:creationId xmlns:a16="http://schemas.microsoft.com/office/drawing/2014/main" id="{408EFBC3-6EFF-B908-60B4-BD860FF1806F}"/>
              </a:ext>
            </a:extLst>
          </p:cNvPr>
          <p:cNvSpPr txBox="1"/>
          <p:nvPr userDrawn="1"/>
        </p:nvSpPr>
        <p:spPr>
          <a:xfrm>
            <a:off x="8872972" y="5967685"/>
            <a:ext cx="779146" cy="465981"/>
          </a:xfrm>
          <a:prstGeom prst="rect">
            <a:avLst/>
          </a:prstGeom>
        </p:spPr>
        <p:txBody>
          <a:bodyPr vert="horz" wrap="square" lIns="0" tIns="46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3103" lvl="0" indent="80688" algn="ctr" defTabSz="558607" rtl="0" eaLnBrk="1" fontAlgn="auto" latinLnBrk="0" hangingPunct="1">
              <a:lnSpc>
                <a:spcPct val="90000"/>
              </a:lnSpc>
              <a:spcBef>
                <a:spcPts val="37"/>
              </a:spcBef>
              <a:spcAft>
                <a:spcPct val="0"/>
              </a:spcAft>
              <a:buClrTx/>
              <a:buSzTx/>
              <a:buFontTx/>
              <a:buNone/>
              <a:defRPr/>
            </a:pPr>
            <a:r>
              <a:rPr kumimoji="0" lang="en-AU" sz="1100" b="1" i="0" u="none" strike="noStrike" kern="0" cap="none" spc="0" normalizeH="0" baseline="0" noProof="0">
                <a:ln>
                  <a:noFill/>
                </a:ln>
                <a:solidFill>
                  <a:schemeClr val="accent1"/>
                </a:solidFill>
                <a:effectLst/>
                <a:uLnTx/>
                <a:uFillTx/>
                <a:latin typeface="+mn-lt"/>
                <a:ea typeface="+mn-ea"/>
                <a:cs typeface="PP Pangram Sans"/>
              </a:rPr>
              <a:t>Australia-wide </a:t>
            </a:r>
            <a:r>
              <a:rPr kumimoji="0" lang="en-AU" sz="1100" b="0" i="0" u="none" strike="noStrike" kern="0" cap="none" spc="0" normalizeH="0" baseline="0" noProof="0">
                <a:ln>
                  <a:noFill/>
                </a:ln>
                <a:solidFill>
                  <a:schemeClr val="accent1"/>
                </a:solidFill>
                <a:effectLst/>
                <a:uLnTx/>
                <a:uFillTx/>
                <a:latin typeface="+mn-lt"/>
                <a:ea typeface="+mn-ea"/>
                <a:cs typeface="PP Pangram Sans"/>
              </a:rPr>
              <a:t>presence</a:t>
            </a:r>
          </a:p>
        </p:txBody>
      </p:sp>
      <p:sp>
        <p:nvSpPr>
          <p:cNvPr id="23" name="object 35">
            <a:extLst>
              <a:ext uri="{FF2B5EF4-FFF2-40B4-BE49-F238E27FC236}">
                <a16:creationId xmlns:a16="http://schemas.microsoft.com/office/drawing/2014/main" id="{FFD92B75-8A80-BC23-B766-7CAC3C574BA3}"/>
              </a:ext>
            </a:extLst>
          </p:cNvPr>
          <p:cNvSpPr txBox="1"/>
          <p:nvPr userDrawn="1"/>
        </p:nvSpPr>
        <p:spPr>
          <a:xfrm>
            <a:off x="9891612" y="5965615"/>
            <a:ext cx="828000" cy="313631"/>
          </a:xfrm>
          <a:prstGeom prst="rect">
            <a:avLst/>
          </a:prstGeom>
        </p:spPr>
        <p:txBody>
          <a:bodyPr vert="horz" wrap="square" lIns="0" tIns="46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 marR="3103" lvl="0" indent="-1588" algn="ctr" defTabSz="558607" rtl="0" eaLnBrk="1" fontAlgn="auto" latinLnBrk="0" hangingPunct="1">
              <a:lnSpc>
                <a:spcPct val="90000"/>
              </a:lnSpc>
              <a:spcBef>
                <a:spcPts val="37"/>
              </a:spcBef>
              <a:spcAft>
                <a:spcPct val="0"/>
              </a:spcAft>
              <a:buClrTx/>
              <a:buSzTx/>
              <a:buFontTx/>
              <a:buNone/>
              <a:defRPr/>
            </a:pPr>
            <a:r>
              <a:rPr kumimoji="0" lang="en-AU" sz="1100" b="1" i="0" u="none" strike="noStrike" kern="0" cap="none" spc="0" normalizeH="0" baseline="0" noProof="0">
                <a:ln>
                  <a:noFill/>
                </a:ln>
                <a:solidFill>
                  <a:schemeClr val="accent1"/>
                </a:solidFill>
                <a:effectLst/>
                <a:uLnTx/>
                <a:uFillTx/>
                <a:latin typeface="+mn-lt"/>
                <a:ea typeface="+mn-ea"/>
                <a:cs typeface="PP Pangram Sans"/>
              </a:rPr>
              <a:t>Global </a:t>
            </a:r>
            <a:r>
              <a:rPr kumimoji="0" lang="en-AU" sz="1100" b="0" i="0" u="none" strike="noStrike" kern="0" cap="none" spc="0" normalizeH="0" baseline="0" noProof="0">
                <a:ln>
                  <a:noFill/>
                </a:ln>
                <a:solidFill>
                  <a:schemeClr val="accent1"/>
                </a:solidFill>
                <a:effectLst/>
                <a:uLnTx/>
                <a:uFillTx/>
                <a:latin typeface="+mn-lt"/>
                <a:ea typeface="+mn-ea"/>
                <a:cs typeface="PP Pangram Sans"/>
              </a:rPr>
              <a:t>ability to serve</a:t>
            </a:r>
          </a:p>
        </p:txBody>
      </p:sp>
      <p:sp>
        <p:nvSpPr>
          <p:cNvPr id="24" name="Oval 23">
            <a:extLst>
              <a:ext uri="{FF2B5EF4-FFF2-40B4-BE49-F238E27FC236}">
                <a16:creationId xmlns:a16="http://schemas.microsoft.com/office/drawing/2014/main" id="{552FA594-8B9A-16F0-6766-4BB9172EBA52}"/>
              </a:ext>
            </a:extLst>
          </p:cNvPr>
          <p:cNvSpPr/>
          <p:nvPr userDrawn="1"/>
        </p:nvSpPr>
        <p:spPr>
          <a:xfrm>
            <a:off x="10201735" y="4296642"/>
            <a:ext cx="289656" cy="289656"/>
          </a:xfrm>
          <a:prstGeom prst="ellipse">
            <a:avLst/>
          </a:prstGeom>
          <a:solidFill>
            <a:schemeClr val="accent5">
              <a:lumMod val="60000"/>
              <a:lumOff val="40000"/>
            </a:schemeClr>
          </a:solid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25" name="Oval 24">
            <a:extLst>
              <a:ext uri="{FF2B5EF4-FFF2-40B4-BE49-F238E27FC236}">
                <a16:creationId xmlns:a16="http://schemas.microsoft.com/office/drawing/2014/main" id="{F14EE9F6-B230-12B3-A6B4-D160405D4266}"/>
              </a:ext>
            </a:extLst>
          </p:cNvPr>
          <p:cNvSpPr/>
          <p:nvPr userDrawn="1"/>
        </p:nvSpPr>
        <p:spPr>
          <a:xfrm>
            <a:off x="9192618" y="4325052"/>
            <a:ext cx="232836" cy="232836"/>
          </a:xfrm>
          <a:prstGeom prst="ellipse">
            <a:avLst/>
          </a:prstGeom>
          <a:solidFill>
            <a:schemeClr val="accent1"/>
          </a:solid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26" name="Oval 25">
            <a:extLst>
              <a:ext uri="{FF2B5EF4-FFF2-40B4-BE49-F238E27FC236}">
                <a16:creationId xmlns:a16="http://schemas.microsoft.com/office/drawing/2014/main" id="{0FD5831A-2BF6-EDC4-AA4D-9AFA76B5FED6}"/>
              </a:ext>
            </a:extLst>
          </p:cNvPr>
          <p:cNvSpPr/>
          <p:nvPr userDrawn="1"/>
        </p:nvSpPr>
        <p:spPr>
          <a:xfrm>
            <a:off x="8182423" y="4360694"/>
            <a:ext cx="161552" cy="161552"/>
          </a:xfrm>
          <a:prstGeom prst="ellipse">
            <a:avLst/>
          </a:prstGeom>
          <a:solidFill>
            <a:schemeClr val="accent5">
              <a:lumMod val="60000"/>
              <a:lumOff val="40000"/>
            </a:schemeClr>
          </a:solid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pic>
        <p:nvPicPr>
          <p:cNvPr id="27" name="Graphic 26">
            <a:extLst>
              <a:ext uri="{FF2B5EF4-FFF2-40B4-BE49-F238E27FC236}">
                <a16:creationId xmlns:a16="http://schemas.microsoft.com/office/drawing/2014/main" id="{FA1706AF-63AF-C7F7-E41C-7FFA574F879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8669" y="5668232"/>
            <a:ext cx="275194" cy="275194"/>
          </a:xfrm>
          <a:prstGeom prst="rect">
            <a:avLst/>
          </a:prstGeom>
        </p:spPr>
      </p:pic>
      <p:pic>
        <p:nvPicPr>
          <p:cNvPr id="28" name="Graphic 27">
            <a:extLst>
              <a:ext uri="{FF2B5EF4-FFF2-40B4-BE49-F238E27FC236}">
                <a16:creationId xmlns:a16="http://schemas.microsoft.com/office/drawing/2014/main" id="{B2050000-CB76-CED0-786A-AC3FC06F1D5F}"/>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78134" y="5655655"/>
            <a:ext cx="275194" cy="275194"/>
          </a:xfrm>
          <a:prstGeom prst="rect">
            <a:avLst/>
          </a:prstGeom>
        </p:spPr>
      </p:pic>
      <p:grpSp>
        <p:nvGrpSpPr>
          <p:cNvPr id="29" name="Group 28">
            <a:extLst>
              <a:ext uri="{FF2B5EF4-FFF2-40B4-BE49-F238E27FC236}">
                <a16:creationId xmlns:a16="http://schemas.microsoft.com/office/drawing/2014/main" id="{73929808-B800-38F0-93AA-4607D159E5A1}"/>
              </a:ext>
            </a:extLst>
          </p:cNvPr>
          <p:cNvGrpSpPr/>
          <p:nvPr userDrawn="1"/>
        </p:nvGrpSpPr>
        <p:grpSpPr>
          <a:xfrm rot="494462">
            <a:off x="9112802" y="5647596"/>
            <a:ext cx="326138" cy="300762"/>
            <a:chOff x="871007" y="1406559"/>
            <a:chExt cx="4925338" cy="4542135"/>
          </a:xfrm>
          <a:solidFill>
            <a:schemeClr val="accent1"/>
          </a:solidFill>
        </p:grpSpPr>
        <p:sp>
          <p:nvSpPr>
            <p:cNvPr id="30" name="Freeform 4">
              <a:extLst>
                <a:ext uri="{FF2B5EF4-FFF2-40B4-BE49-F238E27FC236}">
                  <a16:creationId xmlns:a16="http://schemas.microsoft.com/office/drawing/2014/main" id="{90930A26-FBB5-7C17-7295-6FA2FB1F925C}"/>
                </a:ext>
              </a:extLst>
            </p:cNvPr>
            <p:cNvSpPr/>
            <p:nvPr/>
          </p:nvSpPr>
          <p:spPr bwMode="auto">
            <a:xfrm>
              <a:off x="871007" y="2083482"/>
              <a:ext cx="2048037" cy="3269960"/>
            </a:xfrm>
            <a:custGeom>
              <a:avLst/>
              <a:gdLst/>
              <a:ahLst/>
              <a:cxnLst>
                <a:cxn ang="0">
                  <a:pos x="1010" y="62"/>
                </a:cxn>
                <a:cxn ang="0">
                  <a:pos x="980" y="90"/>
                </a:cxn>
                <a:cxn ang="0">
                  <a:pos x="916" y="10"/>
                </a:cxn>
                <a:cxn ang="0">
                  <a:pos x="882" y="0"/>
                </a:cxn>
                <a:cxn ang="0">
                  <a:pos x="862" y="46"/>
                </a:cxn>
                <a:cxn ang="0">
                  <a:pos x="804" y="76"/>
                </a:cxn>
                <a:cxn ang="0">
                  <a:pos x="768" y="92"/>
                </a:cxn>
                <a:cxn ang="0">
                  <a:pos x="772" y="152"/>
                </a:cxn>
                <a:cxn ang="0">
                  <a:pos x="732" y="184"/>
                </a:cxn>
                <a:cxn ang="0">
                  <a:pos x="744" y="248"/>
                </a:cxn>
                <a:cxn ang="0">
                  <a:pos x="708" y="282"/>
                </a:cxn>
                <a:cxn ang="0">
                  <a:pos x="676" y="310"/>
                </a:cxn>
                <a:cxn ang="0">
                  <a:pos x="686" y="354"/>
                </a:cxn>
                <a:cxn ang="0">
                  <a:pos x="624" y="318"/>
                </a:cxn>
                <a:cxn ang="0">
                  <a:pos x="572" y="430"/>
                </a:cxn>
                <a:cxn ang="0">
                  <a:pos x="596" y="468"/>
                </a:cxn>
                <a:cxn ang="0">
                  <a:pos x="540" y="580"/>
                </a:cxn>
                <a:cxn ang="0">
                  <a:pos x="426" y="676"/>
                </a:cxn>
                <a:cxn ang="0">
                  <a:pos x="372" y="690"/>
                </a:cxn>
                <a:cxn ang="0">
                  <a:pos x="300" y="748"/>
                </a:cxn>
                <a:cxn ang="0">
                  <a:pos x="214" y="808"/>
                </a:cxn>
                <a:cxn ang="0">
                  <a:pos x="124" y="884"/>
                </a:cxn>
                <a:cxn ang="0">
                  <a:pos x="56" y="982"/>
                </a:cxn>
                <a:cxn ang="0">
                  <a:pos x="38" y="1028"/>
                </a:cxn>
                <a:cxn ang="0">
                  <a:pos x="20" y="980"/>
                </a:cxn>
                <a:cxn ang="0">
                  <a:pos x="0" y="1050"/>
                </a:cxn>
                <a:cxn ang="0">
                  <a:pos x="28" y="1116"/>
                </a:cxn>
                <a:cxn ang="0">
                  <a:pos x="14" y="1188"/>
                </a:cxn>
                <a:cxn ang="0">
                  <a:pos x="54" y="1254"/>
                </a:cxn>
                <a:cxn ang="0">
                  <a:pos x="136" y="1378"/>
                </a:cxn>
                <a:cxn ang="0">
                  <a:pos x="106" y="1350"/>
                </a:cxn>
                <a:cxn ang="0">
                  <a:pos x="88" y="1340"/>
                </a:cxn>
                <a:cxn ang="0">
                  <a:pos x="64" y="1338"/>
                </a:cxn>
                <a:cxn ang="0">
                  <a:pos x="114" y="1390"/>
                </a:cxn>
                <a:cxn ang="0">
                  <a:pos x="56" y="1358"/>
                </a:cxn>
                <a:cxn ang="0">
                  <a:pos x="102" y="1416"/>
                </a:cxn>
                <a:cxn ang="0">
                  <a:pos x="170" y="1522"/>
                </a:cxn>
                <a:cxn ang="0">
                  <a:pos x="220" y="1582"/>
                </a:cxn>
                <a:cxn ang="0">
                  <a:pos x="270" y="1646"/>
                </a:cxn>
                <a:cxn ang="0">
                  <a:pos x="378" y="1816"/>
                </a:cxn>
                <a:cxn ang="0">
                  <a:pos x="394" y="1894"/>
                </a:cxn>
                <a:cxn ang="0">
                  <a:pos x="422" y="1966"/>
                </a:cxn>
                <a:cxn ang="0">
                  <a:pos x="386" y="1992"/>
                </a:cxn>
                <a:cxn ang="0">
                  <a:pos x="416" y="2056"/>
                </a:cxn>
                <a:cxn ang="0">
                  <a:pos x="492" y="2072"/>
                </a:cxn>
                <a:cxn ang="0">
                  <a:pos x="576" y="2064"/>
                </a:cxn>
                <a:cxn ang="0">
                  <a:pos x="660" y="2022"/>
                </a:cxn>
                <a:cxn ang="0">
                  <a:pos x="702" y="1978"/>
                </a:cxn>
                <a:cxn ang="0">
                  <a:pos x="716" y="1932"/>
                </a:cxn>
                <a:cxn ang="0">
                  <a:pos x="770" y="1906"/>
                </a:cxn>
                <a:cxn ang="0">
                  <a:pos x="852" y="1866"/>
                </a:cxn>
                <a:cxn ang="0">
                  <a:pos x="922" y="1848"/>
                </a:cxn>
                <a:cxn ang="0">
                  <a:pos x="974" y="1834"/>
                </a:cxn>
                <a:cxn ang="0">
                  <a:pos x="990" y="1762"/>
                </a:cxn>
                <a:cxn ang="0">
                  <a:pos x="1028" y="1728"/>
                </a:cxn>
                <a:cxn ang="0">
                  <a:pos x="1170" y="1642"/>
                </a:cxn>
                <a:cxn ang="0">
                  <a:pos x="1304" y="1550"/>
                </a:cxn>
                <a:cxn ang="0">
                  <a:pos x="1108" y="456"/>
                </a:cxn>
              </a:cxnLst>
              <a:rect l="0" t="0" r="r" b="b"/>
              <a:pathLst>
                <a:path w="1304" h="2082">
                  <a:moveTo>
                    <a:pt x="1056" y="72"/>
                  </a:moveTo>
                  <a:lnTo>
                    <a:pt x="1010" y="62"/>
                  </a:lnTo>
                  <a:lnTo>
                    <a:pt x="990" y="98"/>
                  </a:lnTo>
                  <a:lnTo>
                    <a:pt x="980" y="90"/>
                  </a:lnTo>
                  <a:lnTo>
                    <a:pt x="984" y="68"/>
                  </a:lnTo>
                  <a:lnTo>
                    <a:pt x="916" y="10"/>
                  </a:lnTo>
                  <a:lnTo>
                    <a:pt x="894" y="14"/>
                  </a:lnTo>
                  <a:lnTo>
                    <a:pt x="882" y="0"/>
                  </a:lnTo>
                  <a:lnTo>
                    <a:pt x="864" y="12"/>
                  </a:lnTo>
                  <a:lnTo>
                    <a:pt x="862" y="46"/>
                  </a:lnTo>
                  <a:lnTo>
                    <a:pt x="820" y="52"/>
                  </a:lnTo>
                  <a:lnTo>
                    <a:pt x="804" y="76"/>
                  </a:lnTo>
                  <a:lnTo>
                    <a:pt x="790" y="86"/>
                  </a:lnTo>
                  <a:lnTo>
                    <a:pt x="768" y="92"/>
                  </a:lnTo>
                  <a:lnTo>
                    <a:pt x="764" y="136"/>
                  </a:lnTo>
                  <a:lnTo>
                    <a:pt x="772" y="152"/>
                  </a:lnTo>
                  <a:lnTo>
                    <a:pt x="756" y="176"/>
                  </a:lnTo>
                  <a:lnTo>
                    <a:pt x="732" y="184"/>
                  </a:lnTo>
                  <a:lnTo>
                    <a:pt x="726" y="236"/>
                  </a:lnTo>
                  <a:lnTo>
                    <a:pt x="744" y="248"/>
                  </a:lnTo>
                  <a:lnTo>
                    <a:pt x="746" y="280"/>
                  </a:lnTo>
                  <a:lnTo>
                    <a:pt x="708" y="282"/>
                  </a:lnTo>
                  <a:lnTo>
                    <a:pt x="674" y="272"/>
                  </a:lnTo>
                  <a:lnTo>
                    <a:pt x="676" y="310"/>
                  </a:lnTo>
                  <a:lnTo>
                    <a:pt x="696" y="332"/>
                  </a:lnTo>
                  <a:lnTo>
                    <a:pt x="686" y="354"/>
                  </a:lnTo>
                  <a:lnTo>
                    <a:pt x="686" y="390"/>
                  </a:lnTo>
                  <a:lnTo>
                    <a:pt x="624" y="318"/>
                  </a:lnTo>
                  <a:lnTo>
                    <a:pt x="572" y="392"/>
                  </a:lnTo>
                  <a:lnTo>
                    <a:pt x="572" y="430"/>
                  </a:lnTo>
                  <a:lnTo>
                    <a:pt x="582" y="456"/>
                  </a:lnTo>
                  <a:lnTo>
                    <a:pt x="596" y="468"/>
                  </a:lnTo>
                  <a:lnTo>
                    <a:pt x="562" y="512"/>
                  </a:lnTo>
                  <a:lnTo>
                    <a:pt x="540" y="580"/>
                  </a:lnTo>
                  <a:lnTo>
                    <a:pt x="500" y="640"/>
                  </a:lnTo>
                  <a:lnTo>
                    <a:pt x="426" y="676"/>
                  </a:lnTo>
                  <a:lnTo>
                    <a:pt x="414" y="696"/>
                  </a:lnTo>
                  <a:lnTo>
                    <a:pt x="372" y="690"/>
                  </a:lnTo>
                  <a:lnTo>
                    <a:pt x="344" y="730"/>
                  </a:lnTo>
                  <a:lnTo>
                    <a:pt x="300" y="748"/>
                  </a:lnTo>
                  <a:lnTo>
                    <a:pt x="254" y="792"/>
                  </a:lnTo>
                  <a:lnTo>
                    <a:pt x="214" y="808"/>
                  </a:lnTo>
                  <a:lnTo>
                    <a:pt x="194" y="796"/>
                  </a:lnTo>
                  <a:lnTo>
                    <a:pt x="124" y="884"/>
                  </a:lnTo>
                  <a:lnTo>
                    <a:pt x="60" y="956"/>
                  </a:lnTo>
                  <a:lnTo>
                    <a:pt x="56" y="982"/>
                  </a:lnTo>
                  <a:lnTo>
                    <a:pt x="52" y="1022"/>
                  </a:lnTo>
                  <a:lnTo>
                    <a:pt x="38" y="1028"/>
                  </a:lnTo>
                  <a:lnTo>
                    <a:pt x="28" y="1004"/>
                  </a:lnTo>
                  <a:lnTo>
                    <a:pt x="20" y="980"/>
                  </a:lnTo>
                  <a:lnTo>
                    <a:pt x="6" y="988"/>
                  </a:lnTo>
                  <a:lnTo>
                    <a:pt x="0" y="1050"/>
                  </a:lnTo>
                  <a:lnTo>
                    <a:pt x="22" y="1076"/>
                  </a:lnTo>
                  <a:lnTo>
                    <a:pt x="28" y="1116"/>
                  </a:lnTo>
                  <a:lnTo>
                    <a:pt x="18" y="1158"/>
                  </a:lnTo>
                  <a:lnTo>
                    <a:pt x="14" y="1188"/>
                  </a:lnTo>
                  <a:lnTo>
                    <a:pt x="26" y="1230"/>
                  </a:lnTo>
                  <a:lnTo>
                    <a:pt x="54" y="1254"/>
                  </a:lnTo>
                  <a:lnTo>
                    <a:pt x="126" y="1328"/>
                  </a:lnTo>
                  <a:lnTo>
                    <a:pt x="136" y="1378"/>
                  </a:lnTo>
                  <a:lnTo>
                    <a:pt x="120" y="1374"/>
                  </a:lnTo>
                  <a:lnTo>
                    <a:pt x="106" y="1350"/>
                  </a:lnTo>
                  <a:lnTo>
                    <a:pt x="102" y="1326"/>
                  </a:lnTo>
                  <a:lnTo>
                    <a:pt x="88" y="1340"/>
                  </a:lnTo>
                  <a:lnTo>
                    <a:pt x="60" y="1310"/>
                  </a:lnTo>
                  <a:lnTo>
                    <a:pt x="64" y="1338"/>
                  </a:lnTo>
                  <a:lnTo>
                    <a:pt x="96" y="1376"/>
                  </a:lnTo>
                  <a:lnTo>
                    <a:pt x="114" y="1390"/>
                  </a:lnTo>
                  <a:lnTo>
                    <a:pt x="102" y="1402"/>
                  </a:lnTo>
                  <a:lnTo>
                    <a:pt x="56" y="1358"/>
                  </a:lnTo>
                  <a:lnTo>
                    <a:pt x="50" y="1380"/>
                  </a:lnTo>
                  <a:lnTo>
                    <a:pt x="102" y="1416"/>
                  </a:lnTo>
                  <a:lnTo>
                    <a:pt x="148" y="1468"/>
                  </a:lnTo>
                  <a:lnTo>
                    <a:pt x="170" y="1522"/>
                  </a:lnTo>
                  <a:lnTo>
                    <a:pt x="202" y="1556"/>
                  </a:lnTo>
                  <a:lnTo>
                    <a:pt x="220" y="1582"/>
                  </a:lnTo>
                  <a:lnTo>
                    <a:pt x="258" y="1610"/>
                  </a:lnTo>
                  <a:lnTo>
                    <a:pt x="270" y="1646"/>
                  </a:lnTo>
                  <a:lnTo>
                    <a:pt x="288" y="1704"/>
                  </a:lnTo>
                  <a:lnTo>
                    <a:pt x="378" y="1816"/>
                  </a:lnTo>
                  <a:lnTo>
                    <a:pt x="396" y="1862"/>
                  </a:lnTo>
                  <a:lnTo>
                    <a:pt x="394" y="1894"/>
                  </a:lnTo>
                  <a:lnTo>
                    <a:pt x="418" y="1938"/>
                  </a:lnTo>
                  <a:lnTo>
                    <a:pt x="422" y="1966"/>
                  </a:lnTo>
                  <a:lnTo>
                    <a:pt x="406" y="1992"/>
                  </a:lnTo>
                  <a:lnTo>
                    <a:pt x="386" y="1992"/>
                  </a:lnTo>
                  <a:lnTo>
                    <a:pt x="394" y="2024"/>
                  </a:lnTo>
                  <a:lnTo>
                    <a:pt x="416" y="2056"/>
                  </a:lnTo>
                  <a:lnTo>
                    <a:pt x="436" y="2048"/>
                  </a:lnTo>
                  <a:lnTo>
                    <a:pt x="492" y="2072"/>
                  </a:lnTo>
                  <a:lnTo>
                    <a:pt x="534" y="2082"/>
                  </a:lnTo>
                  <a:lnTo>
                    <a:pt x="576" y="2064"/>
                  </a:lnTo>
                  <a:lnTo>
                    <a:pt x="616" y="2060"/>
                  </a:lnTo>
                  <a:lnTo>
                    <a:pt x="660" y="2022"/>
                  </a:lnTo>
                  <a:lnTo>
                    <a:pt x="670" y="1982"/>
                  </a:lnTo>
                  <a:lnTo>
                    <a:pt x="702" y="1978"/>
                  </a:lnTo>
                  <a:lnTo>
                    <a:pt x="712" y="1958"/>
                  </a:lnTo>
                  <a:lnTo>
                    <a:pt x="716" y="1932"/>
                  </a:lnTo>
                  <a:lnTo>
                    <a:pt x="734" y="1904"/>
                  </a:lnTo>
                  <a:lnTo>
                    <a:pt x="770" y="1906"/>
                  </a:lnTo>
                  <a:lnTo>
                    <a:pt x="800" y="1886"/>
                  </a:lnTo>
                  <a:lnTo>
                    <a:pt x="852" y="1866"/>
                  </a:lnTo>
                  <a:lnTo>
                    <a:pt x="894" y="1868"/>
                  </a:lnTo>
                  <a:lnTo>
                    <a:pt x="922" y="1848"/>
                  </a:lnTo>
                  <a:lnTo>
                    <a:pt x="946" y="1850"/>
                  </a:lnTo>
                  <a:lnTo>
                    <a:pt x="974" y="1834"/>
                  </a:lnTo>
                  <a:lnTo>
                    <a:pt x="982" y="1800"/>
                  </a:lnTo>
                  <a:lnTo>
                    <a:pt x="990" y="1762"/>
                  </a:lnTo>
                  <a:lnTo>
                    <a:pt x="1004" y="1736"/>
                  </a:lnTo>
                  <a:lnTo>
                    <a:pt x="1028" y="1728"/>
                  </a:lnTo>
                  <a:lnTo>
                    <a:pt x="1098" y="1654"/>
                  </a:lnTo>
                  <a:lnTo>
                    <a:pt x="1170" y="1642"/>
                  </a:lnTo>
                  <a:lnTo>
                    <a:pt x="1252" y="1596"/>
                  </a:lnTo>
                  <a:lnTo>
                    <a:pt x="1304" y="1550"/>
                  </a:lnTo>
                  <a:lnTo>
                    <a:pt x="1206" y="1049"/>
                  </a:lnTo>
                  <a:lnTo>
                    <a:pt x="1108" y="456"/>
                  </a:lnTo>
                  <a:lnTo>
                    <a:pt x="1056" y="72"/>
                  </a:lnTo>
                  <a:close/>
                </a:path>
              </a:pathLst>
            </a:custGeom>
            <a:grpFill/>
            <a:ln w="9525" cmpd="sng">
              <a:solidFill>
                <a:schemeClr val="bg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altLang="zh-CN" sz="14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1" name="Freeform 5">
              <a:extLst>
                <a:ext uri="{FF2B5EF4-FFF2-40B4-BE49-F238E27FC236}">
                  <a16:creationId xmlns:a16="http://schemas.microsoft.com/office/drawing/2014/main" id="{E0049DEB-3A5B-A91D-B7F7-D86D5BD0A3EB}"/>
                </a:ext>
              </a:extLst>
            </p:cNvPr>
            <p:cNvSpPr/>
            <p:nvPr/>
          </p:nvSpPr>
          <p:spPr bwMode="auto">
            <a:xfrm>
              <a:off x="2766695" y="3550409"/>
              <a:ext cx="1630262" cy="1677385"/>
            </a:xfrm>
            <a:custGeom>
              <a:avLst/>
              <a:gdLst>
                <a:gd name="connsiteX0" fmla="*/ 486 w 5192"/>
                <a:gd name="connsiteY0" fmla="*/ 3075 h 5340"/>
                <a:gd name="connsiteX1" fmla="*/ 0 w 5192"/>
                <a:gd name="connsiteY1" fmla="*/ 591 h 5340"/>
                <a:gd name="connsiteX2" fmla="*/ 1202 w 5192"/>
                <a:gd name="connsiteY2" fmla="*/ 422 h 5340"/>
                <a:gd name="connsiteX3" fmla="*/ 3512 w 5192"/>
                <a:gd name="connsiteY3" fmla="*/ 105 h 5340"/>
                <a:gd name="connsiteX4" fmla="*/ 4667 w 5192"/>
                <a:gd name="connsiteY4" fmla="*/ 0 h 5340"/>
                <a:gd name="connsiteX5" fmla="*/ 4782 w 5192"/>
                <a:gd name="connsiteY5" fmla="*/ 1290 h 5340"/>
                <a:gd name="connsiteX6" fmla="*/ 5192 w 5192"/>
                <a:gd name="connsiteY6" fmla="*/ 5340 h 5340"/>
                <a:gd name="connsiteX7" fmla="*/ 4977 w 5192"/>
                <a:gd name="connsiteY7" fmla="*/ 5330 h 5340"/>
                <a:gd name="connsiteX8" fmla="*/ 4922 w 5192"/>
                <a:gd name="connsiteY8" fmla="*/ 5205 h 5340"/>
                <a:gd name="connsiteX9" fmla="*/ 4817 w 5192"/>
                <a:gd name="connsiteY9" fmla="*/ 5115 h 5340"/>
                <a:gd name="connsiteX10" fmla="*/ 4722 w 5192"/>
                <a:gd name="connsiteY10" fmla="*/ 4910 h 5340"/>
                <a:gd name="connsiteX11" fmla="*/ 4742 w 5192"/>
                <a:gd name="connsiteY11" fmla="*/ 4730 h 5340"/>
                <a:gd name="connsiteX12" fmla="*/ 4482 w 5192"/>
                <a:gd name="connsiteY12" fmla="*/ 4370 h 5340"/>
                <a:gd name="connsiteX13" fmla="*/ 4527 w 5192"/>
                <a:gd name="connsiteY13" fmla="*/ 4250 h 5340"/>
                <a:gd name="connsiteX14" fmla="*/ 4427 w 5192"/>
                <a:gd name="connsiteY14" fmla="*/ 4200 h 5340"/>
                <a:gd name="connsiteX15" fmla="*/ 4337 w 5192"/>
                <a:gd name="connsiteY15" fmla="*/ 4290 h 5340"/>
                <a:gd name="connsiteX16" fmla="*/ 4262 w 5192"/>
                <a:gd name="connsiteY16" fmla="*/ 4335 h 5340"/>
                <a:gd name="connsiteX17" fmla="*/ 4142 w 5192"/>
                <a:gd name="connsiteY17" fmla="*/ 4470 h 5340"/>
                <a:gd name="connsiteX18" fmla="*/ 4022 w 5192"/>
                <a:gd name="connsiteY18" fmla="*/ 4440 h 5340"/>
                <a:gd name="connsiteX19" fmla="*/ 4002 w 5192"/>
                <a:gd name="connsiteY19" fmla="*/ 4419 h 5340"/>
                <a:gd name="connsiteX20" fmla="*/ 4031 w 5192"/>
                <a:gd name="connsiteY20" fmla="*/ 4376 h 5340"/>
                <a:gd name="connsiteX21" fmla="*/ 4127 w 5192"/>
                <a:gd name="connsiteY21" fmla="*/ 4290 h 5340"/>
                <a:gd name="connsiteX22" fmla="*/ 4187 w 5192"/>
                <a:gd name="connsiteY22" fmla="*/ 4155 h 5340"/>
                <a:gd name="connsiteX23" fmla="*/ 4167 w 5192"/>
                <a:gd name="connsiteY23" fmla="*/ 3980 h 5340"/>
                <a:gd name="connsiteX24" fmla="*/ 4067 w 5192"/>
                <a:gd name="connsiteY24" fmla="*/ 3830 h 5340"/>
                <a:gd name="connsiteX25" fmla="*/ 4007 w 5192"/>
                <a:gd name="connsiteY25" fmla="*/ 3705 h 5340"/>
                <a:gd name="connsiteX26" fmla="*/ 3957 w 5192"/>
                <a:gd name="connsiteY26" fmla="*/ 3705 h 5340"/>
                <a:gd name="connsiteX27" fmla="*/ 3927 w 5192"/>
                <a:gd name="connsiteY27" fmla="*/ 3815 h 5340"/>
                <a:gd name="connsiteX28" fmla="*/ 3932 w 5192"/>
                <a:gd name="connsiteY28" fmla="*/ 3980 h 5340"/>
                <a:gd name="connsiteX29" fmla="*/ 3902 w 5192"/>
                <a:gd name="connsiteY29" fmla="*/ 4170 h 5340"/>
                <a:gd name="connsiteX30" fmla="*/ 3722 w 5192"/>
                <a:gd name="connsiteY30" fmla="*/ 4190 h 5340"/>
                <a:gd name="connsiteX31" fmla="*/ 3587 w 5192"/>
                <a:gd name="connsiteY31" fmla="*/ 4280 h 5340"/>
                <a:gd name="connsiteX32" fmla="*/ 3632 w 5192"/>
                <a:gd name="connsiteY32" fmla="*/ 4085 h 5340"/>
                <a:gd name="connsiteX33" fmla="*/ 3782 w 5192"/>
                <a:gd name="connsiteY33" fmla="*/ 4065 h 5340"/>
                <a:gd name="connsiteX34" fmla="*/ 3752 w 5192"/>
                <a:gd name="connsiteY34" fmla="*/ 3855 h 5340"/>
                <a:gd name="connsiteX35" fmla="*/ 3732 w 5192"/>
                <a:gd name="connsiteY35" fmla="*/ 3740 h 5340"/>
                <a:gd name="connsiteX36" fmla="*/ 3792 w 5192"/>
                <a:gd name="connsiteY36" fmla="*/ 3605 h 5340"/>
                <a:gd name="connsiteX37" fmla="*/ 3902 w 5192"/>
                <a:gd name="connsiteY37" fmla="*/ 3405 h 5340"/>
                <a:gd name="connsiteX38" fmla="*/ 3792 w 5192"/>
                <a:gd name="connsiteY38" fmla="*/ 3320 h 5340"/>
                <a:gd name="connsiteX39" fmla="*/ 3887 w 5192"/>
                <a:gd name="connsiteY39" fmla="*/ 3215 h 5340"/>
                <a:gd name="connsiteX40" fmla="*/ 3822 w 5192"/>
                <a:gd name="connsiteY40" fmla="*/ 3080 h 5340"/>
                <a:gd name="connsiteX41" fmla="*/ 3767 w 5192"/>
                <a:gd name="connsiteY41" fmla="*/ 3150 h 5340"/>
                <a:gd name="connsiteX42" fmla="*/ 3687 w 5192"/>
                <a:gd name="connsiteY42" fmla="*/ 3255 h 5340"/>
                <a:gd name="connsiteX43" fmla="*/ 3657 w 5192"/>
                <a:gd name="connsiteY43" fmla="*/ 3360 h 5340"/>
                <a:gd name="connsiteX44" fmla="*/ 3627 w 5192"/>
                <a:gd name="connsiteY44" fmla="*/ 3480 h 5340"/>
                <a:gd name="connsiteX45" fmla="*/ 3482 w 5192"/>
                <a:gd name="connsiteY45" fmla="*/ 3600 h 5340"/>
                <a:gd name="connsiteX46" fmla="*/ 3347 w 5192"/>
                <a:gd name="connsiteY46" fmla="*/ 3710 h 5340"/>
                <a:gd name="connsiteX47" fmla="*/ 3312 w 5192"/>
                <a:gd name="connsiteY47" fmla="*/ 3855 h 5340"/>
                <a:gd name="connsiteX48" fmla="*/ 3242 w 5192"/>
                <a:gd name="connsiteY48" fmla="*/ 3960 h 5340"/>
                <a:gd name="connsiteX49" fmla="*/ 3252 w 5192"/>
                <a:gd name="connsiteY49" fmla="*/ 4055 h 5340"/>
                <a:gd name="connsiteX50" fmla="*/ 3252 w 5192"/>
                <a:gd name="connsiteY50" fmla="*/ 4160 h 5340"/>
                <a:gd name="connsiteX51" fmla="*/ 3132 w 5192"/>
                <a:gd name="connsiteY51" fmla="*/ 4175 h 5340"/>
                <a:gd name="connsiteX52" fmla="*/ 3047 w 5192"/>
                <a:gd name="connsiteY52" fmla="*/ 4095 h 5340"/>
                <a:gd name="connsiteX53" fmla="*/ 2987 w 5192"/>
                <a:gd name="connsiteY53" fmla="*/ 3980 h 5340"/>
                <a:gd name="connsiteX54" fmla="*/ 2927 w 5192"/>
                <a:gd name="connsiteY54" fmla="*/ 3725 h 5340"/>
                <a:gd name="connsiteX55" fmla="*/ 2747 w 5192"/>
                <a:gd name="connsiteY55" fmla="*/ 3620 h 5340"/>
                <a:gd name="connsiteX56" fmla="*/ 2672 w 5192"/>
                <a:gd name="connsiteY56" fmla="*/ 3440 h 5340"/>
                <a:gd name="connsiteX57" fmla="*/ 2537 w 5192"/>
                <a:gd name="connsiteY57" fmla="*/ 3420 h 5340"/>
                <a:gd name="connsiteX58" fmla="*/ 2432 w 5192"/>
                <a:gd name="connsiteY58" fmla="*/ 3375 h 5340"/>
                <a:gd name="connsiteX59" fmla="*/ 2412 w 5192"/>
                <a:gd name="connsiteY59" fmla="*/ 3270 h 5340"/>
                <a:gd name="connsiteX60" fmla="*/ 2472 w 5192"/>
                <a:gd name="connsiteY60" fmla="*/ 3210 h 5340"/>
                <a:gd name="connsiteX61" fmla="*/ 2412 w 5192"/>
                <a:gd name="connsiteY61" fmla="*/ 3135 h 5340"/>
                <a:gd name="connsiteX62" fmla="*/ 2307 w 5192"/>
                <a:gd name="connsiteY62" fmla="*/ 3165 h 5340"/>
                <a:gd name="connsiteX63" fmla="*/ 2312 w 5192"/>
                <a:gd name="connsiteY63" fmla="*/ 3045 h 5340"/>
                <a:gd name="connsiteX64" fmla="*/ 2222 w 5192"/>
                <a:gd name="connsiteY64" fmla="*/ 3030 h 5340"/>
                <a:gd name="connsiteX65" fmla="*/ 2067 w 5192"/>
                <a:gd name="connsiteY65" fmla="*/ 3065 h 5340"/>
                <a:gd name="connsiteX66" fmla="*/ 1842 w 5192"/>
                <a:gd name="connsiteY66" fmla="*/ 2975 h 5340"/>
                <a:gd name="connsiteX67" fmla="*/ 1682 w 5192"/>
                <a:gd name="connsiteY67" fmla="*/ 3045 h 5340"/>
                <a:gd name="connsiteX68" fmla="*/ 1422 w 5192"/>
                <a:gd name="connsiteY68" fmla="*/ 2910 h 5340"/>
                <a:gd name="connsiteX69" fmla="*/ 1212 w 5192"/>
                <a:gd name="connsiteY69" fmla="*/ 2865 h 5340"/>
                <a:gd name="connsiteX70" fmla="*/ 1127 w 5192"/>
                <a:gd name="connsiteY70" fmla="*/ 2960 h 5340"/>
                <a:gd name="connsiteX71" fmla="*/ 486 w 5192"/>
                <a:gd name="connsiteY71" fmla="*/ 3075 h 5340"/>
                <a:gd name="connsiteX72" fmla="*/ 486 w 5192"/>
                <a:gd name="connsiteY72" fmla="*/ 3075 h 5340"/>
                <a:gd name="connsiteX73" fmla="*/ 486 w 5192"/>
                <a:gd name="connsiteY73" fmla="*/ 3075 h 5340"/>
                <a:gd name="connsiteX74" fmla="*/ 486 w 5192"/>
                <a:gd name="connsiteY74" fmla="*/ 3075 h 5340"/>
                <a:gd name="connsiteX75" fmla="*/ 486 w 5192"/>
                <a:gd name="connsiteY75" fmla="*/ 3075 h 5340"/>
                <a:gd name="connsiteX76" fmla="*/ 486 w 5192"/>
                <a:gd name="connsiteY76" fmla="*/ 3075 h 5340"/>
                <a:gd name="connsiteX77" fmla="*/ 486 w 5192"/>
                <a:gd name="connsiteY77" fmla="*/ 3075 h 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192" h="5340">
                  <a:moveTo>
                    <a:pt x="486" y="3075"/>
                  </a:moveTo>
                  <a:lnTo>
                    <a:pt x="0" y="591"/>
                  </a:lnTo>
                  <a:lnTo>
                    <a:pt x="1202" y="422"/>
                  </a:lnTo>
                  <a:lnTo>
                    <a:pt x="3512" y="105"/>
                  </a:lnTo>
                  <a:lnTo>
                    <a:pt x="4667" y="0"/>
                  </a:lnTo>
                  <a:cubicBezTo>
                    <a:pt x="4705" y="430"/>
                    <a:pt x="4744" y="860"/>
                    <a:pt x="4782" y="1290"/>
                  </a:cubicBezTo>
                  <a:cubicBezTo>
                    <a:pt x="4919" y="2640"/>
                    <a:pt x="5055" y="3990"/>
                    <a:pt x="5192" y="5340"/>
                  </a:cubicBezTo>
                  <a:lnTo>
                    <a:pt x="4977" y="5330"/>
                  </a:lnTo>
                  <a:cubicBezTo>
                    <a:pt x="4959" y="5288"/>
                    <a:pt x="4940" y="5247"/>
                    <a:pt x="4922" y="5205"/>
                  </a:cubicBezTo>
                  <a:lnTo>
                    <a:pt x="4817" y="5115"/>
                  </a:lnTo>
                  <a:cubicBezTo>
                    <a:pt x="4785" y="5047"/>
                    <a:pt x="4754" y="4978"/>
                    <a:pt x="4722" y="4910"/>
                  </a:cubicBezTo>
                  <a:cubicBezTo>
                    <a:pt x="4729" y="4850"/>
                    <a:pt x="4735" y="4790"/>
                    <a:pt x="4742" y="4730"/>
                  </a:cubicBezTo>
                  <a:lnTo>
                    <a:pt x="4482" y="4370"/>
                  </a:lnTo>
                  <a:lnTo>
                    <a:pt x="4527" y="4250"/>
                  </a:lnTo>
                  <a:cubicBezTo>
                    <a:pt x="4494" y="4233"/>
                    <a:pt x="4460" y="4217"/>
                    <a:pt x="4427" y="4200"/>
                  </a:cubicBezTo>
                  <a:lnTo>
                    <a:pt x="4337" y="4290"/>
                  </a:lnTo>
                  <a:lnTo>
                    <a:pt x="4262" y="4335"/>
                  </a:lnTo>
                  <a:lnTo>
                    <a:pt x="4142" y="4470"/>
                  </a:lnTo>
                  <a:lnTo>
                    <a:pt x="4022" y="4440"/>
                  </a:lnTo>
                  <a:cubicBezTo>
                    <a:pt x="4015" y="4433"/>
                    <a:pt x="4009" y="4426"/>
                    <a:pt x="4002" y="4419"/>
                  </a:cubicBezTo>
                  <a:cubicBezTo>
                    <a:pt x="4012" y="4405"/>
                    <a:pt x="4021" y="4390"/>
                    <a:pt x="4031" y="4376"/>
                  </a:cubicBezTo>
                  <a:cubicBezTo>
                    <a:pt x="4063" y="4347"/>
                    <a:pt x="4095" y="4319"/>
                    <a:pt x="4127" y="4290"/>
                  </a:cubicBezTo>
                  <a:lnTo>
                    <a:pt x="4187" y="4155"/>
                  </a:lnTo>
                  <a:cubicBezTo>
                    <a:pt x="4180" y="4097"/>
                    <a:pt x="4174" y="4038"/>
                    <a:pt x="4167" y="3980"/>
                  </a:cubicBezTo>
                  <a:cubicBezTo>
                    <a:pt x="4134" y="3930"/>
                    <a:pt x="4100" y="3880"/>
                    <a:pt x="4067" y="3830"/>
                  </a:cubicBezTo>
                  <a:cubicBezTo>
                    <a:pt x="4047" y="3788"/>
                    <a:pt x="4027" y="3747"/>
                    <a:pt x="4007" y="3705"/>
                  </a:cubicBezTo>
                  <a:lnTo>
                    <a:pt x="3957" y="3705"/>
                  </a:lnTo>
                  <a:cubicBezTo>
                    <a:pt x="3947" y="3742"/>
                    <a:pt x="3937" y="3778"/>
                    <a:pt x="3927" y="3815"/>
                  </a:cubicBezTo>
                  <a:cubicBezTo>
                    <a:pt x="3929" y="3870"/>
                    <a:pt x="3930" y="3925"/>
                    <a:pt x="3932" y="3980"/>
                  </a:cubicBezTo>
                  <a:cubicBezTo>
                    <a:pt x="3922" y="4043"/>
                    <a:pt x="3912" y="4107"/>
                    <a:pt x="3902" y="4170"/>
                  </a:cubicBezTo>
                  <a:lnTo>
                    <a:pt x="3722" y="4190"/>
                  </a:lnTo>
                  <a:lnTo>
                    <a:pt x="3587" y="4280"/>
                  </a:lnTo>
                  <a:lnTo>
                    <a:pt x="3632" y="4085"/>
                  </a:lnTo>
                  <a:lnTo>
                    <a:pt x="3782" y="4065"/>
                  </a:lnTo>
                  <a:lnTo>
                    <a:pt x="3752" y="3855"/>
                  </a:lnTo>
                  <a:cubicBezTo>
                    <a:pt x="3745" y="3817"/>
                    <a:pt x="3739" y="3778"/>
                    <a:pt x="3732" y="3740"/>
                  </a:cubicBezTo>
                  <a:lnTo>
                    <a:pt x="3792" y="3605"/>
                  </a:lnTo>
                  <a:lnTo>
                    <a:pt x="3902" y="3405"/>
                  </a:lnTo>
                  <a:cubicBezTo>
                    <a:pt x="3865" y="3377"/>
                    <a:pt x="3829" y="3348"/>
                    <a:pt x="3792" y="3320"/>
                  </a:cubicBezTo>
                  <a:cubicBezTo>
                    <a:pt x="3824" y="3285"/>
                    <a:pt x="3855" y="3250"/>
                    <a:pt x="3887" y="3215"/>
                  </a:cubicBezTo>
                  <a:cubicBezTo>
                    <a:pt x="3865" y="3170"/>
                    <a:pt x="3844" y="3125"/>
                    <a:pt x="3822" y="3080"/>
                  </a:cubicBezTo>
                  <a:lnTo>
                    <a:pt x="3767" y="3150"/>
                  </a:lnTo>
                  <a:cubicBezTo>
                    <a:pt x="3740" y="3185"/>
                    <a:pt x="3714" y="3220"/>
                    <a:pt x="3687" y="3255"/>
                  </a:cubicBezTo>
                  <a:lnTo>
                    <a:pt x="3657" y="3360"/>
                  </a:lnTo>
                  <a:lnTo>
                    <a:pt x="3627" y="3480"/>
                  </a:lnTo>
                  <a:lnTo>
                    <a:pt x="3482" y="3600"/>
                  </a:lnTo>
                  <a:lnTo>
                    <a:pt x="3347" y="3710"/>
                  </a:lnTo>
                  <a:cubicBezTo>
                    <a:pt x="3335" y="3758"/>
                    <a:pt x="3324" y="3807"/>
                    <a:pt x="3312" y="3855"/>
                  </a:cubicBezTo>
                  <a:cubicBezTo>
                    <a:pt x="3289" y="3890"/>
                    <a:pt x="3265" y="3925"/>
                    <a:pt x="3242" y="3960"/>
                  </a:cubicBezTo>
                  <a:cubicBezTo>
                    <a:pt x="3245" y="3992"/>
                    <a:pt x="3249" y="4023"/>
                    <a:pt x="3252" y="4055"/>
                  </a:cubicBezTo>
                  <a:lnTo>
                    <a:pt x="3252" y="4160"/>
                  </a:lnTo>
                  <a:lnTo>
                    <a:pt x="3132" y="4175"/>
                  </a:lnTo>
                  <a:cubicBezTo>
                    <a:pt x="3104" y="4148"/>
                    <a:pt x="3075" y="4122"/>
                    <a:pt x="3047" y="4095"/>
                  </a:cubicBezTo>
                  <a:cubicBezTo>
                    <a:pt x="3027" y="4057"/>
                    <a:pt x="3007" y="4018"/>
                    <a:pt x="2987" y="3980"/>
                  </a:cubicBezTo>
                  <a:lnTo>
                    <a:pt x="2927" y="3725"/>
                  </a:lnTo>
                  <a:lnTo>
                    <a:pt x="2747" y="3620"/>
                  </a:lnTo>
                  <a:lnTo>
                    <a:pt x="2672" y="3440"/>
                  </a:lnTo>
                  <a:lnTo>
                    <a:pt x="2537" y="3420"/>
                  </a:lnTo>
                  <a:lnTo>
                    <a:pt x="2432" y="3375"/>
                  </a:lnTo>
                  <a:cubicBezTo>
                    <a:pt x="2425" y="3340"/>
                    <a:pt x="2419" y="3305"/>
                    <a:pt x="2412" y="3270"/>
                  </a:cubicBezTo>
                  <a:lnTo>
                    <a:pt x="2472" y="3210"/>
                  </a:lnTo>
                  <a:lnTo>
                    <a:pt x="2412" y="3135"/>
                  </a:lnTo>
                  <a:lnTo>
                    <a:pt x="2307" y="3165"/>
                  </a:lnTo>
                  <a:cubicBezTo>
                    <a:pt x="2309" y="3125"/>
                    <a:pt x="2310" y="3085"/>
                    <a:pt x="2312" y="3045"/>
                  </a:cubicBezTo>
                  <a:lnTo>
                    <a:pt x="2222" y="3030"/>
                  </a:lnTo>
                  <a:lnTo>
                    <a:pt x="2067" y="3065"/>
                  </a:lnTo>
                  <a:lnTo>
                    <a:pt x="1842" y="2975"/>
                  </a:lnTo>
                  <a:lnTo>
                    <a:pt x="1682" y="3045"/>
                  </a:lnTo>
                  <a:lnTo>
                    <a:pt x="1422" y="2910"/>
                  </a:lnTo>
                  <a:lnTo>
                    <a:pt x="1212" y="2865"/>
                  </a:lnTo>
                  <a:cubicBezTo>
                    <a:pt x="1184" y="2897"/>
                    <a:pt x="1155" y="2928"/>
                    <a:pt x="1127" y="2960"/>
                  </a:cubicBezTo>
                  <a:lnTo>
                    <a:pt x="486" y="3075"/>
                  </a:lnTo>
                  <a:close/>
                </a:path>
              </a:pathLst>
            </a:custGeom>
            <a:grpFill/>
            <a:ln w="9525" cmpd="sng">
              <a:solidFill>
                <a:schemeClr val="bg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altLang="zh-CN" sz="1662"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2" name="Freeform 6">
              <a:extLst>
                <a:ext uri="{FF2B5EF4-FFF2-40B4-BE49-F238E27FC236}">
                  <a16:creationId xmlns:a16="http://schemas.microsoft.com/office/drawing/2014/main" id="{5E007DB8-5E3E-5D1E-E977-B79EC6F33217}"/>
                </a:ext>
              </a:extLst>
            </p:cNvPr>
            <p:cNvSpPr/>
            <p:nvPr/>
          </p:nvSpPr>
          <p:spPr bwMode="auto">
            <a:xfrm>
              <a:off x="4338847" y="4657671"/>
              <a:ext cx="1057001" cy="647082"/>
            </a:xfrm>
            <a:custGeom>
              <a:avLst/>
              <a:gdLst/>
              <a:ahLst/>
              <a:cxnLst>
                <a:cxn ang="0">
                  <a:pos x="0" y="0"/>
                </a:cxn>
                <a:cxn ang="0">
                  <a:pos x="186" y="1815"/>
                </a:cxn>
                <a:cxn ang="0">
                  <a:pos x="425" y="1905"/>
                </a:cxn>
                <a:cxn ang="0">
                  <a:pos x="530" y="1860"/>
                </a:cxn>
                <a:cxn ang="0">
                  <a:pos x="725" y="1920"/>
                </a:cxn>
                <a:cxn ang="0">
                  <a:pos x="960" y="1980"/>
                </a:cxn>
                <a:cxn ang="0">
                  <a:pos x="1095" y="2060"/>
                </a:cxn>
                <a:cxn ang="0">
                  <a:pos x="1290" y="1895"/>
                </a:cxn>
                <a:cxn ang="0">
                  <a:pos x="1425" y="1790"/>
                </a:cxn>
                <a:cxn ang="0">
                  <a:pos x="1595" y="1880"/>
                </a:cxn>
                <a:cxn ang="0">
                  <a:pos x="1746" y="1865"/>
                </a:cxn>
                <a:cxn ang="0">
                  <a:pos x="1921" y="1950"/>
                </a:cxn>
                <a:cxn ang="0">
                  <a:pos x="1981" y="2040"/>
                </a:cxn>
                <a:cxn ang="0">
                  <a:pos x="2031" y="1970"/>
                </a:cxn>
                <a:cxn ang="0">
                  <a:pos x="2161" y="1950"/>
                </a:cxn>
                <a:cxn ang="0">
                  <a:pos x="2341" y="1820"/>
                </a:cxn>
                <a:cxn ang="0">
                  <a:pos x="2506" y="1670"/>
                </a:cxn>
                <a:cxn ang="0">
                  <a:pos x="2736" y="1535"/>
                </a:cxn>
                <a:cxn ang="0">
                  <a:pos x="3046" y="1500"/>
                </a:cxn>
                <a:cxn ang="0">
                  <a:pos x="3181" y="1500"/>
                </a:cxn>
                <a:cxn ang="0">
                  <a:pos x="3366" y="1380"/>
                </a:cxn>
                <a:cxn ang="0">
                  <a:pos x="2896" y="1160"/>
                </a:cxn>
                <a:cxn ang="0">
                  <a:pos x="2706" y="1065"/>
                </a:cxn>
                <a:cxn ang="0">
                  <a:pos x="2676" y="855"/>
                </a:cxn>
                <a:cxn ang="0">
                  <a:pos x="2581" y="695"/>
                </a:cxn>
                <a:cxn ang="0">
                  <a:pos x="2046" y="765"/>
                </a:cxn>
                <a:cxn ang="0">
                  <a:pos x="1836" y="710"/>
                </a:cxn>
                <a:cxn ang="0">
                  <a:pos x="1605" y="675"/>
                </a:cxn>
                <a:cxn ang="0">
                  <a:pos x="1515" y="770"/>
                </a:cxn>
                <a:cxn ang="0">
                  <a:pos x="1425" y="810"/>
                </a:cxn>
                <a:cxn ang="0">
                  <a:pos x="1245" y="650"/>
                </a:cxn>
                <a:cxn ang="0">
                  <a:pos x="980" y="455"/>
                </a:cxn>
                <a:cxn ang="0">
                  <a:pos x="860" y="240"/>
                </a:cxn>
                <a:cxn ang="0">
                  <a:pos x="635" y="155"/>
                </a:cxn>
                <a:cxn ang="0">
                  <a:pos x="590" y="240"/>
                </a:cxn>
                <a:cxn ang="0">
                  <a:pos x="515" y="90"/>
                </a:cxn>
                <a:cxn ang="0">
                  <a:pos x="360" y="15"/>
                </a:cxn>
                <a:cxn ang="0">
                  <a:pos x="195" y="20"/>
                </a:cxn>
                <a:cxn ang="0">
                  <a:pos x="0" y="0"/>
                </a:cxn>
              </a:cxnLst>
              <a:rect l="0" t="0" r="r" b="b"/>
              <a:pathLst>
                <a:path w="3366" h="2060">
                  <a:moveTo>
                    <a:pt x="0" y="0"/>
                  </a:moveTo>
                  <a:lnTo>
                    <a:pt x="186" y="1815"/>
                  </a:lnTo>
                  <a:lnTo>
                    <a:pt x="425" y="1905"/>
                  </a:lnTo>
                  <a:lnTo>
                    <a:pt x="530" y="1860"/>
                  </a:lnTo>
                  <a:lnTo>
                    <a:pt x="725" y="1920"/>
                  </a:lnTo>
                  <a:lnTo>
                    <a:pt x="960" y="1980"/>
                  </a:lnTo>
                  <a:lnTo>
                    <a:pt x="1095" y="2060"/>
                  </a:lnTo>
                  <a:lnTo>
                    <a:pt x="1290" y="1895"/>
                  </a:lnTo>
                  <a:lnTo>
                    <a:pt x="1425" y="1790"/>
                  </a:lnTo>
                  <a:lnTo>
                    <a:pt x="1595" y="1880"/>
                  </a:lnTo>
                  <a:lnTo>
                    <a:pt x="1746" y="1865"/>
                  </a:lnTo>
                  <a:lnTo>
                    <a:pt x="1921" y="1950"/>
                  </a:lnTo>
                  <a:lnTo>
                    <a:pt x="1981" y="2040"/>
                  </a:lnTo>
                  <a:lnTo>
                    <a:pt x="2031" y="1970"/>
                  </a:lnTo>
                  <a:lnTo>
                    <a:pt x="2161" y="1950"/>
                  </a:lnTo>
                  <a:lnTo>
                    <a:pt x="2341" y="1820"/>
                  </a:lnTo>
                  <a:lnTo>
                    <a:pt x="2506" y="1670"/>
                  </a:lnTo>
                  <a:lnTo>
                    <a:pt x="2736" y="1535"/>
                  </a:lnTo>
                  <a:lnTo>
                    <a:pt x="3046" y="1500"/>
                  </a:lnTo>
                  <a:lnTo>
                    <a:pt x="3181" y="1500"/>
                  </a:lnTo>
                  <a:lnTo>
                    <a:pt x="3366" y="1380"/>
                  </a:lnTo>
                  <a:lnTo>
                    <a:pt x="2896" y="1160"/>
                  </a:lnTo>
                  <a:lnTo>
                    <a:pt x="2706" y="1065"/>
                  </a:lnTo>
                  <a:lnTo>
                    <a:pt x="2676" y="855"/>
                  </a:lnTo>
                  <a:lnTo>
                    <a:pt x="2581" y="695"/>
                  </a:lnTo>
                  <a:lnTo>
                    <a:pt x="2046" y="765"/>
                  </a:lnTo>
                  <a:lnTo>
                    <a:pt x="1836" y="710"/>
                  </a:lnTo>
                  <a:lnTo>
                    <a:pt x="1605" y="675"/>
                  </a:lnTo>
                  <a:lnTo>
                    <a:pt x="1515" y="770"/>
                  </a:lnTo>
                  <a:lnTo>
                    <a:pt x="1425" y="810"/>
                  </a:lnTo>
                  <a:lnTo>
                    <a:pt x="1245" y="650"/>
                  </a:lnTo>
                  <a:lnTo>
                    <a:pt x="980" y="455"/>
                  </a:lnTo>
                  <a:lnTo>
                    <a:pt x="860" y="240"/>
                  </a:lnTo>
                  <a:lnTo>
                    <a:pt x="635" y="155"/>
                  </a:lnTo>
                  <a:lnTo>
                    <a:pt x="590" y="240"/>
                  </a:lnTo>
                  <a:lnTo>
                    <a:pt x="515" y="90"/>
                  </a:lnTo>
                  <a:lnTo>
                    <a:pt x="360" y="15"/>
                  </a:lnTo>
                  <a:lnTo>
                    <a:pt x="195" y="20"/>
                  </a:lnTo>
                  <a:lnTo>
                    <a:pt x="0" y="0"/>
                  </a:lnTo>
                  <a:close/>
                </a:path>
              </a:pathLst>
            </a:custGeom>
            <a:grpFill/>
            <a:ln w="9525" cmpd="sng">
              <a:solidFill>
                <a:schemeClr val="bg1"/>
              </a:solidFill>
              <a:prstDash val="solid"/>
              <a:round/>
            </a:ln>
            <a:effectLst/>
          </p:spPr>
          <p:txBody>
            <a:bodyPr lIns="112456" tIns="56229" rIns="112456" bIns="5622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AU" altLang="zh-CN" sz="1477" b="1"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3" name="Freeform 7">
              <a:extLst>
                <a:ext uri="{FF2B5EF4-FFF2-40B4-BE49-F238E27FC236}">
                  <a16:creationId xmlns:a16="http://schemas.microsoft.com/office/drawing/2014/main" id="{39671D42-E3C3-3309-2490-E151BA7C0BD4}"/>
                </a:ext>
              </a:extLst>
            </p:cNvPr>
            <p:cNvSpPr/>
            <p:nvPr/>
          </p:nvSpPr>
          <p:spPr bwMode="auto">
            <a:xfrm>
              <a:off x="4268170" y="3781283"/>
              <a:ext cx="1528175" cy="1309867"/>
            </a:xfrm>
            <a:custGeom>
              <a:avLst/>
              <a:gdLst/>
              <a:ahLst/>
              <a:cxnLst>
                <a:cxn ang="0">
                  <a:pos x="4861" y="0"/>
                </a:cxn>
                <a:cxn ang="0">
                  <a:pos x="4671" y="95"/>
                </a:cxn>
                <a:cxn ang="0">
                  <a:pos x="4441" y="50"/>
                </a:cxn>
                <a:cxn ang="0">
                  <a:pos x="4276" y="155"/>
                </a:cxn>
                <a:cxn ang="0">
                  <a:pos x="4281" y="305"/>
                </a:cxn>
                <a:cxn ang="0">
                  <a:pos x="4146" y="350"/>
                </a:cxn>
                <a:cxn ang="0">
                  <a:pos x="4026" y="425"/>
                </a:cxn>
                <a:cxn ang="0">
                  <a:pos x="3906" y="290"/>
                </a:cxn>
                <a:cxn ang="0">
                  <a:pos x="3561" y="165"/>
                </a:cxn>
                <a:cxn ang="0">
                  <a:pos x="3261" y="200"/>
                </a:cxn>
                <a:cxn ang="0">
                  <a:pos x="3106" y="390"/>
                </a:cxn>
                <a:cxn ang="0">
                  <a:pos x="2175" y="405"/>
                </a:cxn>
                <a:cxn ang="0">
                  <a:pos x="1205" y="465"/>
                </a:cxn>
                <a:cxn ang="0">
                  <a:pos x="0" y="560"/>
                </a:cxn>
                <a:cxn ang="0">
                  <a:pos x="227" y="2792"/>
                </a:cxn>
                <a:cxn ang="0">
                  <a:pos x="420" y="2810"/>
                </a:cxn>
                <a:cxn ang="0">
                  <a:pos x="588" y="2805"/>
                </a:cxn>
                <a:cxn ang="0">
                  <a:pos x="740" y="2880"/>
                </a:cxn>
                <a:cxn ang="0">
                  <a:pos x="815" y="3027"/>
                </a:cxn>
                <a:cxn ang="0">
                  <a:pos x="861" y="2946"/>
                </a:cxn>
                <a:cxn ang="0">
                  <a:pos x="1085" y="3030"/>
                </a:cxn>
                <a:cxn ang="0">
                  <a:pos x="1206" y="3245"/>
                </a:cxn>
                <a:cxn ang="0">
                  <a:pos x="1470" y="3440"/>
                </a:cxn>
                <a:cxn ang="0">
                  <a:pos x="1649" y="3599"/>
                </a:cxn>
                <a:cxn ang="0">
                  <a:pos x="1742" y="3560"/>
                </a:cxn>
                <a:cxn ang="0">
                  <a:pos x="1830" y="3464"/>
                </a:cxn>
                <a:cxn ang="0">
                  <a:pos x="2058" y="3498"/>
                </a:cxn>
                <a:cxn ang="0">
                  <a:pos x="2265" y="3555"/>
                </a:cxn>
                <a:cxn ang="0">
                  <a:pos x="2806" y="3485"/>
                </a:cxn>
                <a:cxn ang="0">
                  <a:pos x="2900" y="3644"/>
                </a:cxn>
                <a:cxn ang="0">
                  <a:pos x="2931" y="3857"/>
                </a:cxn>
                <a:cxn ang="0">
                  <a:pos x="3117" y="3947"/>
                </a:cxn>
                <a:cxn ang="0">
                  <a:pos x="3591" y="4170"/>
                </a:cxn>
                <a:cxn ang="0">
                  <a:pos x="3606" y="4025"/>
                </a:cxn>
                <a:cxn ang="0">
                  <a:pos x="3541" y="3945"/>
                </a:cxn>
                <a:cxn ang="0">
                  <a:pos x="3591" y="3740"/>
                </a:cxn>
                <a:cxn ang="0">
                  <a:pos x="3636" y="3630"/>
                </a:cxn>
                <a:cxn ang="0">
                  <a:pos x="3621" y="3485"/>
                </a:cxn>
                <a:cxn ang="0">
                  <a:pos x="3751" y="3155"/>
                </a:cxn>
                <a:cxn ang="0">
                  <a:pos x="3876" y="3080"/>
                </a:cxn>
                <a:cxn ang="0">
                  <a:pos x="3846" y="2910"/>
                </a:cxn>
                <a:cxn ang="0">
                  <a:pos x="3886" y="2720"/>
                </a:cxn>
                <a:cxn ang="0">
                  <a:pos x="3961" y="2640"/>
                </a:cxn>
                <a:cxn ang="0">
                  <a:pos x="3996" y="2465"/>
                </a:cxn>
                <a:cxn ang="0">
                  <a:pos x="4081" y="2310"/>
                </a:cxn>
                <a:cxn ang="0">
                  <a:pos x="4186" y="2105"/>
                </a:cxn>
                <a:cxn ang="0">
                  <a:pos x="4476" y="1890"/>
                </a:cxn>
                <a:cxn ang="0">
                  <a:pos x="4476" y="1715"/>
                </a:cxn>
                <a:cxn ang="0">
                  <a:pos x="4596" y="1595"/>
                </a:cxn>
                <a:cxn ang="0">
                  <a:pos x="4651" y="1125"/>
                </a:cxn>
                <a:cxn ang="0">
                  <a:pos x="4791" y="495"/>
                </a:cxn>
                <a:cxn ang="0">
                  <a:pos x="4866" y="290"/>
                </a:cxn>
                <a:cxn ang="0">
                  <a:pos x="4861" y="0"/>
                </a:cxn>
              </a:cxnLst>
              <a:rect l="0" t="0" r="r" b="b"/>
              <a:pathLst>
                <a:path w="4866" h="4170">
                  <a:moveTo>
                    <a:pt x="4861" y="0"/>
                  </a:moveTo>
                  <a:lnTo>
                    <a:pt x="4671" y="95"/>
                  </a:lnTo>
                  <a:lnTo>
                    <a:pt x="4441" y="50"/>
                  </a:lnTo>
                  <a:lnTo>
                    <a:pt x="4276" y="155"/>
                  </a:lnTo>
                  <a:lnTo>
                    <a:pt x="4281" y="305"/>
                  </a:lnTo>
                  <a:lnTo>
                    <a:pt x="4146" y="350"/>
                  </a:lnTo>
                  <a:lnTo>
                    <a:pt x="4026" y="425"/>
                  </a:lnTo>
                  <a:lnTo>
                    <a:pt x="3906" y="290"/>
                  </a:lnTo>
                  <a:lnTo>
                    <a:pt x="3561" y="165"/>
                  </a:lnTo>
                  <a:lnTo>
                    <a:pt x="3261" y="200"/>
                  </a:lnTo>
                  <a:lnTo>
                    <a:pt x="3106" y="390"/>
                  </a:lnTo>
                  <a:lnTo>
                    <a:pt x="2175" y="405"/>
                  </a:lnTo>
                  <a:lnTo>
                    <a:pt x="1205" y="465"/>
                  </a:lnTo>
                  <a:lnTo>
                    <a:pt x="0" y="560"/>
                  </a:lnTo>
                  <a:lnTo>
                    <a:pt x="227" y="2792"/>
                  </a:lnTo>
                  <a:lnTo>
                    <a:pt x="420" y="2810"/>
                  </a:lnTo>
                  <a:lnTo>
                    <a:pt x="588" y="2805"/>
                  </a:lnTo>
                  <a:lnTo>
                    <a:pt x="740" y="2880"/>
                  </a:lnTo>
                  <a:lnTo>
                    <a:pt x="815" y="3027"/>
                  </a:lnTo>
                  <a:lnTo>
                    <a:pt x="861" y="2946"/>
                  </a:lnTo>
                  <a:lnTo>
                    <a:pt x="1085" y="3030"/>
                  </a:lnTo>
                  <a:lnTo>
                    <a:pt x="1206" y="3245"/>
                  </a:lnTo>
                  <a:lnTo>
                    <a:pt x="1470" y="3440"/>
                  </a:lnTo>
                  <a:lnTo>
                    <a:pt x="1649" y="3599"/>
                  </a:lnTo>
                  <a:lnTo>
                    <a:pt x="1742" y="3560"/>
                  </a:lnTo>
                  <a:lnTo>
                    <a:pt x="1830" y="3464"/>
                  </a:lnTo>
                  <a:lnTo>
                    <a:pt x="2058" y="3498"/>
                  </a:lnTo>
                  <a:lnTo>
                    <a:pt x="2265" y="3555"/>
                  </a:lnTo>
                  <a:lnTo>
                    <a:pt x="2806" y="3485"/>
                  </a:lnTo>
                  <a:lnTo>
                    <a:pt x="2900" y="3644"/>
                  </a:lnTo>
                  <a:lnTo>
                    <a:pt x="2931" y="3857"/>
                  </a:lnTo>
                  <a:lnTo>
                    <a:pt x="3117" y="3947"/>
                  </a:lnTo>
                  <a:lnTo>
                    <a:pt x="3591" y="4170"/>
                  </a:lnTo>
                  <a:lnTo>
                    <a:pt x="3606" y="4025"/>
                  </a:lnTo>
                  <a:lnTo>
                    <a:pt x="3541" y="3945"/>
                  </a:lnTo>
                  <a:lnTo>
                    <a:pt x="3591" y="3740"/>
                  </a:lnTo>
                  <a:lnTo>
                    <a:pt x="3636" y="3630"/>
                  </a:lnTo>
                  <a:lnTo>
                    <a:pt x="3621" y="3485"/>
                  </a:lnTo>
                  <a:lnTo>
                    <a:pt x="3751" y="3155"/>
                  </a:lnTo>
                  <a:lnTo>
                    <a:pt x="3876" y="3080"/>
                  </a:lnTo>
                  <a:lnTo>
                    <a:pt x="3846" y="2910"/>
                  </a:lnTo>
                  <a:lnTo>
                    <a:pt x="3886" y="2720"/>
                  </a:lnTo>
                  <a:lnTo>
                    <a:pt x="3961" y="2640"/>
                  </a:lnTo>
                  <a:lnTo>
                    <a:pt x="3996" y="2465"/>
                  </a:lnTo>
                  <a:lnTo>
                    <a:pt x="4081" y="2310"/>
                  </a:lnTo>
                  <a:lnTo>
                    <a:pt x="4186" y="2105"/>
                  </a:lnTo>
                  <a:lnTo>
                    <a:pt x="4476" y="1890"/>
                  </a:lnTo>
                  <a:lnTo>
                    <a:pt x="4476" y="1715"/>
                  </a:lnTo>
                  <a:lnTo>
                    <a:pt x="4596" y="1595"/>
                  </a:lnTo>
                  <a:lnTo>
                    <a:pt x="4651" y="1125"/>
                  </a:lnTo>
                  <a:lnTo>
                    <a:pt x="4791" y="495"/>
                  </a:lnTo>
                  <a:lnTo>
                    <a:pt x="4866" y="290"/>
                  </a:lnTo>
                  <a:lnTo>
                    <a:pt x="4861" y="0"/>
                  </a:lnTo>
                  <a:close/>
                </a:path>
              </a:pathLst>
            </a:custGeom>
            <a:grpFill/>
            <a:ln w="9525" cmpd="sng">
              <a:solidFill>
                <a:schemeClr val="bg1"/>
              </a:solidFill>
              <a:prstDash val="solid"/>
              <a:round/>
            </a:ln>
            <a:effectLst/>
          </p:spPr>
          <p:txBody>
            <a:bodyPr lIns="112456" tIns="56229" rIns="112456" bIns="5622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AU" altLang="zh-CN" sz="1477" b="1"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4" name="Freeform 8">
              <a:extLst>
                <a:ext uri="{FF2B5EF4-FFF2-40B4-BE49-F238E27FC236}">
                  <a16:creationId xmlns:a16="http://schemas.microsoft.com/office/drawing/2014/main" id="{88226200-A306-EEB5-8EA2-53DCFF0362E8}"/>
                </a:ext>
              </a:extLst>
            </p:cNvPr>
            <p:cNvSpPr/>
            <p:nvPr/>
          </p:nvSpPr>
          <p:spPr bwMode="auto">
            <a:xfrm>
              <a:off x="2529537" y="1615448"/>
              <a:ext cx="1339704" cy="2120289"/>
            </a:xfrm>
            <a:custGeom>
              <a:avLst/>
              <a:gdLst/>
              <a:ahLst/>
              <a:cxnLst>
                <a:cxn ang="0">
                  <a:pos x="3706" y="1950"/>
                </a:cxn>
                <a:cxn ang="0">
                  <a:pos x="3306" y="1830"/>
                </a:cxn>
                <a:cxn ang="0">
                  <a:pos x="3126" y="1735"/>
                </a:cxn>
                <a:cxn ang="0">
                  <a:pos x="2746" y="1480"/>
                </a:cxn>
                <a:cxn ang="0">
                  <a:pos x="2796" y="1210"/>
                </a:cxn>
                <a:cxn ang="0">
                  <a:pos x="2926" y="970"/>
                </a:cxn>
                <a:cxn ang="0">
                  <a:pos x="3001" y="865"/>
                </a:cxn>
                <a:cxn ang="0">
                  <a:pos x="2886" y="745"/>
                </a:cxn>
                <a:cxn ang="0">
                  <a:pos x="3091" y="685"/>
                </a:cxn>
                <a:cxn ang="0">
                  <a:pos x="3166" y="460"/>
                </a:cxn>
                <a:cxn ang="0">
                  <a:pos x="3241" y="295"/>
                </a:cxn>
                <a:cxn ang="0">
                  <a:pos x="3156" y="220"/>
                </a:cxn>
                <a:cxn ang="0">
                  <a:pos x="2956" y="225"/>
                </a:cxn>
                <a:cxn ang="0">
                  <a:pos x="2881" y="360"/>
                </a:cxn>
                <a:cxn ang="0">
                  <a:pos x="2746" y="300"/>
                </a:cxn>
                <a:cxn ang="0">
                  <a:pos x="2701" y="180"/>
                </a:cxn>
                <a:cxn ang="0">
                  <a:pos x="2521" y="300"/>
                </a:cxn>
                <a:cxn ang="0">
                  <a:pos x="2431" y="205"/>
                </a:cxn>
                <a:cxn ang="0">
                  <a:pos x="2101" y="265"/>
                </a:cxn>
                <a:cxn ang="0">
                  <a:pos x="1971" y="250"/>
                </a:cxn>
                <a:cxn ang="0">
                  <a:pos x="1836" y="205"/>
                </a:cxn>
                <a:cxn ang="0">
                  <a:pos x="1651" y="210"/>
                </a:cxn>
                <a:cxn ang="0">
                  <a:pos x="1531" y="45"/>
                </a:cxn>
                <a:cxn ang="0">
                  <a:pos x="1356" y="25"/>
                </a:cxn>
                <a:cxn ang="0">
                  <a:pos x="1011" y="85"/>
                </a:cxn>
                <a:cxn ang="0">
                  <a:pos x="1246" y="150"/>
                </a:cxn>
                <a:cxn ang="0">
                  <a:pos x="1381" y="220"/>
                </a:cxn>
                <a:cxn ang="0">
                  <a:pos x="1351" y="420"/>
                </a:cxn>
                <a:cxn ang="0">
                  <a:pos x="1191" y="535"/>
                </a:cxn>
                <a:cxn ang="0">
                  <a:pos x="936" y="555"/>
                </a:cxn>
                <a:cxn ang="0">
                  <a:pos x="781" y="550"/>
                </a:cxn>
                <a:cxn ang="0">
                  <a:pos x="451" y="790"/>
                </a:cxn>
                <a:cxn ang="0">
                  <a:pos x="381" y="930"/>
                </a:cxn>
                <a:cxn ang="0">
                  <a:pos x="481" y="1080"/>
                </a:cxn>
                <a:cxn ang="0">
                  <a:pos x="291" y="1150"/>
                </a:cxn>
                <a:cxn ang="0">
                  <a:pos x="241" y="1420"/>
                </a:cxn>
                <a:cxn ang="0">
                  <a:pos x="141" y="1560"/>
                </a:cxn>
                <a:cxn ang="0">
                  <a:pos x="291" y="1630"/>
                </a:cxn>
                <a:cxn ang="0">
                  <a:pos x="271" y="1755"/>
                </a:cxn>
                <a:cxn ang="0">
                  <a:pos x="261" y="1815"/>
                </a:cxn>
                <a:cxn ang="0">
                  <a:pos x="186" y="1830"/>
                </a:cxn>
                <a:cxn ang="0">
                  <a:pos x="96" y="1920"/>
                </a:cxn>
                <a:cxn ang="0">
                  <a:pos x="265" y="3803"/>
                </a:cxn>
                <a:cxn ang="0">
                  <a:pos x="1966" y="6581"/>
                </a:cxn>
                <a:cxn ang="0">
                  <a:pos x="3996" y="3721"/>
                </a:cxn>
              </a:cxnLst>
              <a:rect l="0" t="0" r="r" b="b"/>
              <a:pathLst>
                <a:path w="4266" h="6750">
                  <a:moveTo>
                    <a:pt x="3891" y="2085"/>
                  </a:moveTo>
                  <a:lnTo>
                    <a:pt x="3706" y="1950"/>
                  </a:lnTo>
                  <a:lnTo>
                    <a:pt x="3396" y="1785"/>
                  </a:lnTo>
                  <a:lnTo>
                    <a:pt x="3306" y="1830"/>
                  </a:lnTo>
                  <a:lnTo>
                    <a:pt x="3291" y="1740"/>
                  </a:lnTo>
                  <a:lnTo>
                    <a:pt x="3126" y="1735"/>
                  </a:lnTo>
                  <a:lnTo>
                    <a:pt x="2986" y="1590"/>
                  </a:lnTo>
                  <a:lnTo>
                    <a:pt x="2746" y="1480"/>
                  </a:lnTo>
                  <a:lnTo>
                    <a:pt x="2721" y="1410"/>
                  </a:lnTo>
                  <a:lnTo>
                    <a:pt x="2796" y="1210"/>
                  </a:lnTo>
                  <a:lnTo>
                    <a:pt x="2896" y="1150"/>
                  </a:lnTo>
                  <a:lnTo>
                    <a:pt x="2926" y="970"/>
                  </a:lnTo>
                  <a:lnTo>
                    <a:pt x="3046" y="945"/>
                  </a:lnTo>
                  <a:lnTo>
                    <a:pt x="3001" y="865"/>
                  </a:lnTo>
                  <a:lnTo>
                    <a:pt x="2886" y="900"/>
                  </a:lnTo>
                  <a:lnTo>
                    <a:pt x="2886" y="745"/>
                  </a:lnTo>
                  <a:lnTo>
                    <a:pt x="3001" y="670"/>
                  </a:lnTo>
                  <a:lnTo>
                    <a:pt x="3091" y="685"/>
                  </a:lnTo>
                  <a:lnTo>
                    <a:pt x="3171" y="550"/>
                  </a:lnTo>
                  <a:lnTo>
                    <a:pt x="3166" y="460"/>
                  </a:lnTo>
                  <a:lnTo>
                    <a:pt x="3246" y="385"/>
                  </a:lnTo>
                  <a:lnTo>
                    <a:pt x="3241" y="295"/>
                  </a:lnTo>
                  <a:lnTo>
                    <a:pt x="3271" y="225"/>
                  </a:lnTo>
                  <a:lnTo>
                    <a:pt x="3156" y="220"/>
                  </a:lnTo>
                  <a:lnTo>
                    <a:pt x="3076" y="135"/>
                  </a:lnTo>
                  <a:lnTo>
                    <a:pt x="2956" y="225"/>
                  </a:lnTo>
                  <a:lnTo>
                    <a:pt x="3016" y="325"/>
                  </a:lnTo>
                  <a:lnTo>
                    <a:pt x="2881" y="360"/>
                  </a:lnTo>
                  <a:lnTo>
                    <a:pt x="2856" y="235"/>
                  </a:lnTo>
                  <a:lnTo>
                    <a:pt x="2746" y="300"/>
                  </a:lnTo>
                  <a:lnTo>
                    <a:pt x="2731" y="205"/>
                  </a:lnTo>
                  <a:lnTo>
                    <a:pt x="2701" y="180"/>
                  </a:lnTo>
                  <a:lnTo>
                    <a:pt x="2601" y="255"/>
                  </a:lnTo>
                  <a:lnTo>
                    <a:pt x="2521" y="300"/>
                  </a:lnTo>
                  <a:lnTo>
                    <a:pt x="2446" y="315"/>
                  </a:lnTo>
                  <a:lnTo>
                    <a:pt x="2431" y="205"/>
                  </a:lnTo>
                  <a:lnTo>
                    <a:pt x="2311" y="235"/>
                  </a:lnTo>
                  <a:lnTo>
                    <a:pt x="2101" y="265"/>
                  </a:lnTo>
                  <a:lnTo>
                    <a:pt x="2071" y="205"/>
                  </a:lnTo>
                  <a:lnTo>
                    <a:pt x="1971" y="250"/>
                  </a:lnTo>
                  <a:lnTo>
                    <a:pt x="1951" y="160"/>
                  </a:lnTo>
                  <a:lnTo>
                    <a:pt x="1836" y="205"/>
                  </a:lnTo>
                  <a:lnTo>
                    <a:pt x="1746" y="205"/>
                  </a:lnTo>
                  <a:lnTo>
                    <a:pt x="1651" y="210"/>
                  </a:lnTo>
                  <a:lnTo>
                    <a:pt x="1596" y="135"/>
                  </a:lnTo>
                  <a:lnTo>
                    <a:pt x="1531" y="45"/>
                  </a:lnTo>
                  <a:lnTo>
                    <a:pt x="1471" y="145"/>
                  </a:lnTo>
                  <a:lnTo>
                    <a:pt x="1356" y="25"/>
                  </a:lnTo>
                  <a:lnTo>
                    <a:pt x="1201" y="0"/>
                  </a:lnTo>
                  <a:lnTo>
                    <a:pt x="1011" y="85"/>
                  </a:lnTo>
                  <a:lnTo>
                    <a:pt x="1131" y="165"/>
                  </a:lnTo>
                  <a:lnTo>
                    <a:pt x="1246" y="150"/>
                  </a:lnTo>
                  <a:lnTo>
                    <a:pt x="1326" y="135"/>
                  </a:lnTo>
                  <a:lnTo>
                    <a:pt x="1381" y="220"/>
                  </a:lnTo>
                  <a:lnTo>
                    <a:pt x="1446" y="375"/>
                  </a:lnTo>
                  <a:lnTo>
                    <a:pt x="1351" y="420"/>
                  </a:lnTo>
                  <a:lnTo>
                    <a:pt x="1251" y="445"/>
                  </a:lnTo>
                  <a:lnTo>
                    <a:pt x="1191" y="535"/>
                  </a:lnTo>
                  <a:lnTo>
                    <a:pt x="1071" y="495"/>
                  </a:lnTo>
                  <a:lnTo>
                    <a:pt x="936" y="555"/>
                  </a:lnTo>
                  <a:lnTo>
                    <a:pt x="831" y="475"/>
                  </a:lnTo>
                  <a:lnTo>
                    <a:pt x="781" y="550"/>
                  </a:lnTo>
                  <a:lnTo>
                    <a:pt x="561" y="745"/>
                  </a:lnTo>
                  <a:lnTo>
                    <a:pt x="451" y="790"/>
                  </a:lnTo>
                  <a:lnTo>
                    <a:pt x="456" y="900"/>
                  </a:lnTo>
                  <a:lnTo>
                    <a:pt x="381" y="930"/>
                  </a:lnTo>
                  <a:lnTo>
                    <a:pt x="366" y="1005"/>
                  </a:lnTo>
                  <a:lnTo>
                    <a:pt x="481" y="1080"/>
                  </a:lnTo>
                  <a:lnTo>
                    <a:pt x="361" y="1195"/>
                  </a:lnTo>
                  <a:lnTo>
                    <a:pt x="291" y="1150"/>
                  </a:lnTo>
                  <a:lnTo>
                    <a:pt x="276" y="1290"/>
                  </a:lnTo>
                  <a:lnTo>
                    <a:pt x="241" y="1420"/>
                  </a:lnTo>
                  <a:lnTo>
                    <a:pt x="166" y="1450"/>
                  </a:lnTo>
                  <a:lnTo>
                    <a:pt x="141" y="1560"/>
                  </a:lnTo>
                  <a:lnTo>
                    <a:pt x="186" y="1650"/>
                  </a:lnTo>
                  <a:lnTo>
                    <a:pt x="291" y="1630"/>
                  </a:lnTo>
                  <a:lnTo>
                    <a:pt x="246" y="1695"/>
                  </a:lnTo>
                  <a:lnTo>
                    <a:pt x="271" y="1755"/>
                  </a:lnTo>
                  <a:lnTo>
                    <a:pt x="366" y="1780"/>
                  </a:lnTo>
                  <a:lnTo>
                    <a:pt x="261" y="1815"/>
                  </a:lnTo>
                  <a:lnTo>
                    <a:pt x="321" y="1945"/>
                  </a:lnTo>
                  <a:lnTo>
                    <a:pt x="186" y="1830"/>
                  </a:lnTo>
                  <a:lnTo>
                    <a:pt x="106" y="1830"/>
                  </a:lnTo>
                  <a:lnTo>
                    <a:pt x="96" y="1920"/>
                  </a:lnTo>
                  <a:lnTo>
                    <a:pt x="0" y="1850"/>
                  </a:lnTo>
                  <a:lnTo>
                    <a:pt x="265" y="3803"/>
                  </a:lnTo>
                  <a:lnTo>
                    <a:pt x="753" y="6751"/>
                  </a:lnTo>
                  <a:lnTo>
                    <a:pt x="1966" y="6581"/>
                  </a:lnTo>
                  <a:lnTo>
                    <a:pt x="4266" y="6266"/>
                  </a:lnTo>
                  <a:lnTo>
                    <a:pt x="3996" y="3721"/>
                  </a:lnTo>
                  <a:lnTo>
                    <a:pt x="3891" y="2085"/>
                  </a:lnTo>
                  <a:close/>
                </a:path>
              </a:pathLst>
            </a:custGeom>
            <a:grpFill/>
            <a:ln w="9525" cmpd="sng">
              <a:solidFill>
                <a:schemeClr val="bg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altLang="zh-CN" sz="1662"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5" name="Freeform 9">
              <a:extLst>
                <a:ext uri="{FF2B5EF4-FFF2-40B4-BE49-F238E27FC236}">
                  <a16:creationId xmlns:a16="http://schemas.microsoft.com/office/drawing/2014/main" id="{296CDEC4-E66A-E9A7-746F-7E0383E00176}"/>
                </a:ext>
              </a:extLst>
            </p:cNvPr>
            <p:cNvSpPr/>
            <p:nvPr/>
          </p:nvSpPr>
          <p:spPr bwMode="auto">
            <a:xfrm>
              <a:off x="3751449" y="1406559"/>
              <a:ext cx="2041755" cy="2550631"/>
            </a:xfrm>
            <a:custGeom>
              <a:avLst/>
              <a:gdLst/>
              <a:ahLst/>
              <a:cxnLst>
                <a:cxn ang="0">
                  <a:pos x="1554" y="335"/>
                </a:cxn>
                <a:cxn ang="0">
                  <a:pos x="1389" y="825"/>
                </a:cxn>
                <a:cxn ang="0">
                  <a:pos x="1394" y="1010"/>
                </a:cxn>
                <a:cxn ang="0">
                  <a:pos x="1379" y="1250"/>
                </a:cxn>
                <a:cxn ang="0">
                  <a:pos x="1454" y="1580"/>
                </a:cxn>
                <a:cxn ang="0">
                  <a:pos x="1494" y="1970"/>
                </a:cxn>
                <a:cxn ang="0">
                  <a:pos x="1364" y="2310"/>
                </a:cxn>
                <a:cxn ang="0">
                  <a:pos x="1334" y="2655"/>
                </a:cxn>
                <a:cxn ang="0">
                  <a:pos x="1239" y="2960"/>
                </a:cxn>
                <a:cxn ang="0">
                  <a:pos x="899" y="3170"/>
                </a:cxn>
                <a:cxn ang="0">
                  <a:pos x="534" y="3030"/>
                </a:cxn>
                <a:cxn ang="0">
                  <a:pos x="204" y="2795"/>
                </a:cxn>
                <a:cxn ang="0">
                  <a:pos x="104" y="4375"/>
                </a:cxn>
                <a:cxn ang="0">
                  <a:pos x="1529" y="6826"/>
                </a:cxn>
                <a:cxn ang="0">
                  <a:pos x="2864" y="8026"/>
                </a:cxn>
                <a:cxn ang="0">
                  <a:pos x="4750" y="7951"/>
                </a:cxn>
                <a:cxn ang="0">
                  <a:pos x="5207" y="7725"/>
                </a:cxn>
                <a:cxn ang="0">
                  <a:pos x="5669" y="7986"/>
                </a:cxn>
                <a:cxn ang="0">
                  <a:pos x="5925" y="7867"/>
                </a:cxn>
                <a:cxn ang="0">
                  <a:pos x="6086" y="7612"/>
                </a:cxn>
                <a:cxn ang="0">
                  <a:pos x="6501" y="7563"/>
                </a:cxn>
                <a:cxn ang="0">
                  <a:pos x="6330" y="7081"/>
                </a:cxn>
                <a:cxn ang="0">
                  <a:pos x="6265" y="6441"/>
                </a:cxn>
                <a:cxn ang="0">
                  <a:pos x="6100" y="6166"/>
                </a:cxn>
                <a:cxn ang="0">
                  <a:pos x="5970" y="6006"/>
                </a:cxn>
                <a:cxn ang="0">
                  <a:pos x="5930" y="5811"/>
                </a:cxn>
                <a:cxn ang="0">
                  <a:pos x="5815" y="5691"/>
                </a:cxn>
                <a:cxn ang="0">
                  <a:pos x="5610" y="5631"/>
                </a:cxn>
                <a:cxn ang="0">
                  <a:pos x="5460" y="5496"/>
                </a:cxn>
                <a:cxn ang="0">
                  <a:pos x="5425" y="5056"/>
                </a:cxn>
                <a:cxn ang="0">
                  <a:pos x="5305" y="5056"/>
                </a:cxn>
                <a:cxn ang="0">
                  <a:pos x="5115" y="4891"/>
                </a:cxn>
                <a:cxn ang="0">
                  <a:pos x="5110" y="5101"/>
                </a:cxn>
                <a:cxn ang="0">
                  <a:pos x="4900" y="4861"/>
                </a:cxn>
                <a:cxn ang="0">
                  <a:pos x="4885" y="4651"/>
                </a:cxn>
                <a:cxn ang="0">
                  <a:pos x="4755" y="4431"/>
                </a:cxn>
                <a:cxn ang="0">
                  <a:pos x="4500" y="4216"/>
                </a:cxn>
                <a:cxn ang="0">
                  <a:pos x="4620" y="4146"/>
                </a:cxn>
                <a:cxn ang="0">
                  <a:pos x="4380" y="4020"/>
                </a:cxn>
                <a:cxn ang="0">
                  <a:pos x="4195" y="3870"/>
                </a:cxn>
                <a:cxn ang="0">
                  <a:pos x="3970" y="3710"/>
                </a:cxn>
                <a:cxn ang="0">
                  <a:pos x="3520" y="3545"/>
                </a:cxn>
                <a:cxn ang="0">
                  <a:pos x="3415" y="3285"/>
                </a:cxn>
                <a:cxn ang="0">
                  <a:pos x="3405" y="2945"/>
                </a:cxn>
                <a:cxn ang="0">
                  <a:pos x="3340" y="2615"/>
                </a:cxn>
                <a:cxn ang="0">
                  <a:pos x="3204" y="2640"/>
                </a:cxn>
                <a:cxn ang="0">
                  <a:pos x="3129" y="2295"/>
                </a:cxn>
                <a:cxn ang="0">
                  <a:pos x="2984" y="2030"/>
                </a:cxn>
                <a:cxn ang="0">
                  <a:pos x="3009" y="1790"/>
                </a:cxn>
                <a:cxn ang="0">
                  <a:pos x="2739" y="1605"/>
                </a:cxn>
                <a:cxn ang="0">
                  <a:pos x="2534" y="1545"/>
                </a:cxn>
                <a:cxn ang="0">
                  <a:pos x="2349" y="1580"/>
                </a:cxn>
                <a:cxn ang="0">
                  <a:pos x="2249" y="1295"/>
                </a:cxn>
                <a:cxn ang="0">
                  <a:pos x="2214" y="945"/>
                </a:cxn>
                <a:cxn ang="0">
                  <a:pos x="2184" y="810"/>
                </a:cxn>
                <a:cxn ang="0">
                  <a:pos x="2024" y="530"/>
                </a:cxn>
                <a:cxn ang="0">
                  <a:pos x="1904" y="360"/>
                </a:cxn>
                <a:cxn ang="0">
                  <a:pos x="1719" y="0"/>
                </a:cxn>
                <a:cxn ang="0">
                  <a:pos x="1559" y="125"/>
                </a:cxn>
              </a:cxnLst>
              <a:rect l="0" t="0" r="r" b="b"/>
              <a:pathLst>
                <a:path w="6501" h="8121">
                  <a:moveTo>
                    <a:pt x="1559" y="125"/>
                  </a:moveTo>
                  <a:lnTo>
                    <a:pt x="1554" y="335"/>
                  </a:lnTo>
                  <a:lnTo>
                    <a:pt x="1469" y="590"/>
                  </a:lnTo>
                  <a:lnTo>
                    <a:pt x="1389" y="825"/>
                  </a:lnTo>
                  <a:lnTo>
                    <a:pt x="1514" y="855"/>
                  </a:lnTo>
                  <a:lnTo>
                    <a:pt x="1394" y="1010"/>
                  </a:lnTo>
                  <a:lnTo>
                    <a:pt x="1464" y="1170"/>
                  </a:lnTo>
                  <a:lnTo>
                    <a:pt x="1379" y="1250"/>
                  </a:lnTo>
                  <a:lnTo>
                    <a:pt x="1374" y="1395"/>
                  </a:lnTo>
                  <a:lnTo>
                    <a:pt x="1454" y="1580"/>
                  </a:lnTo>
                  <a:lnTo>
                    <a:pt x="1394" y="1770"/>
                  </a:lnTo>
                  <a:lnTo>
                    <a:pt x="1494" y="1970"/>
                  </a:lnTo>
                  <a:lnTo>
                    <a:pt x="1419" y="2135"/>
                  </a:lnTo>
                  <a:lnTo>
                    <a:pt x="1364" y="2310"/>
                  </a:lnTo>
                  <a:lnTo>
                    <a:pt x="1379" y="2465"/>
                  </a:lnTo>
                  <a:lnTo>
                    <a:pt x="1334" y="2655"/>
                  </a:lnTo>
                  <a:lnTo>
                    <a:pt x="1229" y="2790"/>
                  </a:lnTo>
                  <a:lnTo>
                    <a:pt x="1239" y="2960"/>
                  </a:lnTo>
                  <a:lnTo>
                    <a:pt x="1154" y="3050"/>
                  </a:lnTo>
                  <a:lnTo>
                    <a:pt x="899" y="3170"/>
                  </a:lnTo>
                  <a:lnTo>
                    <a:pt x="714" y="3075"/>
                  </a:lnTo>
                  <a:lnTo>
                    <a:pt x="534" y="3030"/>
                  </a:lnTo>
                  <a:lnTo>
                    <a:pt x="479" y="2855"/>
                  </a:lnTo>
                  <a:lnTo>
                    <a:pt x="204" y="2795"/>
                  </a:lnTo>
                  <a:lnTo>
                    <a:pt x="0" y="2751"/>
                  </a:lnTo>
                  <a:lnTo>
                    <a:pt x="104" y="4375"/>
                  </a:lnTo>
                  <a:lnTo>
                    <a:pt x="375" y="6931"/>
                  </a:lnTo>
                  <a:lnTo>
                    <a:pt x="1529" y="6826"/>
                  </a:lnTo>
                  <a:lnTo>
                    <a:pt x="1644" y="8121"/>
                  </a:lnTo>
                  <a:lnTo>
                    <a:pt x="2864" y="8026"/>
                  </a:lnTo>
                  <a:lnTo>
                    <a:pt x="3840" y="7966"/>
                  </a:lnTo>
                  <a:lnTo>
                    <a:pt x="4750" y="7951"/>
                  </a:lnTo>
                  <a:lnTo>
                    <a:pt x="4904" y="7761"/>
                  </a:lnTo>
                  <a:lnTo>
                    <a:pt x="5207" y="7725"/>
                  </a:lnTo>
                  <a:lnTo>
                    <a:pt x="5552" y="7851"/>
                  </a:lnTo>
                  <a:lnTo>
                    <a:pt x="5669" y="7986"/>
                  </a:lnTo>
                  <a:lnTo>
                    <a:pt x="5790" y="7911"/>
                  </a:lnTo>
                  <a:lnTo>
                    <a:pt x="5925" y="7867"/>
                  </a:lnTo>
                  <a:lnTo>
                    <a:pt x="5921" y="7717"/>
                  </a:lnTo>
                  <a:lnTo>
                    <a:pt x="6086" y="7612"/>
                  </a:lnTo>
                  <a:lnTo>
                    <a:pt x="6317" y="7656"/>
                  </a:lnTo>
                  <a:lnTo>
                    <a:pt x="6501" y="7563"/>
                  </a:lnTo>
                  <a:lnTo>
                    <a:pt x="6435" y="7101"/>
                  </a:lnTo>
                  <a:lnTo>
                    <a:pt x="6330" y="7081"/>
                  </a:lnTo>
                  <a:lnTo>
                    <a:pt x="6360" y="6586"/>
                  </a:lnTo>
                  <a:lnTo>
                    <a:pt x="6265" y="6441"/>
                  </a:lnTo>
                  <a:lnTo>
                    <a:pt x="6280" y="6291"/>
                  </a:lnTo>
                  <a:lnTo>
                    <a:pt x="6100" y="6166"/>
                  </a:lnTo>
                  <a:lnTo>
                    <a:pt x="6090" y="6031"/>
                  </a:lnTo>
                  <a:lnTo>
                    <a:pt x="5970" y="6006"/>
                  </a:lnTo>
                  <a:lnTo>
                    <a:pt x="5880" y="5911"/>
                  </a:lnTo>
                  <a:lnTo>
                    <a:pt x="5930" y="5811"/>
                  </a:lnTo>
                  <a:lnTo>
                    <a:pt x="5830" y="5776"/>
                  </a:lnTo>
                  <a:lnTo>
                    <a:pt x="5815" y="5691"/>
                  </a:lnTo>
                  <a:lnTo>
                    <a:pt x="5725" y="5736"/>
                  </a:lnTo>
                  <a:lnTo>
                    <a:pt x="5610" y="5631"/>
                  </a:lnTo>
                  <a:lnTo>
                    <a:pt x="5575" y="5476"/>
                  </a:lnTo>
                  <a:lnTo>
                    <a:pt x="5460" y="5496"/>
                  </a:lnTo>
                  <a:lnTo>
                    <a:pt x="5410" y="5311"/>
                  </a:lnTo>
                  <a:lnTo>
                    <a:pt x="5425" y="5056"/>
                  </a:lnTo>
                  <a:lnTo>
                    <a:pt x="5335" y="4966"/>
                  </a:lnTo>
                  <a:lnTo>
                    <a:pt x="5305" y="5056"/>
                  </a:lnTo>
                  <a:lnTo>
                    <a:pt x="5160" y="4996"/>
                  </a:lnTo>
                  <a:lnTo>
                    <a:pt x="5115" y="4891"/>
                  </a:lnTo>
                  <a:lnTo>
                    <a:pt x="5055" y="4936"/>
                  </a:lnTo>
                  <a:lnTo>
                    <a:pt x="5110" y="5101"/>
                  </a:lnTo>
                  <a:lnTo>
                    <a:pt x="4990" y="5001"/>
                  </a:lnTo>
                  <a:lnTo>
                    <a:pt x="4900" y="4861"/>
                  </a:lnTo>
                  <a:lnTo>
                    <a:pt x="4860" y="4771"/>
                  </a:lnTo>
                  <a:lnTo>
                    <a:pt x="4885" y="4651"/>
                  </a:lnTo>
                  <a:lnTo>
                    <a:pt x="4750" y="4546"/>
                  </a:lnTo>
                  <a:lnTo>
                    <a:pt x="4755" y="4431"/>
                  </a:lnTo>
                  <a:lnTo>
                    <a:pt x="4590" y="4306"/>
                  </a:lnTo>
                  <a:lnTo>
                    <a:pt x="4500" y="4216"/>
                  </a:lnTo>
                  <a:lnTo>
                    <a:pt x="4545" y="4176"/>
                  </a:lnTo>
                  <a:lnTo>
                    <a:pt x="4620" y="4146"/>
                  </a:lnTo>
                  <a:lnTo>
                    <a:pt x="4455" y="3990"/>
                  </a:lnTo>
                  <a:lnTo>
                    <a:pt x="4380" y="4020"/>
                  </a:lnTo>
                  <a:lnTo>
                    <a:pt x="4335" y="3935"/>
                  </a:lnTo>
                  <a:lnTo>
                    <a:pt x="4195" y="3870"/>
                  </a:lnTo>
                  <a:lnTo>
                    <a:pt x="4105" y="3885"/>
                  </a:lnTo>
                  <a:lnTo>
                    <a:pt x="3970" y="3710"/>
                  </a:lnTo>
                  <a:lnTo>
                    <a:pt x="3690" y="3635"/>
                  </a:lnTo>
                  <a:lnTo>
                    <a:pt x="3520" y="3545"/>
                  </a:lnTo>
                  <a:lnTo>
                    <a:pt x="3510" y="3350"/>
                  </a:lnTo>
                  <a:lnTo>
                    <a:pt x="3415" y="3285"/>
                  </a:lnTo>
                  <a:lnTo>
                    <a:pt x="3385" y="3150"/>
                  </a:lnTo>
                  <a:lnTo>
                    <a:pt x="3405" y="2945"/>
                  </a:lnTo>
                  <a:lnTo>
                    <a:pt x="3315" y="2705"/>
                  </a:lnTo>
                  <a:lnTo>
                    <a:pt x="3340" y="2615"/>
                  </a:lnTo>
                  <a:lnTo>
                    <a:pt x="3280" y="2585"/>
                  </a:lnTo>
                  <a:lnTo>
                    <a:pt x="3204" y="2640"/>
                  </a:lnTo>
                  <a:lnTo>
                    <a:pt x="3084" y="2435"/>
                  </a:lnTo>
                  <a:lnTo>
                    <a:pt x="3129" y="2295"/>
                  </a:lnTo>
                  <a:lnTo>
                    <a:pt x="3054" y="2195"/>
                  </a:lnTo>
                  <a:lnTo>
                    <a:pt x="2984" y="2030"/>
                  </a:lnTo>
                  <a:lnTo>
                    <a:pt x="3024" y="1935"/>
                  </a:lnTo>
                  <a:lnTo>
                    <a:pt x="3009" y="1790"/>
                  </a:lnTo>
                  <a:lnTo>
                    <a:pt x="2859" y="1670"/>
                  </a:lnTo>
                  <a:lnTo>
                    <a:pt x="2739" y="1605"/>
                  </a:lnTo>
                  <a:lnTo>
                    <a:pt x="2654" y="1470"/>
                  </a:lnTo>
                  <a:lnTo>
                    <a:pt x="2534" y="1545"/>
                  </a:lnTo>
                  <a:lnTo>
                    <a:pt x="2469" y="1625"/>
                  </a:lnTo>
                  <a:lnTo>
                    <a:pt x="2349" y="1580"/>
                  </a:lnTo>
                  <a:lnTo>
                    <a:pt x="2309" y="1455"/>
                  </a:lnTo>
                  <a:lnTo>
                    <a:pt x="2249" y="1295"/>
                  </a:lnTo>
                  <a:lnTo>
                    <a:pt x="2274" y="1190"/>
                  </a:lnTo>
                  <a:lnTo>
                    <a:pt x="2214" y="945"/>
                  </a:lnTo>
                  <a:lnTo>
                    <a:pt x="2159" y="905"/>
                  </a:lnTo>
                  <a:lnTo>
                    <a:pt x="2184" y="810"/>
                  </a:lnTo>
                  <a:lnTo>
                    <a:pt x="2024" y="665"/>
                  </a:lnTo>
                  <a:lnTo>
                    <a:pt x="2024" y="530"/>
                  </a:lnTo>
                  <a:lnTo>
                    <a:pt x="1889" y="510"/>
                  </a:lnTo>
                  <a:lnTo>
                    <a:pt x="1904" y="360"/>
                  </a:lnTo>
                  <a:lnTo>
                    <a:pt x="1854" y="150"/>
                  </a:lnTo>
                  <a:lnTo>
                    <a:pt x="1719" y="0"/>
                  </a:lnTo>
                  <a:lnTo>
                    <a:pt x="1649" y="80"/>
                  </a:lnTo>
                  <a:lnTo>
                    <a:pt x="1559" y="125"/>
                  </a:lnTo>
                  <a:close/>
                </a:path>
              </a:pathLst>
            </a:custGeom>
            <a:grpFill/>
            <a:ln w="9525" cmpd="sng">
              <a:solidFill>
                <a:schemeClr val="bg1"/>
              </a:solidFill>
              <a:prstDash val="solid"/>
              <a:round/>
            </a:ln>
            <a:effectLst/>
          </p:spPr>
          <p:txBody>
            <a:bodyPr lIns="112456" tIns="56229" rIns="112456" bIns="5622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AU" altLang="zh-CN" sz="1477" b="1"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6" name="Freeform 10">
              <a:extLst>
                <a:ext uri="{FF2B5EF4-FFF2-40B4-BE49-F238E27FC236}">
                  <a16:creationId xmlns:a16="http://schemas.microsoft.com/office/drawing/2014/main" id="{BBE7106B-0823-7BBB-DE79-00852B7456C5}"/>
                </a:ext>
              </a:extLst>
            </p:cNvPr>
            <p:cNvSpPr/>
            <p:nvPr/>
          </p:nvSpPr>
          <p:spPr bwMode="auto">
            <a:xfrm>
              <a:off x="4830439" y="5543483"/>
              <a:ext cx="414633" cy="405211"/>
            </a:xfrm>
            <a:custGeom>
              <a:avLst/>
              <a:gdLst/>
              <a:ahLst/>
              <a:cxnLst>
                <a:cxn ang="0">
                  <a:pos x="3" y="4"/>
                </a:cxn>
                <a:cxn ang="0">
                  <a:pos x="0" y="71"/>
                </a:cxn>
                <a:cxn ang="0">
                  <a:pos x="45" y="116"/>
                </a:cxn>
                <a:cxn ang="0">
                  <a:pos x="44" y="160"/>
                </a:cxn>
                <a:cxn ang="0">
                  <a:pos x="80" y="208"/>
                </a:cxn>
                <a:cxn ang="0">
                  <a:pos x="107" y="250"/>
                </a:cxn>
                <a:cxn ang="0">
                  <a:pos x="141" y="246"/>
                </a:cxn>
                <a:cxn ang="0">
                  <a:pos x="170" y="258"/>
                </a:cxn>
                <a:cxn ang="0">
                  <a:pos x="174" y="243"/>
                </a:cxn>
                <a:cxn ang="0">
                  <a:pos x="192" y="238"/>
                </a:cxn>
                <a:cxn ang="0">
                  <a:pos x="207" y="208"/>
                </a:cxn>
                <a:cxn ang="0">
                  <a:pos x="233" y="222"/>
                </a:cxn>
                <a:cxn ang="0">
                  <a:pos x="243" y="168"/>
                </a:cxn>
                <a:cxn ang="0">
                  <a:pos x="231" y="153"/>
                </a:cxn>
                <a:cxn ang="0">
                  <a:pos x="236" y="118"/>
                </a:cxn>
                <a:cxn ang="0">
                  <a:pos x="252" y="130"/>
                </a:cxn>
                <a:cxn ang="0">
                  <a:pos x="255" y="108"/>
                </a:cxn>
                <a:cxn ang="0">
                  <a:pos x="264" y="79"/>
                </a:cxn>
                <a:cxn ang="0">
                  <a:pos x="248" y="40"/>
                </a:cxn>
                <a:cxn ang="0">
                  <a:pos x="252" y="7"/>
                </a:cxn>
                <a:cxn ang="0">
                  <a:pos x="228" y="0"/>
                </a:cxn>
                <a:cxn ang="0">
                  <a:pos x="188" y="18"/>
                </a:cxn>
                <a:cxn ang="0">
                  <a:pos x="147" y="25"/>
                </a:cxn>
                <a:cxn ang="0">
                  <a:pos x="111" y="42"/>
                </a:cxn>
                <a:cxn ang="0">
                  <a:pos x="75" y="25"/>
                </a:cxn>
                <a:cxn ang="0">
                  <a:pos x="32" y="3"/>
                </a:cxn>
                <a:cxn ang="0">
                  <a:pos x="3" y="4"/>
                </a:cxn>
              </a:cxnLst>
              <a:rect l="0" t="0" r="r" b="b"/>
              <a:pathLst>
                <a:path w="264" h="258">
                  <a:moveTo>
                    <a:pt x="3" y="4"/>
                  </a:moveTo>
                  <a:lnTo>
                    <a:pt x="0" y="71"/>
                  </a:lnTo>
                  <a:lnTo>
                    <a:pt x="45" y="116"/>
                  </a:lnTo>
                  <a:lnTo>
                    <a:pt x="44" y="160"/>
                  </a:lnTo>
                  <a:lnTo>
                    <a:pt x="80" y="208"/>
                  </a:lnTo>
                  <a:lnTo>
                    <a:pt x="107" y="250"/>
                  </a:lnTo>
                  <a:lnTo>
                    <a:pt x="141" y="246"/>
                  </a:lnTo>
                  <a:lnTo>
                    <a:pt x="170" y="258"/>
                  </a:lnTo>
                  <a:lnTo>
                    <a:pt x="174" y="243"/>
                  </a:lnTo>
                  <a:lnTo>
                    <a:pt x="192" y="238"/>
                  </a:lnTo>
                  <a:lnTo>
                    <a:pt x="207" y="208"/>
                  </a:lnTo>
                  <a:lnTo>
                    <a:pt x="233" y="222"/>
                  </a:lnTo>
                  <a:lnTo>
                    <a:pt x="243" y="168"/>
                  </a:lnTo>
                  <a:lnTo>
                    <a:pt x="231" y="153"/>
                  </a:lnTo>
                  <a:lnTo>
                    <a:pt x="236" y="118"/>
                  </a:lnTo>
                  <a:lnTo>
                    <a:pt x="252" y="130"/>
                  </a:lnTo>
                  <a:lnTo>
                    <a:pt x="255" y="108"/>
                  </a:lnTo>
                  <a:lnTo>
                    <a:pt x="264" y="79"/>
                  </a:lnTo>
                  <a:lnTo>
                    <a:pt x="248" y="40"/>
                  </a:lnTo>
                  <a:lnTo>
                    <a:pt x="252" y="7"/>
                  </a:lnTo>
                  <a:lnTo>
                    <a:pt x="228" y="0"/>
                  </a:lnTo>
                  <a:lnTo>
                    <a:pt x="188" y="18"/>
                  </a:lnTo>
                  <a:lnTo>
                    <a:pt x="147" y="25"/>
                  </a:lnTo>
                  <a:lnTo>
                    <a:pt x="111" y="42"/>
                  </a:lnTo>
                  <a:lnTo>
                    <a:pt x="75" y="25"/>
                  </a:lnTo>
                  <a:lnTo>
                    <a:pt x="32" y="3"/>
                  </a:lnTo>
                  <a:lnTo>
                    <a:pt x="3" y="4"/>
                  </a:lnTo>
                  <a:close/>
                </a:path>
              </a:pathLst>
            </a:custGeom>
            <a:grpFill/>
            <a:ln w="9525" cmpd="sng">
              <a:solidFill>
                <a:schemeClr val="bg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altLang="zh-CN" sz="1662"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7" name="Freeform 11">
              <a:extLst>
                <a:ext uri="{FF2B5EF4-FFF2-40B4-BE49-F238E27FC236}">
                  <a16:creationId xmlns:a16="http://schemas.microsoft.com/office/drawing/2014/main" id="{6B8429FD-543E-9C02-3DFB-59E191A27EE3}"/>
                </a:ext>
              </a:extLst>
            </p:cNvPr>
            <p:cNvSpPr/>
            <p:nvPr/>
          </p:nvSpPr>
          <p:spPr bwMode="auto">
            <a:xfrm>
              <a:off x="5155547" y="5389565"/>
              <a:ext cx="69105" cy="106800"/>
            </a:xfrm>
            <a:custGeom>
              <a:avLst/>
              <a:gdLst/>
              <a:ahLst/>
              <a:cxnLst>
                <a:cxn ang="0">
                  <a:pos x="23" y="65"/>
                </a:cxn>
                <a:cxn ang="0">
                  <a:pos x="27" y="51"/>
                </a:cxn>
                <a:cxn ang="0">
                  <a:pos x="20" y="33"/>
                </a:cxn>
                <a:cxn ang="0">
                  <a:pos x="0" y="26"/>
                </a:cxn>
                <a:cxn ang="0">
                  <a:pos x="8" y="0"/>
                </a:cxn>
                <a:cxn ang="0">
                  <a:pos x="38" y="23"/>
                </a:cxn>
                <a:cxn ang="0">
                  <a:pos x="44" y="48"/>
                </a:cxn>
                <a:cxn ang="0">
                  <a:pos x="44" y="68"/>
                </a:cxn>
                <a:cxn ang="0">
                  <a:pos x="23" y="65"/>
                </a:cxn>
              </a:cxnLst>
              <a:rect l="0" t="0" r="r" b="b"/>
              <a:pathLst>
                <a:path w="44" h="68">
                  <a:moveTo>
                    <a:pt x="23" y="65"/>
                  </a:moveTo>
                  <a:lnTo>
                    <a:pt x="27" y="51"/>
                  </a:lnTo>
                  <a:lnTo>
                    <a:pt x="20" y="33"/>
                  </a:lnTo>
                  <a:lnTo>
                    <a:pt x="0" y="26"/>
                  </a:lnTo>
                  <a:lnTo>
                    <a:pt x="8" y="0"/>
                  </a:lnTo>
                  <a:lnTo>
                    <a:pt x="38" y="23"/>
                  </a:lnTo>
                  <a:lnTo>
                    <a:pt x="44" y="48"/>
                  </a:lnTo>
                  <a:lnTo>
                    <a:pt x="44" y="68"/>
                  </a:lnTo>
                  <a:lnTo>
                    <a:pt x="23" y="65"/>
                  </a:lnTo>
                  <a:close/>
                </a:path>
              </a:pathLst>
            </a:custGeom>
            <a:grpFill/>
            <a:ln w="9525" cmpd="sng">
              <a:solidFill>
                <a:schemeClr val="bg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altLang="zh-CN" sz="1662"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8" name="Freeform 12">
              <a:extLst>
                <a:ext uri="{FF2B5EF4-FFF2-40B4-BE49-F238E27FC236}">
                  <a16:creationId xmlns:a16="http://schemas.microsoft.com/office/drawing/2014/main" id="{7EB2194B-DD8E-070D-79DC-222785503F97}"/>
                </a:ext>
              </a:extLst>
            </p:cNvPr>
            <p:cNvSpPr/>
            <p:nvPr/>
          </p:nvSpPr>
          <p:spPr bwMode="auto">
            <a:xfrm>
              <a:off x="2622202" y="1639006"/>
              <a:ext cx="196323" cy="113082"/>
            </a:xfrm>
            <a:custGeom>
              <a:avLst/>
              <a:gdLst/>
              <a:ahLst/>
              <a:cxnLst>
                <a:cxn ang="0">
                  <a:pos x="82" y="68"/>
                </a:cxn>
                <a:cxn ang="0">
                  <a:pos x="41" y="62"/>
                </a:cxn>
                <a:cxn ang="0">
                  <a:pos x="8" y="72"/>
                </a:cxn>
                <a:cxn ang="0">
                  <a:pos x="0" y="62"/>
                </a:cxn>
                <a:cxn ang="0">
                  <a:pos x="7" y="36"/>
                </a:cxn>
                <a:cxn ang="0">
                  <a:pos x="29" y="15"/>
                </a:cxn>
                <a:cxn ang="0">
                  <a:pos x="55" y="26"/>
                </a:cxn>
                <a:cxn ang="0">
                  <a:pos x="91" y="16"/>
                </a:cxn>
                <a:cxn ang="0">
                  <a:pos x="107" y="0"/>
                </a:cxn>
                <a:cxn ang="0">
                  <a:pos x="125" y="21"/>
                </a:cxn>
                <a:cxn ang="0">
                  <a:pos x="110" y="47"/>
                </a:cxn>
                <a:cxn ang="0">
                  <a:pos x="82" y="68"/>
                </a:cxn>
              </a:cxnLst>
              <a:rect l="0" t="0" r="r" b="b"/>
              <a:pathLst>
                <a:path w="125" h="72">
                  <a:moveTo>
                    <a:pt x="82" y="68"/>
                  </a:moveTo>
                  <a:lnTo>
                    <a:pt x="41" y="62"/>
                  </a:lnTo>
                  <a:lnTo>
                    <a:pt x="8" y="72"/>
                  </a:lnTo>
                  <a:lnTo>
                    <a:pt x="0" y="62"/>
                  </a:lnTo>
                  <a:lnTo>
                    <a:pt x="7" y="36"/>
                  </a:lnTo>
                  <a:lnTo>
                    <a:pt x="29" y="15"/>
                  </a:lnTo>
                  <a:lnTo>
                    <a:pt x="55" y="26"/>
                  </a:lnTo>
                  <a:lnTo>
                    <a:pt x="91" y="16"/>
                  </a:lnTo>
                  <a:lnTo>
                    <a:pt x="107" y="0"/>
                  </a:lnTo>
                  <a:lnTo>
                    <a:pt x="125" y="21"/>
                  </a:lnTo>
                  <a:lnTo>
                    <a:pt x="110" y="47"/>
                  </a:lnTo>
                  <a:lnTo>
                    <a:pt x="82" y="68"/>
                  </a:lnTo>
                  <a:close/>
                </a:path>
              </a:pathLst>
            </a:custGeom>
            <a:grpFill/>
            <a:ln w="9525" cmpd="sng">
              <a:solidFill>
                <a:schemeClr val="bg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altLang="zh-CN" sz="1662"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9" name="Freeform 13">
              <a:extLst>
                <a:ext uri="{FF2B5EF4-FFF2-40B4-BE49-F238E27FC236}">
                  <a16:creationId xmlns:a16="http://schemas.microsoft.com/office/drawing/2014/main" id="{50AE036A-57EB-F564-1DD9-533FBA071C3E}"/>
                </a:ext>
              </a:extLst>
            </p:cNvPr>
            <p:cNvSpPr/>
            <p:nvPr/>
          </p:nvSpPr>
          <p:spPr bwMode="auto">
            <a:xfrm>
              <a:off x="3497015" y="1877735"/>
              <a:ext cx="94234" cy="100517"/>
            </a:xfrm>
            <a:custGeom>
              <a:avLst/>
              <a:gdLst/>
              <a:ahLst/>
              <a:cxnLst>
                <a:cxn ang="0">
                  <a:pos x="51" y="64"/>
                </a:cxn>
                <a:cxn ang="0">
                  <a:pos x="0" y="58"/>
                </a:cxn>
                <a:cxn ang="0">
                  <a:pos x="9" y="31"/>
                </a:cxn>
                <a:cxn ang="0">
                  <a:pos x="7" y="9"/>
                </a:cxn>
                <a:cxn ang="0">
                  <a:pos x="32" y="0"/>
                </a:cxn>
                <a:cxn ang="0">
                  <a:pos x="38" y="13"/>
                </a:cxn>
                <a:cxn ang="0">
                  <a:pos x="53" y="10"/>
                </a:cxn>
                <a:cxn ang="0">
                  <a:pos x="60" y="18"/>
                </a:cxn>
                <a:cxn ang="0">
                  <a:pos x="39" y="33"/>
                </a:cxn>
                <a:cxn ang="0">
                  <a:pos x="35" y="48"/>
                </a:cxn>
                <a:cxn ang="0">
                  <a:pos x="53" y="51"/>
                </a:cxn>
                <a:cxn ang="0">
                  <a:pos x="51" y="64"/>
                </a:cxn>
              </a:cxnLst>
              <a:rect l="0" t="0" r="r" b="b"/>
              <a:pathLst>
                <a:path w="60" h="64">
                  <a:moveTo>
                    <a:pt x="51" y="64"/>
                  </a:moveTo>
                  <a:lnTo>
                    <a:pt x="0" y="58"/>
                  </a:lnTo>
                  <a:lnTo>
                    <a:pt x="9" y="31"/>
                  </a:lnTo>
                  <a:lnTo>
                    <a:pt x="7" y="9"/>
                  </a:lnTo>
                  <a:lnTo>
                    <a:pt x="32" y="0"/>
                  </a:lnTo>
                  <a:lnTo>
                    <a:pt x="38" y="13"/>
                  </a:lnTo>
                  <a:lnTo>
                    <a:pt x="53" y="10"/>
                  </a:lnTo>
                  <a:lnTo>
                    <a:pt x="60" y="18"/>
                  </a:lnTo>
                  <a:lnTo>
                    <a:pt x="39" y="33"/>
                  </a:lnTo>
                  <a:lnTo>
                    <a:pt x="35" y="48"/>
                  </a:lnTo>
                  <a:lnTo>
                    <a:pt x="53" y="51"/>
                  </a:lnTo>
                  <a:lnTo>
                    <a:pt x="51" y="64"/>
                  </a:lnTo>
                  <a:close/>
                </a:path>
              </a:pathLst>
            </a:custGeom>
            <a:grpFill/>
            <a:ln w="9525" cmpd="sng">
              <a:solidFill>
                <a:schemeClr val="bg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altLang="zh-CN" sz="1662"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0" name="任意多边形 61">
              <a:extLst>
                <a:ext uri="{FF2B5EF4-FFF2-40B4-BE49-F238E27FC236}">
                  <a16:creationId xmlns:a16="http://schemas.microsoft.com/office/drawing/2014/main" id="{5D03266C-D219-0FDB-C215-274AA3E4BABD}"/>
                </a:ext>
              </a:extLst>
            </p:cNvPr>
            <p:cNvSpPr/>
            <p:nvPr/>
          </p:nvSpPr>
          <p:spPr>
            <a:xfrm>
              <a:off x="3867815" y="4917399"/>
              <a:ext cx="154723" cy="76320"/>
            </a:xfrm>
            <a:custGeom>
              <a:avLst/>
              <a:gdLst>
                <a:gd name="connsiteX0" fmla="*/ 0 w 156389"/>
                <a:gd name="connsiteY0" fmla="*/ 44296 h 77142"/>
                <a:gd name="connsiteX1" fmla="*/ 25080 w 156389"/>
                <a:gd name="connsiteY1" fmla="*/ 77142 h 77142"/>
                <a:gd name="connsiteX2" fmla="*/ 61898 w 156389"/>
                <a:gd name="connsiteY2" fmla="*/ 76692 h 77142"/>
                <a:gd name="connsiteX3" fmla="*/ 82394 w 156389"/>
                <a:gd name="connsiteY3" fmla="*/ 58598 h 77142"/>
                <a:gd name="connsiteX4" fmla="*/ 120491 w 156389"/>
                <a:gd name="connsiteY4" fmla="*/ 72876 h 77142"/>
                <a:gd name="connsiteX5" fmla="*/ 133648 w 156389"/>
                <a:gd name="connsiteY5" fmla="*/ 47142 h 77142"/>
                <a:gd name="connsiteX6" fmla="*/ 156389 w 156389"/>
                <a:gd name="connsiteY6" fmla="*/ 32645 h 77142"/>
                <a:gd name="connsiteX7" fmla="*/ 154124 w 156389"/>
                <a:gd name="connsiteY7" fmla="*/ 28572 h 77142"/>
                <a:gd name="connsiteX8" fmla="*/ 147934 w 156389"/>
                <a:gd name="connsiteY8" fmla="*/ 22762 h 77142"/>
                <a:gd name="connsiteX9" fmla="*/ 133648 w 156389"/>
                <a:gd name="connsiteY9" fmla="*/ 15714 h 77142"/>
                <a:gd name="connsiteX10" fmla="*/ 99840 w 156389"/>
                <a:gd name="connsiteY10" fmla="*/ 0 h 77142"/>
                <a:gd name="connsiteX11" fmla="*/ 45270 w 156389"/>
                <a:gd name="connsiteY11" fmla="*/ 13620 h 77142"/>
                <a:gd name="connsiteX12" fmla="*/ 0 w 156389"/>
                <a:gd name="connsiteY12" fmla="*/ 44296 h 77142"/>
                <a:gd name="connsiteX13" fmla="*/ 0 w 157457"/>
                <a:gd name="connsiteY13" fmla="*/ 44296 h 77142"/>
                <a:gd name="connsiteX14" fmla="*/ 0 w 157691"/>
                <a:gd name="connsiteY14" fmla="*/ 44296 h 7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389" h="77142">
                  <a:moveTo>
                    <a:pt x="0" y="44296"/>
                  </a:moveTo>
                  <a:lnTo>
                    <a:pt x="25080" y="77142"/>
                  </a:lnTo>
                  <a:lnTo>
                    <a:pt x="61898" y="76692"/>
                  </a:lnTo>
                  <a:lnTo>
                    <a:pt x="82394" y="58598"/>
                  </a:lnTo>
                  <a:lnTo>
                    <a:pt x="120491" y="72876"/>
                  </a:lnTo>
                  <a:lnTo>
                    <a:pt x="133648" y="47142"/>
                  </a:lnTo>
                  <a:lnTo>
                    <a:pt x="156389" y="32645"/>
                  </a:lnTo>
                  <a:lnTo>
                    <a:pt x="154124" y="28572"/>
                  </a:lnTo>
                  <a:cubicBezTo>
                    <a:pt x="152591" y="29903"/>
                    <a:pt x="151848" y="22685"/>
                    <a:pt x="147934" y="22762"/>
                  </a:cubicBezTo>
                  <a:lnTo>
                    <a:pt x="133648" y="15714"/>
                  </a:lnTo>
                  <a:lnTo>
                    <a:pt x="99840" y="0"/>
                  </a:lnTo>
                  <a:lnTo>
                    <a:pt x="45270" y="13620"/>
                  </a:lnTo>
                  <a:lnTo>
                    <a:pt x="0" y="44296"/>
                  </a:lnTo>
                  <a:close/>
                </a:path>
              </a:pathLst>
            </a:custGeom>
            <a:grpFill/>
            <a:ln w="9525" cmpd="sng">
              <a:solidFill>
                <a:schemeClr val="bg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altLang="zh-CN" sz="1662"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1" name="Freeform 14">
              <a:extLst>
                <a:ext uri="{FF2B5EF4-FFF2-40B4-BE49-F238E27FC236}">
                  <a16:creationId xmlns:a16="http://schemas.microsoft.com/office/drawing/2014/main" id="{78A68783-6BA7-125E-0030-EED16E241A81}"/>
                </a:ext>
              </a:extLst>
            </p:cNvPr>
            <p:cNvSpPr/>
            <p:nvPr/>
          </p:nvSpPr>
          <p:spPr bwMode="auto">
            <a:xfrm rot="21596874">
              <a:off x="5276465" y="4815030"/>
              <a:ext cx="79066" cy="106568"/>
            </a:xfrm>
            <a:custGeom>
              <a:avLst/>
              <a:gdLst>
                <a:gd name="T0" fmla="*/ 27 w 192"/>
                <a:gd name="T1" fmla="*/ 213 h 266"/>
                <a:gd name="T2" fmla="*/ 14 w 192"/>
                <a:gd name="T3" fmla="*/ 204 h 266"/>
                <a:gd name="T4" fmla="*/ 9 w 192"/>
                <a:gd name="T5" fmla="*/ 186 h 266"/>
                <a:gd name="T6" fmla="*/ 0 w 192"/>
                <a:gd name="T7" fmla="*/ 174 h 266"/>
                <a:gd name="T8" fmla="*/ 2 w 192"/>
                <a:gd name="T9" fmla="*/ 152 h 266"/>
                <a:gd name="T10" fmla="*/ 3 w 192"/>
                <a:gd name="T11" fmla="*/ 125 h 266"/>
                <a:gd name="T12" fmla="*/ 6 w 192"/>
                <a:gd name="T13" fmla="*/ 101 h 266"/>
                <a:gd name="T14" fmla="*/ 11 w 192"/>
                <a:gd name="T15" fmla="*/ 69 h 266"/>
                <a:gd name="T16" fmla="*/ 33 w 192"/>
                <a:gd name="T17" fmla="*/ 53 h 266"/>
                <a:gd name="T18" fmla="*/ 57 w 192"/>
                <a:gd name="T19" fmla="*/ 36 h 266"/>
                <a:gd name="T20" fmla="*/ 83 w 192"/>
                <a:gd name="T21" fmla="*/ 23 h 266"/>
                <a:gd name="T22" fmla="*/ 99 w 192"/>
                <a:gd name="T23" fmla="*/ 11 h 266"/>
                <a:gd name="T24" fmla="*/ 110 w 192"/>
                <a:gd name="T25" fmla="*/ 0 h 266"/>
                <a:gd name="T26" fmla="*/ 126 w 192"/>
                <a:gd name="T27" fmla="*/ 12 h 266"/>
                <a:gd name="T28" fmla="*/ 131 w 192"/>
                <a:gd name="T29" fmla="*/ 27 h 266"/>
                <a:gd name="T30" fmla="*/ 143 w 192"/>
                <a:gd name="T31" fmla="*/ 39 h 266"/>
                <a:gd name="T32" fmla="*/ 156 w 192"/>
                <a:gd name="T33" fmla="*/ 51 h 266"/>
                <a:gd name="T34" fmla="*/ 171 w 192"/>
                <a:gd name="T35" fmla="*/ 59 h 266"/>
                <a:gd name="T36" fmla="*/ 186 w 192"/>
                <a:gd name="T37" fmla="*/ 57 h 266"/>
                <a:gd name="T38" fmla="*/ 192 w 192"/>
                <a:gd name="T39" fmla="*/ 68 h 266"/>
                <a:gd name="T40" fmla="*/ 183 w 192"/>
                <a:gd name="T41" fmla="*/ 78 h 266"/>
                <a:gd name="T42" fmla="*/ 168 w 192"/>
                <a:gd name="T43" fmla="*/ 77 h 266"/>
                <a:gd name="T44" fmla="*/ 155 w 192"/>
                <a:gd name="T45" fmla="*/ 74 h 266"/>
                <a:gd name="T46" fmla="*/ 135 w 192"/>
                <a:gd name="T47" fmla="*/ 78 h 266"/>
                <a:gd name="T48" fmla="*/ 125 w 192"/>
                <a:gd name="T49" fmla="*/ 95 h 266"/>
                <a:gd name="T50" fmla="*/ 116 w 192"/>
                <a:gd name="T51" fmla="*/ 113 h 266"/>
                <a:gd name="T52" fmla="*/ 116 w 192"/>
                <a:gd name="T53" fmla="*/ 128 h 266"/>
                <a:gd name="T54" fmla="*/ 116 w 192"/>
                <a:gd name="T55" fmla="*/ 141 h 266"/>
                <a:gd name="T56" fmla="*/ 110 w 192"/>
                <a:gd name="T57" fmla="*/ 156 h 266"/>
                <a:gd name="T58" fmla="*/ 98 w 192"/>
                <a:gd name="T59" fmla="*/ 162 h 266"/>
                <a:gd name="T60" fmla="*/ 102 w 192"/>
                <a:gd name="T61" fmla="*/ 179 h 266"/>
                <a:gd name="T62" fmla="*/ 102 w 192"/>
                <a:gd name="T63" fmla="*/ 207 h 266"/>
                <a:gd name="T64" fmla="*/ 99 w 192"/>
                <a:gd name="T65" fmla="*/ 230 h 266"/>
                <a:gd name="T66" fmla="*/ 96 w 192"/>
                <a:gd name="T67" fmla="*/ 251 h 266"/>
                <a:gd name="T68" fmla="*/ 84 w 192"/>
                <a:gd name="T69" fmla="*/ 266 h 266"/>
                <a:gd name="T70" fmla="*/ 60 w 192"/>
                <a:gd name="T71" fmla="*/ 258 h 266"/>
                <a:gd name="T72" fmla="*/ 41 w 192"/>
                <a:gd name="T73" fmla="*/ 252 h 266"/>
                <a:gd name="T74" fmla="*/ 38 w 192"/>
                <a:gd name="T75" fmla="*/ 230 h 266"/>
                <a:gd name="T76" fmla="*/ 38 w 192"/>
                <a:gd name="T77" fmla="*/ 206 h 266"/>
                <a:gd name="T78" fmla="*/ 27 w 192"/>
                <a:gd name="T79" fmla="*/ 213 h 2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2"/>
                <a:gd name="T121" fmla="*/ 0 h 266"/>
                <a:gd name="T122" fmla="*/ 192 w 192"/>
                <a:gd name="T123" fmla="*/ 266 h 2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2" h="266">
                  <a:moveTo>
                    <a:pt x="27" y="213"/>
                  </a:moveTo>
                  <a:lnTo>
                    <a:pt x="14" y="204"/>
                  </a:lnTo>
                  <a:lnTo>
                    <a:pt x="9" y="186"/>
                  </a:lnTo>
                  <a:lnTo>
                    <a:pt x="0" y="174"/>
                  </a:lnTo>
                  <a:lnTo>
                    <a:pt x="2" y="152"/>
                  </a:lnTo>
                  <a:lnTo>
                    <a:pt x="3" y="125"/>
                  </a:lnTo>
                  <a:lnTo>
                    <a:pt x="6" y="101"/>
                  </a:lnTo>
                  <a:lnTo>
                    <a:pt x="11" y="69"/>
                  </a:lnTo>
                  <a:lnTo>
                    <a:pt x="33" y="53"/>
                  </a:lnTo>
                  <a:lnTo>
                    <a:pt x="57" y="36"/>
                  </a:lnTo>
                  <a:lnTo>
                    <a:pt x="83" y="23"/>
                  </a:lnTo>
                  <a:lnTo>
                    <a:pt x="99" y="11"/>
                  </a:lnTo>
                  <a:lnTo>
                    <a:pt x="110" y="0"/>
                  </a:lnTo>
                  <a:lnTo>
                    <a:pt x="126" y="12"/>
                  </a:lnTo>
                  <a:lnTo>
                    <a:pt x="131" y="27"/>
                  </a:lnTo>
                  <a:lnTo>
                    <a:pt x="143" y="39"/>
                  </a:lnTo>
                  <a:lnTo>
                    <a:pt x="156" y="51"/>
                  </a:lnTo>
                  <a:lnTo>
                    <a:pt x="171" y="59"/>
                  </a:lnTo>
                  <a:lnTo>
                    <a:pt x="186" y="57"/>
                  </a:lnTo>
                  <a:lnTo>
                    <a:pt x="192" y="68"/>
                  </a:lnTo>
                  <a:lnTo>
                    <a:pt x="183" y="78"/>
                  </a:lnTo>
                  <a:lnTo>
                    <a:pt x="168" y="77"/>
                  </a:lnTo>
                  <a:lnTo>
                    <a:pt x="155" y="74"/>
                  </a:lnTo>
                  <a:lnTo>
                    <a:pt x="135" y="78"/>
                  </a:lnTo>
                  <a:lnTo>
                    <a:pt x="125" y="95"/>
                  </a:lnTo>
                  <a:lnTo>
                    <a:pt x="116" y="113"/>
                  </a:lnTo>
                  <a:lnTo>
                    <a:pt x="116" y="128"/>
                  </a:lnTo>
                  <a:lnTo>
                    <a:pt x="116" y="141"/>
                  </a:lnTo>
                  <a:lnTo>
                    <a:pt x="110" y="156"/>
                  </a:lnTo>
                  <a:lnTo>
                    <a:pt x="98" y="162"/>
                  </a:lnTo>
                  <a:lnTo>
                    <a:pt x="102" y="179"/>
                  </a:lnTo>
                  <a:lnTo>
                    <a:pt x="102" y="207"/>
                  </a:lnTo>
                  <a:lnTo>
                    <a:pt x="99" y="230"/>
                  </a:lnTo>
                  <a:lnTo>
                    <a:pt x="96" y="251"/>
                  </a:lnTo>
                  <a:lnTo>
                    <a:pt x="84" y="266"/>
                  </a:lnTo>
                  <a:lnTo>
                    <a:pt x="60" y="258"/>
                  </a:lnTo>
                  <a:lnTo>
                    <a:pt x="41" y="252"/>
                  </a:lnTo>
                  <a:lnTo>
                    <a:pt x="38" y="230"/>
                  </a:lnTo>
                  <a:lnTo>
                    <a:pt x="38" y="206"/>
                  </a:lnTo>
                  <a:lnTo>
                    <a:pt x="27" y="213"/>
                  </a:lnTo>
                  <a:close/>
                </a:path>
              </a:pathLst>
            </a:custGeom>
            <a:grpFill/>
            <a:ln w="9525" cmpd="sng">
              <a:solidFill>
                <a:schemeClr val="bg1"/>
              </a:solidFill>
              <a:prstDash val="solid"/>
              <a:round/>
            </a:ln>
            <a:effectLst/>
          </p:spPr>
          <p:txBody>
            <a:bodyPr lIns="112456" tIns="56229" rIns="112456" bIns="5622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altLang="zh-CN" sz="1477" b="1"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42" name="object 37">
            <a:extLst>
              <a:ext uri="{FF2B5EF4-FFF2-40B4-BE49-F238E27FC236}">
                <a16:creationId xmlns:a16="http://schemas.microsoft.com/office/drawing/2014/main" id="{54950E49-49D8-CE88-27E3-C395CEB6B57B}"/>
              </a:ext>
            </a:extLst>
          </p:cNvPr>
          <p:cNvSpPr txBox="1"/>
          <p:nvPr userDrawn="1"/>
        </p:nvSpPr>
        <p:spPr>
          <a:xfrm>
            <a:off x="1929227" y="5146180"/>
            <a:ext cx="2457329" cy="171669"/>
          </a:xfrm>
          <a:prstGeom prst="rect">
            <a:avLst/>
          </a:prstGeom>
        </p:spPr>
        <p:txBody>
          <a:bodyPr vert="horz" wrap="square" lIns="0" tIns="46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3103" lvl="0" indent="0" algn="l" defTabSz="558607" rtl="0" eaLnBrk="1" fontAlgn="auto" latinLnBrk="0" hangingPunct="1">
              <a:lnSpc>
                <a:spcPct val="104200"/>
              </a:lnSpc>
              <a:spcBef>
                <a:spcPts val="37"/>
              </a:spcBef>
              <a:spcAft>
                <a:spcPct val="0"/>
              </a:spcAft>
              <a:buClrTx/>
              <a:buSzTx/>
              <a:buFontTx/>
              <a:buNone/>
              <a:defRPr/>
            </a:pPr>
            <a:r>
              <a:rPr kumimoji="0" lang="en-AU" sz="1100" b="0" i="0" u="none" strike="noStrike" kern="0" cap="none" spc="-6" normalizeH="0" baseline="0" noProof="0">
                <a:ln>
                  <a:noFill/>
                </a:ln>
                <a:solidFill>
                  <a:schemeClr val="accent5">
                    <a:lumMod val="75000"/>
                  </a:schemeClr>
                </a:solidFill>
                <a:effectLst/>
                <a:uLnTx/>
                <a:uFillTx/>
                <a:latin typeface="+mn-lt"/>
                <a:ea typeface="+mn-ea"/>
                <a:cs typeface="Tahoma"/>
              </a:rPr>
              <a:t>Middle </a:t>
            </a:r>
            <a:r>
              <a:rPr kumimoji="0" lang="en-AU" sz="1100" b="0" i="0" u="none" strike="noStrike" kern="0" cap="none" spc="24" normalizeH="0" baseline="0" noProof="0">
                <a:ln>
                  <a:noFill/>
                </a:ln>
                <a:solidFill>
                  <a:schemeClr val="accent5">
                    <a:lumMod val="75000"/>
                  </a:schemeClr>
                </a:solidFill>
                <a:effectLst/>
                <a:uLnTx/>
                <a:uFillTx/>
                <a:latin typeface="+mn-lt"/>
                <a:ea typeface="+mn-ea"/>
                <a:cs typeface="Tahoma"/>
              </a:rPr>
              <a:t>management</a:t>
            </a:r>
            <a:endParaRPr kumimoji="0" lang="en-AU" sz="1100" b="0" i="0" u="none" strike="noStrike" kern="0" cap="none" spc="0" normalizeH="0" baseline="0" noProof="0">
              <a:ln>
                <a:noFill/>
              </a:ln>
              <a:solidFill>
                <a:schemeClr val="accent5">
                  <a:lumMod val="75000"/>
                </a:schemeClr>
              </a:solidFill>
              <a:effectLst/>
              <a:uLnTx/>
              <a:uFillTx/>
              <a:latin typeface="+mn-lt"/>
              <a:ea typeface="+mn-ea"/>
              <a:cs typeface="Tahoma"/>
            </a:endParaRPr>
          </a:p>
        </p:txBody>
      </p:sp>
      <p:sp>
        <p:nvSpPr>
          <p:cNvPr id="44" name="object 33">
            <a:extLst>
              <a:ext uri="{FF2B5EF4-FFF2-40B4-BE49-F238E27FC236}">
                <a16:creationId xmlns:a16="http://schemas.microsoft.com/office/drawing/2014/main" id="{65935280-011A-7D2B-F4E4-B46C9FAC2A62}"/>
              </a:ext>
            </a:extLst>
          </p:cNvPr>
          <p:cNvSpPr txBox="1"/>
          <p:nvPr userDrawn="1"/>
        </p:nvSpPr>
        <p:spPr>
          <a:xfrm>
            <a:off x="1929227" y="4518817"/>
            <a:ext cx="1953087" cy="171669"/>
          </a:xfrm>
          <a:prstGeom prst="rect">
            <a:avLst/>
          </a:prstGeom>
        </p:spPr>
        <p:txBody>
          <a:bodyPr vert="horz" wrap="square" lIns="0" tIns="46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3103" lvl="0" indent="0" algn="l" defTabSz="558607" rtl="0" eaLnBrk="1" fontAlgn="auto" latinLnBrk="0" hangingPunct="1">
              <a:lnSpc>
                <a:spcPct val="104200"/>
              </a:lnSpc>
              <a:spcBef>
                <a:spcPts val="37"/>
              </a:spcBef>
              <a:spcAft>
                <a:spcPct val="0"/>
              </a:spcAft>
              <a:buClrTx/>
              <a:buSzTx/>
              <a:buFontTx/>
              <a:buNone/>
              <a:defRPr/>
            </a:pPr>
            <a:r>
              <a:rPr kumimoji="0" lang="en-AU" sz="1100" b="1" i="0" u="none" strike="noStrike" kern="0" cap="none" spc="-6" normalizeH="0" baseline="0" noProof="0">
                <a:ln>
                  <a:noFill/>
                </a:ln>
                <a:solidFill>
                  <a:srgbClr val="002334"/>
                </a:solidFill>
                <a:effectLst/>
                <a:uLnTx/>
                <a:uFillTx/>
                <a:latin typeface="+mn-lt"/>
                <a:ea typeface="+mn-ea"/>
                <a:cs typeface="Tahoma"/>
              </a:rPr>
              <a:t>Board and executive teams</a:t>
            </a:r>
          </a:p>
        </p:txBody>
      </p:sp>
      <p:sp>
        <p:nvSpPr>
          <p:cNvPr id="45" name="object 38">
            <a:extLst>
              <a:ext uri="{FF2B5EF4-FFF2-40B4-BE49-F238E27FC236}">
                <a16:creationId xmlns:a16="http://schemas.microsoft.com/office/drawing/2014/main" id="{7C08C274-B05D-7CC3-9364-9CACB2E3C5AF}"/>
              </a:ext>
            </a:extLst>
          </p:cNvPr>
          <p:cNvSpPr txBox="1"/>
          <p:nvPr userDrawn="1"/>
        </p:nvSpPr>
        <p:spPr>
          <a:xfrm>
            <a:off x="1929227" y="5915459"/>
            <a:ext cx="2267955" cy="171669"/>
          </a:xfrm>
          <a:prstGeom prst="rect">
            <a:avLst/>
          </a:prstGeom>
        </p:spPr>
        <p:txBody>
          <a:bodyPr vert="horz" wrap="square" lIns="0" tIns="465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58" marR="3103" lvl="0" indent="0" algn="l" defTabSz="558607" rtl="0" eaLnBrk="1" fontAlgn="auto" latinLnBrk="0" hangingPunct="1">
              <a:lnSpc>
                <a:spcPct val="104200"/>
              </a:lnSpc>
              <a:spcBef>
                <a:spcPts val="37"/>
              </a:spcBef>
              <a:spcAft>
                <a:spcPct val="0"/>
              </a:spcAft>
              <a:buClrTx/>
              <a:buSzTx/>
              <a:buFontTx/>
              <a:buNone/>
              <a:defRPr/>
            </a:pPr>
            <a:r>
              <a:rPr kumimoji="0" lang="en-AU" sz="1100" b="0" i="0" u="none" strike="noStrike" kern="0" cap="none" spc="0" normalizeH="0" baseline="0" noProof="0">
                <a:ln>
                  <a:noFill/>
                </a:ln>
                <a:solidFill>
                  <a:schemeClr val="accent5">
                    <a:lumMod val="75000"/>
                  </a:schemeClr>
                </a:solidFill>
                <a:effectLst/>
                <a:uLnTx/>
                <a:uFillTx/>
                <a:latin typeface="+mn-lt"/>
                <a:ea typeface="+mn-ea"/>
                <a:cs typeface="Tahoma"/>
              </a:rPr>
              <a:t>Whole</a:t>
            </a:r>
            <a:r>
              <a:rPr kumimoji="0" lang="en-AU" sz="1100" b="0" i="0" u="none" strike="noStrike" kern="0" cap="none" spc="49" normalizeH="0" baseline="0" noProof="0">
                <a:ln>
                  <a:noFill/>
                </a:ln>
                <a:solidFill>
                  <a:schemeClr val="accent5">
                    <a:lumMod val="75000"/>
                  </a:schemeClr>
                </a:solidFill>
                <a:effectLst/>
                <a:uLnTx/>
                <a:uFillTx/>
                <a:latin typeface="+mn-lt"/>
                <a:ea typeface="+mn-ea"/>
                <a:cs typeface="Tahoma"/>
              </a:rPr>
              <a:t> </a:t>
            </a:r>
            <a:r>
              <a:rPr kumimoji="0" lang="en-AU" sz="1100" b="0" i="0" u="none" strike="noStrike" kern="0" cap="none" spc="-15" normalizeH="0" baseline="0" noProof="0">
                <a:ln>
                  <a:noFill/>
                </a:ln>
                <a:solidFill>
                  <a:schemeClr val="accent5">
                    <a:lumMod val="75000"/>
                  </a:schemeClr>
                </a:solidFill>
                <a:effectLst/>
                <a:uLnTx/>
                <a:uFillTx/>
                <a:latin typeface="+mn-lt"/>
                <a:ea typeface="+mn-ea"/>
                <a:cs typeface="Tahoma"/>
              </a:rPr>
              <a:t>of </a:t>
            </a:r>
            <a:r>
              <a:rPr kumimoji="0" lang="en-AU" sz="1100" b="0" i="0" u="none" strike="noStrike" kern="0" cap="none" spc="-6" normalizeH="0" baseline="0" noProof="0">
                <a:ln>
                  <a:noFill/>
                </a:ln>
                <a:solidFill>
                  <a:schemeClr val="accent5">
                    <a:lumMod val="75000"/>
                  </a:schemeClr>
                </a:solidFill>
                <a:effectLst/>
                <a:uLnTx/>
                <a:uFillTx/>
                <a:latin typeface="+mn-lt"/>
                <a:ea typeface="+mn-ea"/>
                <a:cs typeface="Tahoma"/>
              </a:rPr>
              <a:t>organisation</a:t>
            </a:r>
            <a:endParaRPr kumimoji="0" lang="en-AU" sz="1100" b="0" i="0" u="none" strike="noStrike" kern="0" cap="none" spc="0" normalizeH="0" baseline="0" noProof="0">
              <a:ln>
                <a:noFill/>
              </a:ln>
              <a:solidFill>
                <a:schemeClr val="accent5">
                  <a:lumMod val="75000"/>
                </a:schemeClr>
              </a:solidFill>
              <a:effectLst/>
              <a:uLnTx/>
              <a:uFillTx/>
              <a:latin typeface="+mn-lt"/>
              <a:ea typeface="+mn-ea"/>
              <a:cs typeface="Tahoma"/>
            </a:endParaRPr>
          </a:p>
        </p:txBody>
      </p:sp>
      <p:sp>
        <p:nvSpPr>
          <p:cNvPr id="46" name="object 72">
            <a:extLst>
              <a:ext uri="{FF2B5EF4-FFF2-40B4-BE49-F238E27FC236}">
                <a16:creationId xmlns:a16="http://schemas.microsoft.com/office/drawing/2014/main" id="{14E7A6AD-875F-D82E-EE37-6797F45A70AE}"/>
              </a:ext>
            </a:extLst>
          </p:cNvPr>
          <p:cNvSpPr/>
          <p:nvPr userDrawn="1"/>
        </p:nvSpPr>
        <p:spPr>
          <a:xfrm flipH="1">
            <a:off x="1373575" y="4822935"/>
            <a:ext cx="0" cy="200090"/>
          </a:xfrm>
          <a:custGeom>
            <a:avLst/>
            <a:gdLst/>
            <a:ahLst/>
            <a:cxnLst/>
            <a:rect l="l" t="t" r="r" b="b"/>
            <a:pathLst>
              <a:path h="182879">
                <a:moveTo>
                  <a:pt x="0" y="0"/>
                </a:moveTo>
                <a:lnTo>
                  <a:pt x="0" y="182575"/>
                </a:lnTo>
              </a:path>
            </a:pathLst>
          </a:custGeom>
          <a:ln w="12700">
            <a:solidFill>
              <a:schemeClr val="accent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8607" rtl="0" eaLnBrk="1" fontAlgn="auto" latinLnBrk="0" hangingPunct="1">
              <a:lnSpc>
                <a:spcPct val="100000"/>
              </a:lnSpc>
              <a:spcBef>
                <a:spcPct val="0"/>
              </a:spcBef>
              <a:spcAft>
                <a:spcPct val="0"/>
              </a:spcAft>
              <a:buClrTx/>
              <a:buSzTx/>
              <a:buFontTx/>
              <a:buNone/>
              <a:defRPr/>
            </a:pPr>
            <a:endParaRPr kumimoji="0" lang="en-AU" sz="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object 73">
            <a:extLst>
              <a:ext uri="{FF2B5EF4-FFF2-40B4-BE49-F238E27FC236}">
                <a16:creationId xmlns:a16="http://schemas.microsoft.com/office/drawing/2014/main" id="{A5813956-EE3F-DC4C-A15A-8496A082262A}"/>
              </a:ext>
            </a:extLst>
          </p:cNvPr>
          <p:cNvSpPr/>
          <p:nvPr userDrawn="1"/>
        </p:nvSpPr>
        <p:spPr>
          <a:xfrm flipH="1">
            <a:off x="1373575" y="5547627"/>
            <a:ext cx="0" cy="200090"/>
          </a:xfrm>
          <a:custGeom>
            <a:avLst/>
            <a:gdLst/>
            <a:ahLst/>
            <a:cxnLst/>
            <a:rect l="l" t="t" r="r" b="b"/>
            <a:pathLst>
              <a:path h="182879">
                <a:moveTo>
                  <a:pt x="0" y="0"/>
                </a:moveTo>
                <a:lnTo>
                  <a:pt x="0" y="182575"/>
                </a:lnTo>
              </a:path>
            </a:pathLst>
          </a:custGeom>
          <a:ln w="12700">
            <a:solidFill>
              <a:schemeClr val="accent1"/>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8607" rtl="0" eaLnBrk="1" fontAlgn="auto" latinLnBrk="0" hangingPunct="1">
              <a:lnSpc>
                <a:spcPct val="100000"/>
              </a:lnSpc>
              <a:spcBef>
                <a:spcPct val="0"/>
              </a:spcBef>
              <a:spcAft>
                <a:spcPct val="0"/>
              </a:spcAft>
              <a:buClrTx/>
              <a:buSzTx/>
              <a:buFontTx/>
              <a:buNone/>
              <a:defRPr/>
            </a:pPr>
            <a:endParaRPr kumimoji="0" lang="en-AU" sz="9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48" name="Group 47">
            <a:extLst>
              <a:ext uri="{FF2B5EF4-FFF2-40B4-BE49-F238E27FC236}">
                <a16:creationId xmlns:a16="http://schemas.microsoft.com/office/drawing/2014/main" id="{0E46FCE4-28DA-9291-E25C-F7F5AE994570}"/>
              </a:ext>
            </a:extLst>
          </p:cNvPr>
          <p:cNvGrpSpPr/>
          <p:nvPr userDrawn="1"/>
        </p:nvGrpSpPr>
        <p:grpSpPr>
          <a:xfrm>
            <a:off x="925868" y="4429727"/>
            <a:ext cx="236462" cy="316932"/>
            <a:chOff x="6305355" y="4301097"/>
            <a:chExt cx="1112633" cy="1491267"/>
          </a:xfrm>
          <a:solidFill>
            <a:schemeClr val="accent1"/>
          </a:solidFill>
        </p:grpSpPr>
        <p:sp>
          <p:nvSpPr>
            <p:cNvPr id="49" name="Oval 48">
              <a:extLst>
                <a:ext uri="{FF2B5EF4-FFF2-40B4-BE49-F238E27FC236}">
                  <a16:creationId xmlns:a16="http://schemas.microsoft.com/office/drawing/2014/main" id="{D58A6C46-D79A-F56B-76A4-BC30406BD157}"/>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50" name="Freeform: Shape 51">
              <a:extLst>
                <a:ext uri="{FF2B5EF4-FFF2-40B4-BE49-F238E27FC236}">
                  <a16:creationId xmlns:a16="http://schemas.microsoft.com/office/drawing/2014/main" id="{AA93363D-6151-D9AB-0D35-9903FEDA7AA4}"/>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51" name="Group 50">
            <a:extLst>
              <a:ext uri="{FF2B5EF4-FFF2-40B4-BE49-F238E27FC236}">
                <a16:creationId xmlns:a16="http://schemas.microsoft.com/office/drawing/2014/main" id="{616966A6-158F-A30E-5D75-2C7CC434FCEC}"/>
              </a:ext>
            </a:extLst>
          </p:cNvPr>
          <p:cNvGrpSpPr/>
          <p:nvPr userDrawn="1"/>
        </p:nvGrpSpPr>
        <p:grpSpPr>
          <a:xfrm>
            <a:off x="1259407" y="4429727"/>
            <a:ext cx="236462" cy="316932"/>
            <a:chOff x="6305355" y="4301097"/>
            <a:chExt cx="1112633" cy="1491267"/>
          </a:xfrm>
          <a:solidFill>
            <a:schemeClr val="accent1"/>
          </a:solidFill>
        </p:grpSpPr>
        <p:sp>
          <p:nvSpPr>
            <p:cNvPr id="52" name="Oval 51">
              <a:extLst>
                <a:ext uri="{FF2B5EF4-FFF2-40B4-BE49-F238E27FC236}">
                  <a16:creationId xmlns:a16="http://schemas.microsoft.com/office/drawing/2014/main" id="{A2B5B558-C1BB-E37D-E7B2-88CC96D28FE3}"/>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53" name="Freeform: Shape 54">
              <a:extLst>
                <a:ext uri="{FF2B5EF4-FFF2-40B4-BE49-F238E27FC236}">
                  <a16:creationId xmlns:a16="http://schemas.microsoft.com/office/drawing/2014/main" id="{0428094E-6D2A-F968-3638-F9D33CB03469}"/>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54" name="Group 53">
            <a:extLst>
              <a:ext uri="{FF2B5EF4-FFF2-40B4-BE49-F238E27FC236}">
                <a16:creationId xmlns:a16="http://schemas.microsoft.com/office/drawing/2014/main" id="{5149E1C2-6219-50C2-D992-D7DE42B316FA}"/>
              </a:ext>
            </a:extLst>
          </p:cNvPr>
          <p:cNvGrpSpPr/>
          <p:nvPr userDrawn="1"/>
        </p:nvGrpSpPr>
        <p:grpSpPr>
          <a:xfrm>
            <a:off x="1588339" y="4429727"/>
            <a:ext cx="236462" cy="316932"/>
            <a:chOff x="6305355" y="4301097"/>
            <a:chExt cx="1112633" cy="1491267"/>
          </a:xfrm>
          <a:solidFill>
            <a:schemeClr val="accent1"/>
          </a:solidFill>
        </p:grpSpPr>
        <p:sp>
          <p:nvSpPr>
            <p:cNvPr id="55" name="Oval 54">
              <a:extLst>
                <a:ext uri="{FF2B5EF4-FFF2-40B4-BE49-F238E27FC236}">
                  <a16:creationId xmlns:a16="http://schemas.microsoft.com/office/drawing/2014/main" id="{C6EDC424-3661-34DE-C3DA-DE6E6EBCE7B7}"/>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56" name="Freeform: Shape 57">
              <a:extLst>
                <a:ext uri="{FF2B5EF4-FFF2-40B4-BE49-F238E27FC236}">
                  <a16:creationId xmlns:a16="http://schemas.microsoft.com/office/drawing/2014/main" id="{14B0146A-AB69-38AB-B941-8F49391B99BC}"/>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57" name="Group 56">
            <a:extLst>
              <a:ext uri="{FF2B5EF4-FFF2-40B4-BE49-F238E27FC236}">
                <a16:creationId xmlns:a16="http://schemas.microsoft.com/office/drawing/2014/main" id="{6C0507D9-F5C3-9918-0480-A91F0DB64B7A}"/>
              </a:ext>
            </a:extLst>
          </p:cNvPr>
          <p:cNvGrpSpPr/>
          <p:nvPr userDrawn="1"/>
        </p:nvGrpSpPr>
        <p:grpSpPr>
          <a:xfrm>
            <a:off x="1044878" y="5019432"/>
            <a:ext cx="652082" cy="504266"/>
            <a:chOff x="4229276" y="4411186"/>
            <a:chExt cx="490057" cy="378969"/>
          </a:xfrm>
          <a:solidFill>
            <a:schemeClr val="accent5"/>
          </a:solidFill>
        </p:grpSpPr>
        <p:grpSp>
          <p:nvGrpSpPr>
            <p:cNvPr id="58" name="Group 57">
              <a:extLst>
                <a:ext uri="{FF2B5EF4-FFF2-40B4-BE49-F238E27FC236}">
                  <a16:creationId xmlns:a16="http://schemas.microsoft.com/office/drawing/2014/main" id="{6C344470-F724-2A8B-577F-78914C48BF6B}"/>
                </a:ext>
              </a:extLst>
            </p:cNvPr>
            <p:cNvGrpSpPr/>
            <p:nvPr/>
          </p:nvGrpSpPr>
          <p:grpSpPr>
            <a:xfrm>
              <a:off x="4317551" y="4411186"/>
              <a:ext cx="123334" cy="165305"/>
              <a:chOff x="6305355" y="4301097"/>
              <a:chExt cx="1112633" cy="1491267"/>
            </a:xfrm>
            <a:grpFill/>
          </p:grpSpPr>
          <p:sp>
            <p:nvSpPr>
              <p:cNvPr id="71" name="Oval 70">
                <a:extLst>
                  <a:ext uri="{FF2B5EF4-FFF2-40B4-BE49-F238E27FC236}">
                    <a16:creationId xmlns:a16="http://schemas.microsoft.com/office/drawing/2014/main" id="{0BBCAC40-274C-C33F-AB96-AB0D28BC3A07}"/>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72" name="Freeform: Shape 73">
                <a:extLst>
                  <a:ext uri="{FF2B5EF4-FFF2-40B4-BE49-F238E27FC236}">
                    <a16:creationId xmlns:a16="http://schemas.microsoft.com/office/drawing/2014/main" id="{FC6C7BAF-4BAF-AF0A-972A-FA1A0A2A763E}"/>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59" name="Group 58">
              <a:extLst>
                <a:ext uri="{FF2B5EF4-FFF2-40B4-BE49-F238E27FC236}">
                  <a16:creationId xmlns:a16="http://schemas.microsoft.com/office/drawing/2014/main" id="{8530937D-DD57-D3FF-75E7-9470813E9AFF}"/>
                </a:ext>
              </a:extLst>
            </p:cNvPr>
            <p:cNvGrpSpPr/>
            <p:nvPr/>
          </p:nvGrpSpPr>
          <p:grpSpPr>
            <a:xfrm>
              <a:off x="4509343" y="4411186"/>
              <a:ext cx="123334" cy="165305"/>
              <a:chOff x="6305355" y="4301097"/>
              <a:chExt cx="1112633" cy="1491267"/>
            </a:xfrm>
            <a:grpFill/>
          </p:grpSpPr>
          <p:sp>
            <p:nvSpPr>
              <p:cNvPr id="69" name="Oval 68">
                <a:extLst>
                  <a:ext uri="{FF2B5EF4-FFF2-40B4-BE49-F238E27FC236}">
                    <a16:creationId xmlns:a16="http://schemas.microsoft.com/office/drawing/2014/main" id="{AE5851BE-EA93-5B1F-48CD-1F99108ABA43}"/>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70" name="Freeform: Shape 71">
                <a:extLst>
                  <a:ext uri="{FF2B5EF4-FFF2-40B4-BE49-F238E27FC236}">
                    <a16:creationId xmlns:a16="http://schemas.microsoft.com/office/drawing/2014/main" id="{812D058C-337F-EA15-40A1-2F4D710624BD}"/>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60" name="Group 59">
              <a:extLst>
                <a:ext uri="{FF2B5EF4-FFF2-40B4-BE49-F238E27FC236}">
                  <a16:creationId xmlns:a16="http://schemas.microsoft.com/office/drawing/2014/main" id="{4FD4EA2D-F25B-36EF-84AE-5E60FB77BF64}"/>
                </a:ext>
              </a:extLst>
            </p:cNvPr>
            <p:cNvGrpSpPr/>
            <p:nvPr/>
          </p:nvGrpSpPr>
          <p:grpSpPr>
            <a:xfrm>
              <a:off x="4229276" y="4624850"/>
              <a:ext cx="123334" cy="165305"/>
              <a:chOff x="6305355" y="4301097"/>
              <a:chExt cx="1112633" cy="1491267"/>
            </a:xfrm>
            <a:grpFill/>
          </p:grpSpPr>
          <p:sp>
            <p:nvSpPr>
              <p:cNvPr id="67" name="Oval 66">
                <a:extLst>
                  <a:ext uri="{FF2B5EF4-FFF2-40B4-BE49-F238E27FC236}">
                    <a16:creationId xmlns:a16="http://schemas.microsoft.com/office/drawing/2014/main" id="{86537396-4FE5-CAB4-5BF7-ABBC9EE2111E}"/>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68" name="Freeform: Shape 69">
                <a:extLst>
                  <a:ext uri="{FF2B5EF4-FFF2-40B4-BE49-F238E27FC236}">
                    <a16:creationId xmlns:a16="http://schemas.microsoft.com/office/drawing/2014/main" id="{657D0375-0322-7198-462B-E8A1C3F297D0}"/>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61" name="Group 60">
              <a:extLst>
                <a:ext uri="{FF2B5EF4-FFF2-40B4-BE49-F238E27FC236}">
                  <a16:creationId xmlns:a16="http://schemas.microsoft.com/office/drawing/2014/main" id="{6051ACF6-D837-6A82-8765-CC2333A00B3C}"/>
                </a:ext>
              </a:extLst>
            </p:cNvPr>
            <p:cNvGrpSpPr/>
            <p:nvPr/>
          </p:nvGrpSpPr>
          <p:grpSpPr>
            <a:xfrm>
              <a:off x="4412717" y="4624850"/>
              <a:ext cx="123334" cy="165305"/>
              <a:chOff x="6305355" y="4301097"/>
              <a:chExt cx="1112633" cy="1491267"/>
            </a:xfrm>
            <a:grpFill/>
          </p:grpSpPr>
          <p:sp>
            <p:nvSpPr>
              <p:cNvPr id="65" name="Oval 64">
                <a:extLst>
                  <a:ext uri="{FF2B5EF4-FFF2-40B4-BE49-F238E27FC236}">
                    <a16:creationId xmlns:a16="http://schemas.microsoft.com/office/drawing/2014/main" id="{B654BF3E-A6CE-6A25-7970-8BF96E885684}"/>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66" name="Freeform: Shape 67">
                <a:extLst>
                  <a:ext uri="{FF2B5EF4-FFF2-40B4-BE49-F238E27FC236}">
                    <a16:creationId xmlns:a16="http://schemas.microsoft.com/office/drawing/2014/main" id="{E3674525-0B1B-4907-59C6-4B9E53B1216A}"/>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62" name="Group 61">
              <a:extLst>
                <a:ext uri="{FF2B5EF4-FFF2-40B4-BE49-F238E27FC236}">
                  <a16:creationId xmlns:a16="http://schemas.microsoft.com/office/drawing/2014/main" id="{72FCBD6E-E142-D6FC-965B-F75C374FDD41}"/>
                </a:ext>
              </a:extLst>
            </p:cNvPr>
            <p:cNvGrpSpPr/>
            <p:nvPr/>
          </p:nvGrpSpPr>
          <p:grpSpPr>
            <a:xfrm>
              <a:off x="4595999" y="4624850"/>
              <a:ext cx="123334" cy="165305"/>
              <a:chOff x="6305355" y="4301097"/>
              <a:chExt cx="1112633" cy="1491267"/>
            </a:xfrm>
            <a:grpFill/>
          </p:grpSpPr>
          <p:sp>
            <p:nvSpPr>
              <p:cNvPr id="63" name="Oval 62">
                <a:extLst>
                  <a:ext uri="{FF2B5EF4-FFF2-40B4-BE49-F238E27FC236}">
                    <a16:creationId xmlns:a16="http://schemas.microsoft.com/office/drawing/2014/main" id="{6FF110D9-6259-6405-7F82-DED2C01C85A7}"/>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64" name="Freeform: Shape 65">
                <a:extLst>
                  <a:ext uri="{FF2B5EF4-FFF2-40B4-BE49-F238E27FC236}">
                    <a16:creationId xmlns:a16="http://schemas.microsoft.com/office/drawing/2014/main" id="{C1D6050D-C0E8-065B-4A38-A10BEA2DEBF6}"/>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grpSp>
        <p:nvGrpSpPr>
          <p:cNvPr id="73" name="Group 72">
            <a:extLst>
              <a:ext uri="{FF2B5EF4-FFF2-40B4-BE49-F238E27FC236}">
                <a16:creationId xmlns:a16="http://schemas.microsoft.com/office/drawing/2014/main" id="{050DA434-BDA0-D843-B60A-9E3E3E4270BF}"/>
              </a:ext>
            </a:extLst>
          </p:cNvPr>
          <p:cNvGrpSpPr/>
          <p:nvPr userDrawn="1"/>
        </p:nvGrpSpPr>
        <p:grpSpPr>
          <a:xfrm>
            <a:off x="932593" y="5762699"/>
            <a:ext cx="879542" cy="580212"/>
            <a:chOff x="1152933" y="5685363"/>
            <a:chExt cx="879542" cy="580212"/>
          </a:xfrm>
          <a:solidFill>
            <a:schemeClr val="accent5"/>
          </a:solidFill>
        </p:grpSpPr>
        <p:grpSp>
          <p:nvGrpSpPr>
            <p:cNvPr id="74" name="Group 73">
              <a:extLst>
                <a:ext uri="{FF2B5EF4-FFF2-40B4-BE49-F238E27FC236}">
                  <a16:creationId xmlns:a16="http://schemas.microsoft.com/office/drawing/2014/main" id="{6906810F-F07D-E443-FFD6-50B348EC155F}"/>
                </a:ext>
              </a:extLst>
            </p:cNvPr>
            <p:cNvGrpSpPr/>
            <p:nvPr/>
          </p:nvGrpSpPr>
          <p:grpSpPr>
            <a:xfrm>
              <a:off x="1339015" y="5685363"/>
              <a:ext cx="109276" cy="146462"/>
              <a:chOff x="6305355" y="4301097"/>
              <a:chExt cx="1112633" cy="1491267"/>
            </a:xfrm>
            <a:grpFill/>
          </p:grpSpPr>
          <p:sp>
            <p:nvSpPr>
              <p:cNvPr id="108" name="Oval 107">
                <a:extLst>
                  <a:ext uri="{FF2B5EF4-FFF2-40B4-BE49-F238E27FC236}">
                    <a16:creationId xmlns:a16="http://schemas.microsoft.com/office/drawing/2014/main" id="{35E5807E-EF52-A74A-E819-80845639F590}"/>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109" name="Freeform: Shape 110">
                <a:extLst>
                  <a:ext uri="{FF2B5EF4-FFF2-40B4-BE49-F238E27FC236}">
                    <a16:creationId xmlns:a16="http://schemas.microsoft.com/office/drawing/2014/main" id="{064C11BD-F3CA-D7CA-E397-9C2412536EB8}"/>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75" name="Group 74">
              <a:extLst>
                <a:ext uri="{FF2B5EF4-FFF2-40B4-BE49-F238E27FC236}">
                  <a16:creationId xmlns:a16="http://schemas.microsoft.com/office/drawing/2014/main" id="{D17ED8D5-9413-06F5-2D74-2748AFF468E6}"/>
                </a:ext>
              </a:extLst>
            </p:cNvPr>
            <p:cNvGrpSpPr/>
            <p:nvPr/>
          </p:nvGrpSpPr>
          <p:grpSpPr>
            <a:xfrm>
              <a:off x="1538406" y="5685363"/>
              <a:ext cx="109276" cy="146462"/>
              <a:chOff x="6305355" y="4301097"/>
              <a:chExt cx="1112633" cy="1491267"/>
            </a:xfrm>
            <a:grpFill/>
          </p:grpSpPr>
          <p:sp>
            <p:nvSpPr>
              <p:cNvPr id="106" name="Oval 105">
                <a:extLst>
                  <a:ext uri="{FF2B5EF4-FFF2-40B4-BE49-F238E27FC236}">
                    <a16:creationId xmlns:a16="http://schemas.microsoft.com/office/drawing/2014/main" id="{3D745052-C613-8B82-07E2-405299615EC7}"/>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107" name="Freeform: Shape 108">
                <a:extLst>
                  <a:ext uri="{FF2B5EF4-FFF2-40B4-BE49-F238E27FC236}">
                    <a16:creationId xmlns:a16="http://schemas.microsoft.com/office/drawing/2014/main" id="{FAC9738B-B552-6A71-F136-58DB19402C5D}"/>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76" name="Group 75">
              <a:extLst>
                <a:ext uri="{FF2B5EF4-FFF2-40B4-BE49-F238E27FC236}">
                  <a16:creationId xmlns:a16="http://schemas.microsoft.com/office/drawing/2014/main" id="{D1844BE2-309C-F2BE-FC50-D89573024403}"/>
                </a:ext>
              </a:extLst>
            </p:cNvPr>
            <p:cNvGrpSpPr/>
            <p:nvPr/>
          </p:nvGrpSpPr>
          <p:grpSpPr>
            <a:xfrm>
              <a:off x="1733544" y="5685363"/>
              <a:ext cx="109276" cy="146462"/>
              <a:chOff x="6305355" y="4301097"/>
              <a:chExt cx="1112633" cy="1491267"/>
            </a:xfrm>
            <a:grpFill/>
          </p:grpSpPr>
          <p:sp>
            <p:nvSpPr>
              <p:cNvPr id="104" name="Oval 103">
                <a:extLst>
                  <a:ext uri="{FF2B5EF4-FFF2-40B4-BE49-F238E27FC236}">
                    <a16:creationId xmlns:a16="http://schemas.microsoft.com/office/drawing/2014/main" id="{6F136B11-26F0-6602-1D91-61FD0F8F4A6D}"/>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105" name="Freeform: Shape 106">
                <a:extLst>
                  <a:ext uri="{FF2B5EF4-FFF2-40B4-BE49-F238E27FC236}">
                    <a16:creationId xmlns:a16="http://schemas.microsoft.com/office/drawing/2014/main" id="{CE1021DC-B6C2-4553-89D2-698EEBF9E1A2}"/>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77" name="Group 76">
              <a:extLst>
                <a:ext uri="{FF2B5EF4-FFF2-40B4-BE49-F238E27FC236}">
                  <a16:creationId xmlns:a16="http://schemas.microsoft.com/office/drawing/2014/main" id="{BAF27473-1736-7420-E18E-AAEF93C23C08}"/>
                </a:ext>
              </a:extLst>
            </p:cNvPr>
            <p:cNvGrpSpPr/>
            <p:nvPr/>
          </p:nvGrpSpPr>
          <p:grpSpPr>
            <a:xfrm>
              <a:off x="1152933" y="6118380"/>
              <a:ext cx="109276" cy="146462"/>
              <a:chOff x="6305355" y="4301097"/>
              <a:chExt cx="1112633" cy="1491267"/>
            </a:xfrm>
            <a:grpFill/>
          </p:grpSpPr>
          <p:sp>
            <p:nvSpPr>
              <p:cNvPr id="102" name="Oval 101">
                <a:extLst>
                  <a:ext uri="{FF2B5EF4-FFF2-40B4-BE49-F238E27FC236}">
                    <a16:creationId xmlns:a16="http://schemas.microsoft.com/office/drawing/2014/main" id="{BBF20974-B898-371A-BDBF-A4E6D57B37BA}"/>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103" name="Freeform: Shape 104">
                <a:extLst>
                  <a:ext uri="{FF2B5EF4-FFF2-40B4-BE49-F238E27FC236}">
                    <a16:creationId xmlns:a16="http://schemas.microsoft.com/office/drawing/2014/main" id="{2BDB0E97-DF92-87E6-9747-4B7C1ADB855F}"/>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78" name="Group 77">
              <a:extLst>
                <a:ext uri="{FF2B5EF4-FFF2-40B4-BE49-F238E27FC236}">
                  <a16:creationId xmlns:a16="http://schemas.microsoft.com/office/drawing/2014/main" id="{A130D375-2B62-8C86-E2A9-451CE94EACDB}"/>
                </a:ext>
              </a:extLst>
            </p:cNvPr>
            <p:cNvGrpSpPr/>
            <p:nvPr/>
          </p:nvGrpSpPr>
          <p:grpSpPr>
            <a:xfrm>
              <a:off x="1352324" y="6118380"/>
              <a:ext cx="109276" cy="146462"/>
              <a:chOff x="6305355" y="4301097"/>
              <a:chExt cx="1112633" cy="1491267"/>
            </a:xfrm>
            <a:grpFill/>
          </p:grpSpPr>
          <p:sp>
            <p:nvSpPr>
              <p:cNvPr id="100" name="Oval 99">
                <a:extLst>
                  <a:ext uri="{FF2B5EF4-FFF2-40B4-BE49-F238E27FC236}">
                    <a16:creationId xmlns:a16="http://schemas.microsoft.com/office/drawing/2014/main" id="{14CD6F9C-3575-750D-36DD-8D84071CCE10}"/>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101" name="Freeform: Shape 102">
                <a:extLst>
                  <a:ext uri="{FF2B5EF4-FFF2-40B4-BE49-F238E27FC236}">
                    <a16:creationId xmlns:a16="http://schemas.microsoft.com/office/drawing/2014/main" id="{43D3E386-556C-3A17-99FD-2D592993F803}"/>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79" name="Group 78">
              <a:extLst>
                <a:ext uri="{FF2B5EF4-FFF2-40B4-BE49-F238E27FC236}">
                  <a16:creationId xmlns:a16="http://schemas.microsoft.com/office/drawing/2014/main" id="{DE20003F-8695-664F-91A7-066C9B7DF2CC}"/>
                </a:ext>
              </a:extLst>
            </p:cNvPr>
            <p:cNvGrpSpPr/>
            <p:nvPr/>
          </p:nvGrpSpPr>
          <p:grpSpPr>
            <a:xfrm>
              <a:off x="1547461" y="6118380"/>
              <a:ext cx="109276" cy="146462"/>
              <a:chOff x="6305355" y="4301097"/>
              <a:chExt cx="1112633" cy="1491267"/>
            </a:xfrm>
            <a:grpFill/>
          </p:grpSpPr>
          <p:sp>
            <p:nvSpPr>
              <p:cNvPr id="98" name="Oval 97">
                <a:extLst>
                  <a:ext uri="{FF2B5EF4-FFF2-40B4-BE49-F238E27FC236}">
                    <a16:creationId xmlns:a16="http://schemas.microsoft.com/office/drawing/2014/main" id="{4F87B675-350B-DDB8-2292-8B4649EBC7E2}"/>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99" name="Freeform: Shape 100">
                <a:extLst>
                  <a:ext uri="{FF2B5EF4-FFF2-40B4-BE49-F238E27FC236}">
                    <a16:creationId xmlns:a16="http://schemas.microsoft.com/office/drawing/2014/main" id="{D82392DF-80F2-AA87-B1B9-CA20B7F8846E}"/>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80" name="Group 79">
              <a:extLst>
                <a:ext uri="{FF2B5EF4-FFF2-40B4-BE49-F238E27FC236}">
                  <a16:creationId xmlns:a16="http://schemas.microsoft.com/office/drawing/2014/main" id="{3DC01076-83CE-4D9A-3C9F-5C59B5794C05}"/>
                </a:ext>
              </a:extLst>
            </p:cNvPr>
            <p:cNvGrpSpPr/>
            <p:nvPr/>
          </p:nvGrpSpPr>
          <p:grpSpPr>
            <a:xfrm>
              <a:off x="1923199" y="6119113"/>
              <a:ext cx="109276" cy="146462"/>
              <a:chOff x="6305355" y="4301097"/>
              <a:chExt cx="1112633" cy="1491267"/>
            </a:xfrm>
            <a:grpFill/>
          </p:grpSpPr>
          <p:sp>
            <p:nvSpPr>
              <p:cNvPr id="96" name="Oval 95">
                <a:extLst>
                  <a:ext uri="{FF2B5EF4-FFF2-40B4-BE49-F238E27FC236}">
                    <a16:creationId xmlns:a16="http://schemas.microsoft.com/office/drawing/2014/main" id="{7A53D9E5-9D5A-3A79-8A30-AB3CF028FEDD}"/>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97" name="Freeform: Shape 98">
                <a:extLst>
                  <a:ext uri="{FF2B5EF4-FFF2-40B4-BE49-F238E27FC236}">
                    <a16:creationId xmlns:a16="http://schemas.microsoft.com/office/drawing/2014/main" id="{66618E57-4BA8-BEC7-9255-F7B930D531E3}"/>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81" name="Group 80">
              <a:extLst>
                <a:ext uri="{FF2B5EF4-FFF2-40B4-BE49-F238E27FC236}">
                  <a16:creationId xmlns:a16="http://schemas.microsoft.com/office/drawing/2014/main" id="{EF90D024-07E8-91CA-AE4B-F6EF43B4E5CD}"/>
                </a:ext>
              </a:extLst>
            </p:cNvPr>
            <p:cNvGrpSpPr/>
            <p:nvPr/>
          </p:nvGrpSpPr>
          <p:grpSpPr>
            <a:xfrm>
              <a:off x="1737388" y="6116492"/>
              <a:ext cx="109276" cy="146462"/>
              <a:chOff x="6305355" y="4301097"/>
              <a:chExt cx="1112633" cy="1491267"/>
            </a:xfrm>
            <a:grpFill/>
          </p:grpSpPr>
          <p:sp>
            <p:nvSpPr>
              <p:cNvPr id="94" name="Oval 93">
                <a:extLst>
                  <a:ext uri="{FF2B5EF4-FFF2-40B4-BE49-F238E27FC236}">
                    <a16:creationId xmlns:a16="http://schemas.microsoft.com/office/drawing/2014/main" id="{71B9284A-6847-D552-F664-6833D0431918}"/>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95" name="Freeform: Shape 96">
                <a:extLst>
                  <a:ext uri="{FF2B5EF4-FFF2-40B4-BE49-F238E27FC236}">
                    <a16:creationId xmlns:a16="http://schemas.microsoft.com/office/drawing/2014/main" id="{9D2905C2-3279-823D-57D1-5973742308CB}"/>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82" name="Group 81">
              <a:extLst>
                <a:ext uri="{FF2B5EF4-FFF2-40B4-BE49-F238E27FC236}">
                  <a16:creationId xmlns:a16="http://schemas.microsoft.com/office/drawing/2014/main" id="{3DEABA03-17EB-2571-B30C-5C050FF57CDA}"/>
                </a:ext>
              </a:extLst>
            </p:cNvPr>
            <p:cNvGrpSpPr/>
            <p:nvPr/>
          </p:nvGrpSpPr>
          <p:grpSpPr>
            <a:xfrm>
              <a:off x="1235322" y="5906589"/>
              <a:ext cx="109276" cy="146462"/>
              <a:chOff x="6305355" y="4301097"/>
              <a:chExt cx="1112633" cy="1491267"/>
            </a:xfrm>
            <a:grpFill/>
          </p:grpSpPr>
          <p:sp>
            <p:nvSpPr>
              <p:cNvPr id="92" name="Oval 91">
                <a:extLst>
                  <a:ext uri="{FF2B5EF4-FFF2-40B4-BE49-F238E27FC236}">
                    <a16:creationId xmlns:a16="http://schemas.microsoft.com/office/drawing/2014/main" id="{B579C185-9D35-8443-785D-C2F31D3F8501}"/>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93" name="Freeform: Shape 94">
                <a:extLst>
                  <a:ext uri="{FF2B5EF4-FFF2-40B4-BE49-F238E27FC236}">
                    <a16:creationId xmlns:a16="http://schemas.microsoft.com/office/drawing/2014/main" id="{D6D15336-8B6B-4D09-CD6D-D90ECB983429}"/>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83" name="Group 82">
              <a:extLst>
                <a:ext uri="{FF2B5EF4-FFF2-40B4-BE49-F238E27FC236}">
                  <a16:creationId xmlns:a16="http://schemas.microsoft.com/office/drawing/2014/main" id="{6594EA9F-283C-7543-27EC-C6B6FC3413CF}"/>
                </a:ext>
              </a:extLst>
            </p:cNvPr>
            <p:cNvGrpSpPr/>
            <p:nvPr/>
          </p:nvGrpSpPr>
          <p:grpSpPr>
            <a:xfrm>
              <a:off x="1434713" y="5906589"/>
              <a:ext cx="109276" cy="146462"/>
              <a:chOff x="6305355" y="4301097"/>
              <a:chExt cx="1112633" cy="1491267"/>
            </a:xfrm>
            <a:grpFill/>
          </p:grpSpPr>
          <p:sp>
            <p:nvSpPr>
              <p:cNvPr id="90" name="Oval 89">
                <a:extLst>
                  <a:ext uri="{FF2B5EF4-FFF2-40B4-BE49-F238E27FC236}">
                    <a16:creationId xmlns:a16="http://schemas.microsoft.com/office/drawing/2014/main" id="{466F89C0-1861-5F6D-2AB0-0A84FD5A388C}"/>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91" name="Freeform: Shape 92">
                <a:extLst>
                  <a:ext uri="{FF2B5EF4-FFF2-40B4-BE49-F238E27FC236}">
                    <a16:creationId xmlns:a16="http://schemas.microsoft.com/office/drawing/2014/main" id="{A51C906C-233B-1DE3-E088-A58DA6927CAC}"/>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84" name="Group 83">
              <a:extLst>
                <a:ext uri="{FF2B5EF4-FFF2-40B4-BE49-F238E27FC236}">
                  <a16:creationId xmlns:a16="http://schemas.microsoft.com/office/drawing/2014/main" id="{94B7CAC8-DC63-E41E-F039-65675CCF53B4}"/>
                </a:ext>
              </a:extLst>
            </p:cNvPr>
            <p:cNvGrpSpPr/>
            <p:nvPr/>
          </p:nvGrpSpPr>
          <p:grpSpPr>
            <a:xfrm>
              <a:off x="1629851" y="5906589"/>
              <a:ext cx="109276" cy="146462"/>
              <a:chOff x="6305355" y="4301097"/>
              <a:chExt cx="1112633" cy="1491267"/>
            </a:xfrm>
            <a:grpFill/>
          </p:grpSpPr>
          <p:sp>
            <p:nvSpPr>
              <p:cNvPr id="88" name="Oval 87">
                <a:extLst>
                  <a:ext uri="{FF2B5EF4-FFF2-40B4-BE49-F238E27FC236}">
                    <a16:creationId xmlns:a16="http://schemas.microsoft.com/office/drawing/2014/main" id="{1BA40314-15AA-6304-F2B2-1EB467C13A4C}"/>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89" name="Freeform: Shape 90">
                <a:extLst>
                  <a:ext uri="{FF2B5EF4-FFF2-40B4-BE49-F238E27FC236}">
                    <a16:creationId xmlns:a16="http://schemas.microsoft.com/office/drawing/2014/main" id="{3584A8B6-DF3D-EFF0-5DAA-904D16B0FFAB}"/>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nvGrpSpPr>
            <p:cNvPr id="85" name="Group 84">
              <a:extLst>
                <a:ext uri="{FF2B5EF4-FFF2-40B4-BE49-F238E27FC236}">
                  <a16:creationId xmlns:a16="http://schemas.microsoft.com/office/drawing/2014/main" id="{660B1296-142A-32E7-B63A-04B286359442}"/>
                </a:ext>
              </a:extLst>
            </p:cNvPr>
            <p:cNvGrpSpPr/>
            <p:nvPr/>
          </p:nvGrpSpPr>
          <p:grpSpPr>
            <a:xfrm>
              <a:off x="1821461" y="5906589"/>
              <a:ext cx="109276" cy="146462"/>
              <a:chOff x="6305355" y="4301097"/>
              <a:chExt cx="1112633" cy="1491267"/>
            </a:xfrm>
            <a:grpFill/>
          </p:grpSpPr>
          <p:sp>
            <p:nvSpPr>
              <p:cNvPr id="86" name="Oval 85">
                <a:extLst>
                  <a:ext uri="{FF2B5EF4-FFF2-40B4-BE49-F238E27FC236}">
                    <a16:creationId xmlns:a16="http://schemas.microsoft.com/office/drawing/2014/main" id="{B94D02EC-06E6-49AE-D8AC-DEE1AE97EA5D}"/>
                  </a:ext>
                </a:extLst>
              </p:cNvPr>
              <p:cNvSpPr/>
              <p:nvPr/>
            </p:nvSpPr>
            <p:spPr>
              <a:xfrm>
                <a:off x="6403232" y="4301097"/>
                <a:ext cx="914400" cy="914400"/>
              </a:xfrm>
              <a:prstGeom prst="ellipse">
                <a:avLst/>
              </a:pr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sp>
            <p:nvSpPr>
              <p:cNvPr id="87" name="Freeform: Shape 88">
                <a:extLst>
                  <a:ext uri="{FF2B5EF4-FFF2-40B4-BE49-F238E27FC236}">
                    <a16:creationId xmlns:a16="http://schemas.microsoft.com/office/drawing/2014/main" id="{CDFAFFF2-BCA0-CE11-1B87-929D6874F866}"/>
                  </a:ext>
                </a:extLst>
              </p:cNvPr>
              <p:cNvSpPr/>
              <p:nvPr/>
            </p:nvSpPr>
            <p:spPr>
              <a:xfrm rot="10800000">
                <a:off x="6305355" y="5247778"/>
                <a:ext cx="1112633" cy="544586"/>
              </a:xfrm>
              <a:custGeom>
                <a:avLst/>
                <a:gdLst>
                  <a:gd name="connsiteX0" fmla="*/ 2185 w 914400"/>
                  <a:gd name="connsiteY0" fmla="*/ 0 h 478870"/>
                  <a:gd name="connsiteX1" fmla="*/ 912216 w 914400"/>
                  <a:gd name="connsiteY1" fmla="*/ 0 h 478870"/>
                  <a:gd name="connsiteX2" fmla="*/ 914400 w 914400"/>
                  <a:gd name="connsiteY2" fmla="*/ 21670 h 478870"/>
                  <a:gd name="connsiteX3" fmla="*/ 457200 w 914400"/>
                  <a:gd name="connsiteY3" fmla="*/ 478870 h 478870"/>
                  <a:gd name="connsiteX4" fmla="*/ 0 w 914400"/>
                  <a:gd name="connsiteY4" fmla="*/ 21670 h 47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478870">
                    <a:moveTo>
                      <a:pt x="2185" y="0"/>
                    </a:moveTo>
                    <a:lnTo>
                      <a:pt x="912216" y="0"/>
                    </a:lnTo>
                    <a:lnTo>
                      <a:pt x="914400" y="21670"/>
                    </a:lnTo>
                    <a:cubicBezTo>
                      <a:pt x="914400" y="274175"/>
                      <a:pt x="709705" y="478870"/>
                      <a:pt x="457200" y="478870"/>
                    </a:cubicBezTo>
                    <a:cubicBezTo>
                      <a:pt x="204695" y="478870"/>
                      <a:pt x="0" y="274175"/>
                      <a:pt x="0" y="21670"/>
                    </a:cubicBezTo>
                    <a:close/>
                  </a:path>
                </a:pathLst>
              </a:custGeom>
              <a:grpFill/>
            </p:spPr>
            <p:txBody>
              <a:bodyPr rot="0" spcFirstLastPara="0" vert="horz" wrap="square" lIns="108000" tIns="72000" rIns="108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ct val="0"/>
                  </a:spcBef>
                  <a:spcAft>
                    <a:spcPts val="800"/>
                  </a:spcAft>
                  <a:buClrTx/>
                  <a:buSzTx/>
                  <a:buFontTx/>
                  <a:buNone/>
                  <a:defRPr/>
                </a:pPr>
                <a:endParaRPr kumimoji="0" lang="en-AU" sz="1200" b="0" i="0" u="none" strike="noStrike" kern="1200" cap="none" spc="0" normalizeH="0" baseline="0" noProof="0">
                  <a:ln>
                    <a:noFill/>
                  </a:ln>
                  <a:solidFill>
                    <a:srgbClr val="000000"/>
                  </a:solidFill>
                  <a:effectLst/>
                  <a:uLnTx/>
                  <a:uFillTx/>
                  <a:latin typeface="Calibri"/>
                  <a:ea typeface="+mn-ea"/>
                  <a:cs typeface="Times New Roman" panose="02020603050405020304" pitchFamily="18" charset="0"/>
                </a:endParaRPr>
              </a:p>
            </p:txBody>
          </p:sp>
        </p:grpSp>
      </p:grpSp>
      <p:graphicFrame>
        <p:nvGraphicFramePr>
          <p:cNvPr id="110" name="Table 345">
            <a:extLst>
              <a:ext uri="{FF2B5EF4-FFF2-40B4-BE49-F238E27FC236}">
                <a16:creationId xmlns:a16="http://schemas.microsoft.com/office/drawing/2014/main" id="{CF488DA3-E467-BAE7-B9FF-3331BBD8FCE4}"/>
              </a:ext>
            </a:extLst>
          </p:cNvPr>
          <p:cNvGraphicFramePr>
            <a:graphicFrameLocks noGrp="1"/>
          </p:cNvGraphicFramePr>
          <p:nvPr userDrawn="1">
            <p:extLst>
              <p:ext uri="{D42A27DB-BD31-4B8C-83A1-F6EECF244321}">
                <p14:modId xmlns:p14="http://schemas.microsoft.com/office/powerpoint/2010/main" val="204484390"/>
              </p:ext>
            </p:extLst>
          </p:nvPr>
        </p:nvGraphicFramePr>
        <p:xfrm>
          <a:off x="8293620" y="1731182"/>
          <a:ext cx="2908530" cy="1789332"/>
        </p:xfrm>
        <a:graphic>
          <a:graphicData uri="http://schemas.openxmlformats.org/drawingml/2006/table">
            <a:tbl>
              <a:tblPr firstRow="1" bandRow="1">
                <a:tableStyleId>{5C22544A-7EE6-4342-B048-85BDC9FD1C3A}</a:tableStyleId>
              </a:tblPr>
              <a:tblGrid>
                <a:gridCol w="2908530">
                  <a:extLst>
                    <a:ext uri="{9D8B030D-6E8A-4147-A177-3AD203B41FA5}">
                      <a16:colId xmlns:a16="http://schemas.microsoft.com/office/drawing/2014/main" val="563998253"/>
                    </a:ext>
                  </a:extLst>
                </a:gridCol>
              </a:tblGrid>
              <a:tr h="1789332">
                <a:tc>
                  <a:txBody>
                    <a:bodyPr/>
                    <a:lstStyle/>
                    <a:p>
                      <a:pPr marL="7758" marR="0" lvl="0" indent="0" algn="l" defTabSz="558607" rtl="0" eaLnBrk="1" fontAlgn="auto" latinLnBrk="0" hangingPunct="1">
                        <a:lnSpc>
                          <a:spcPct val="100000"/>
                        </a:lnSpc>
                        <a:spcBef>
                          <a:spcPct val="0"/>
                        </a:spcBef>
                        <a:spcAft>
                          <a:spcPts val="1500"/>
                        </a:spcAft>
                        <a:buClrTx/>
                        <a:buSzTx/>
                        <a:buFont typeface="Arial" pitchFamily="34" charset="0"/>
                        <a:buNone/>
                        <a:defRPr/>
                      </a:pPr>
                      <a:r>
                        <a:rPr kumimoji="0" lang="en-AU" sz="1100" b="1" i="0" u="none" strike="noStrike" kern="0" cap="none" spc="0" normalizeH="0" baseline="0" noProof="0">
                          <a:ln>
                            <a:noFill/>
                          </a:ln>
                          <a:solidFill>
                            <a:schemeClr val="accent1"/>
                          </a:solidFill>
                          <a:effectLst/>
                          <a:uLnTx/>
                          <a:uFillTx/>
                          <a:latin typeface="+mn-lt"/>
                          <a:ea typeface="+mn-ea"/>
                          <a:cs typeface="PP Pangram Sans"/>
                        </a:rPr>
                        <a:t>Business and </a:t>
                      </a:r>
                      <a:r>
                        <a:rPr kumimoji="0" lang="en-AU" sz="1100" b="1" i="0" u="none" strike="noStrike" kern="0" cap="none" spc="-6" normalizeH="0" baseline="0" noProof="0">
                          <a:ln>
                            <a:noFill/>
                          </a:ln>
                          <a:solidFill>
                            <a:schemeClr val="accent1"/>
                          </a:solidFill>
                          <a:effectLst/>
                          <a:uLnTx/>
                          <a:uFillTx/>
                          <a:latin typeface="+mn-lt"/>
                          <a:ea typeface="+mn-ea"/>
                          <a:cs typeface="PP Pangram Sans"/>
                        </a:rPr>
                        <a:t>growth</a:t>
                      </a:r>
                      <a:r>
                        <a:rPr kumimoji="0" lang="en-AU" sz="1100" b="1" i="0" u="none" strike="noStrike" kern="0" cap="none" spc="3" normalizeH="0" baseline="0" noProof="0">
                          <a:ln>
                            <a:noFill/>
                          </a:ln>
                          <a:solidFill>
                            <a:schemeClr val="accent1"/>
                          </a:solidFill>
                          <a:effectLst/>
                          <a:uLnTx/>
                          <a:uFillTx/>
                          <a:latin typeface="+mn-lt"/>
                          <a:ea typeface="+mn-ea"/>
                          <a:cs typeface="PP Pangram Sans"/>
                        </a:rPr>
                        <a:t> </a:t>
                      </a:r>
                      <a:r>
                        <a:rPr kumimoji="0" lang="en-AU" sz="1100" b="1" i="0" u="none" strike="noStrike" kern="0" cap="none" spc="-6" normalizeH="0" baseline="0" noProof="0">
                          <a:ln>
                            <a:noFill/>
                          </a:ln>
                          <a:solidFill>
                            <a:schemeClr val="accent1"/>
                          </a:solidFill>
                          <a:effectLst/>
                          <a:uLnTx/>
                          <a:uFillTx/>
                          <a:latin typeface="+mn-lt"/>
                          <a:ea typeface="+mn-ea"/>
                          <a:cs typeface="PP Pangram Sans"/>
                        </a:rPr>
                        <a:t>strategy</a:t>
                      </a:r>
                    </a:p>
                    <a:p>
                      <a:pPr marL="7758" marR="0" lvl="0" indent="0" algn="l" defTabSz="558607" rtl="0" eaLnBrk="1" fontAlgn="auto" latinLnBrk="0" hangingPunct="1">
                        <a:lnSpc>
                          <a:spcPct val="100000"/>
                        </a:lnSpc>
                        <a:spcBef>
                          <a:spcPct val="0"/>
                        </a:spcBef>
                        <a:spcAft>
                          <a:spcPts val="1500"/>
                        </a:spcAft>
                        <a:buClrTx/>
                        <a:buSzTx/>
                        <a:buFont typeface="Arial" pitchFamily="34" charset="0"/>
                        <a:buNone/>
                        <a:defRPr/>
                      </a:pPr>
                      <a:r>
                        <a:rPr lang="en-AU" sz="1100" b="1" kern="0">
                          <a:solidFill>
                            <a:schemeClr val="accent1"/>
                          </a:solidFill>
                          <a:latin typeface="+mn-lt"/>
                          <a:ea typeface="+mn-ea"/>
                          <a:cs typeface="PP Pangram Sans"/>
                        </a:rPr>
                        <a:t>Strategy </a:t>
                      </a:r>
                      <a:r>
                        <a:rPr lang="en-AU" sz="1100" b="1" kern="0" spc="-6">
                          <a:solidFill>
                            <a:schemeClr val="accent1"/>
                          </a:solidFill>
                          <a:latin typeface="+mn-lt"/>
                          <a:ea typeface="+mn-ea"/>
                          <a:cs typeface="PP Pangram Sans"/>
                        </a:rPr>
                        <a:t>activation</a:t>
                      </a:r>
                      <a:r>
                        <a:rPr lang="en-AU" sz="1100" b="1" kern="0" spc="3">
                          <a:solidFill>
                            <a:schemeClr val="accent1"/>
                          </a:solidFill>
                          <a:latin typeface="+mn-lt"/>
                          <a:ea typeface="+mn-ea"/>
                          <a:cs typeface="PP Pangram Sans"/>
                        </a:rPr>
                        <a:t> </a:t>
                      </a:r>
                      <a:r>
                        <a:rPr lang="en-AU" sz="1100" b="1" kern="0">
                          <a:solidFill>
                            <a:schemeClr val="accent1"/>
                          </a:solidFill>
                          <a:latin typeface="+mn-lt"/>
                          <a:ea typeface="+mn-ea"/>
                          <a:cs typeface="PP Pangram Sans"/>
                        </a:rPr>
                        <a:t>and</a:t>
                      </a:r>
                      <a:r>
                        <a:rPr lang="en-AU" sz="1100" b="1" kern="0" spc="3">
                          <a:solidFill>
                            <a:schemeClr val="accent1"/>
                          </a:solidFill>
                          <a:latin typeface="+mn-lt"/>
                          <a:ea typeface="+mn-ea"/>
                          <a:cs typeface="PP Pangram Sans"/>
                        </a:rPr>
                        <a:t> </a:t>
                      </a:r>
                      <a:r>
                        <a:rPr lang="en-AU" sz="1100" b="1" kern="0" spc="-6">
                          <a:solidFill>
                            <a:schemeClr val="accent1"/>
                          </a:solidFill>
                          <a:latin typeface="+mn-lt"/>
                          <a:ea typeface="+mn-ea"/>
                          <a:cs typeface="PP Pangram Sans"/>
                        </a:rPr>
                        <a:t>execution</a:t>
                      </a:r>
                    </a:p>
                    <a:p>
                      <a:pPr marL="7758" marR="0" lvl="0" indent="0" algn="l" defTabSz="558607" rtl="0" eaLnBrk="1" fontAlgn="auto" latinLnBrk="0" hangingPunct="1">
                        <a:lnSpc>
                          <a:spcPct val="100000"/>
                        </a:lnSpc>
                        <a:spcBef>
                          <a:spcPct val="0"/>
                        </a:spcBef>
                        <a:spcAft>
                          <a:spcPts val="1500"/>
                        </a:spcAft>
                        <a:buClrTx/>
                        <a:buSzTx/>
                        <a:buFont typeface="Arial" pitchFamily="34" charset="0"/>
                        <a:buNone/>
                        <a:defRPr/>
                      </a:pPr>
                      <a:r>
                        <a:rPr lang="en-AU" sz="1100" b="1" kern="0">
                          <a:solidFill>
                            <a:schemeClr val="accent1"/>
                          </a:solidFill>
                          <a:latin typeface="+mn-lt"/>
                          <a:ea typeface="+mn-ea"/>
                          <a:cs typeface="PP Pangram Sans"/>
                        </a:rPr>
                        <a:t>Organisational</a:t>
                      </a:r>
                      <a:r>
                        <a:rPr lang="en-AU" sz="1100" b="1" kern="0" spc="-12">
                          <a:solidFill>
                            <a:schemeClr val="accent1"/>
                          </a:solidFill>
                          <a:latin typeface="+mn-lt"/>
                          <a:ea typeface="+mn-ea"/>
                          <a:cs typeface="PP Pangram Sans"/>
                        </a:rPr>
                        <a:t> </a:t>
                      </a:r>
                      <a:r>
                        <a:rPr lang="en-AU" sz="1100" b="1" kern="0" spc="-6">
                          <a:solidFill>
                            <a:schemeClr val="accent1"/>
                          </a:solidFill>
                          <a:latin typeface="+mn-lt"/>
                          <a:ea typeface="+mn-ea"/>
                          <a:cs typeface="PP Pangram Sans"/>
                        </a:rPr>
                        <a:t>effectiveness</a:t>
                      </a:r>
                    </a:p>
                    <a:p>
                      <a:pPr marL="7758" marR="0" lvl="0" indent="0" algn="l" defTabSz="558607" rtl="0" eaLnBrk="1" fontAlgn="auto" latinLnBrk="0" hangingPunct="1">
                        <a:lnSpc>
                          <a:spcPct val="100000"/>
                        </a:lnSpc>
                        <a:spcBef>
                          <a:spcPct val="0"/>
                        </a:spcBef>
                        <a:spcAft>
                          <a:spcPts val="1500"/>
                        </a:spcAft>
                        <a:buClrTx/>
                        <a:buSzTx/>
                        <a:buFont typeface="Arial" pitchFamily="34" charset="0"/>
                        <a:buNone/>
                        <a:defRPr/>
                      </a:pPr>
                      <a:r>
                        <a:rPr lang="en-AU" sz="1100" b="1" kern="0" spc="-6">
                          <a:solidFill>
                            <a:schemeClr val="accent1"/>
                          </a:solidFill>
                          <a:latin typeface="+mn-lt"/>
                          <a:ea typeface="+mn-ea"/>
                          <a:cs typeface="PP Pangram Sans"/>
                        </a:rPr>
                        <a:t>Performance</a:t>
                      </a:r>
                      <a:r>
                        <a:rPr lang="en-AU" sz="1100" b="1" kern="0" spc="31">
                          <a:solidFill>
                            <a:schemeClr val="accent1"/>
                          </a:solidFill>
                          <a:latin typeface="+mn-lt"/>
                          <a:ea typeface="+mn-ea"/>
                          <a:cs typeface="PP Pangram Sans"/>
                        </a:rPr>
                        <a:t> </a:t>
                      </a:r>
                      <a:r>
                        <a:rPr lang="en-AU" sz="1100" b="1" kern="0" spc="-6">
                          <a:solidFill>
                            <a:schemeClr val="accent1"/>
                          </a:solidFill>
                          <a:latin typeface="+mn-lt"/>
                          <a:ea typeface="+mn-ea"/>
                          <a:cs typeface="PP Pangram Sans"/>
                        </a:rPr>
                        <a:t>improvement</a:t>
                      </a:r>
                    </a:p>
                    <a:p>
                      <a:pPr marL="7758" marR="0" lvl="0" indent="0" algn="l" defTabSz="558607" rtl="0" eaLnBrk="1" fontAlgn="auto" latinLnBrk="0" hangingPunct="1">
                        <a:lnSpc>
                          <a:spcPct val="100000"/>
                        </a:lnSpc>
                        <a:spcBef>
                          <a:spcPct val="0"/>
                        </a:spcBef>
                        <a:spcAft>
                          <a:spcPts val="1500"/>
                        </a:spcAft>
                        <a:buClrTx/>
                        <a:buSzTx/>
                        <a:buFont typeface="Arial" pitchFamily="34" charset="0"/>
                        <a:buNone/>
                        <a:defRPr/>
                      </a:pPr>
                      <a:r>
                        <a:rPr lang="en-AU" sz="1100" b="1" kern="0" spc="-6">
                          <a:solidFill>
                            <a:schemeClr val="accent1"/>
                          </a:solidFill>
                          <a:latin typeface="+mn-lt"/>
                          <a:ea typeface="+mn-ea"/>
                          <a:cs typeface="PP Pangram Sans"/>
                        </a:rPr>
                        <a:t>Diversity,</a:t>
                      </a:r>
                      <a:r>
                        <a:rPr lang="en-AU" sz="1100" b="1" kern="0" spc="-3">
                          <a:solidFill>
                            <a:schemeClr val="accent1"/>
                          </a:solidFill>
                          <a:latin typeface="+mn-lt"/>
                          <a:ea typeface="+mn-ea"/>
                          <a:cs typeface="PP Pangram Sans"/>
                        </a:rPr>
                        <a:t> </a:t>
                      </a:r>
                      <a:r>
                        <a:rPr lang="en-AU" sz="1100" b="1" kern="0">
                          <a:solidFill>
                            <a:schemeClr val="accent1"/>
                          </a:solidFill>
                          <a:latin typeface="+mn-lt"/>
                          <a:ea typeface="+mn-ea"/>
                          <a:cs typeface="PP Pangram Sans"/>
                        </a:rPr>
                        <a:t>equity and </a:t>
                      </a:r>
                      <a:r>
                        <a:rPr lang="en-AU" sz="1100" b="1" kern="0" spc="-6">
                          <a:solidFill>
                            <a:schemeClr val="accent1"/>
                          </a:solidFill>
                          <a:latin typeface="+mn-lt"/>
                          <a:ea typeface="+mn-ea"/>
                          <a:cs typeface="PP Pangram Sans"/>
                        </a:rPr>
                        <a:t>inclusion</a:t>
                      </a:r>
                      <a:endParaRPr lang="en-AU" sz="900" b="1" kern="0">
                        <a:solidFill>
                          <a:schemeClr val="accent1"/>
                        </a:solidFill>
                        <a:latin typeface="+mn-lt"/>
                        <a:ea typeface="+mn-ea"/>
                        <a:cs typeface="PP Pangram San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4752368"/>
                  </a:ext>
                </a:extLst>
              </a:tr>
            </a:tbl>
          </a:graphicData>
        </a:graphic>
      </p:graphicFrame>
      <p:sp>
        <p:nvSpPr>
          <p:cNvPr id="111" name="Graphic 345">
            <a:extLst>
              <a:ext uri="{FF2B5EF4-FFF2-40B4-BE49-F238E27FC236}">
                <a16:creationId xmlns:a16="http://schemas.microsoft.com/office/drawing/2014/main" id="{210EA968-7AF2-CC15-F29D-5F4DD1F05F90}"/>
              </a:ext>
            </a:extLst>
          </p:cNvPr>
          <p:cNvSpPr/>
          <p:nvPr userDrawn="1"/>
        </p:nvSpPr>
        <p:spPr>
          <a:xfrm>
            <a:off x="6010690" y="2002476"/>
            <a:ext cx="224382" cy="290356"/>
          </a:xfrm>
          <a:custGeom>
            <a:avLst/>
            <a:gdLst>
              <a:gd name="connsiteX0" fmla="*/ 59375 w 168235"/>
              <a:gd name="connsiteY0" fmla="*/ 0 h 217700"/>
              <a:gd name="connsiteX1" fmla="*/ 59375 w 168235"/>
              <a:gd name="connsiteY1" fmla="*/ 3672 h 217700"/>
              <a:gd name="connsiteX2" fmla="*/ 69860 w 168235"/>
              <a:gd name="connsiteY2" fmla="*/ 9026 h 217700"/>
              <a:gd name="connsiteX3" fmla="*/ 70140 w 168235"/>
              <a:gd name="connsiteY3" fmla="*/ 9171 h 217700"/>
              <a:gd name="connsiteX4" fmla="*/ 70343 w 168235"/>
              <a:gd name="connsiteY4" fmla="*/ 9287 h 217700"/>
              <a:gd name="connsiteX5" fmla="*/ 71860 w 168235"/>
              <a:gd name="connsiteY5" fmla="*/ 10272 h 217700"/>
              <a:gd name="connsiteX6" fmla="*/ 72005 w 168235"/>
              <a:gd name="connsiteY6" fmla="*/ 10369 h 217700"/>
              <a:gd name="connsiteX7" fmla="*/ 72131 w 168235"/>
              <a:gd name="connsiteY7" fmla="*/ 10475 h 217700"/>
              <a:gd name="connsiteX8" fmla="*/ 75880 w 168235"/>
              <a:gd name="connsiteY8" fmla="*/ 14399 h 217700"/>
              <a:gd name="connsiteX9" fmla="*/ 76180 w 168235"/>
              <a:gd name="connsiteY9" fmla="*/ 14824 h 217700"/>
              <a:gd name="connsiteX10" fmla="*/ 76412 w 168235"/>
              <a:gd name="connsiteY10" fmla="*/ 15162 h 217700"/>
              <a:gd name="connsiteX11" fmla="*/ 76586 w 168235"/>
              <a:gd name="connsiteY11" fmla="*/ 15462 h 217700"/>
              <a:gd name="connsiteX12" fmla="*/ 78200 w 168235"/>
              <a:gd name="connsiteY12" fmla="*/ 18873 h 217700"/>
              <a:gd name="connsiteX13" fmla="*/ 76837 w 168235"/>
              <a:gd name="connsiteY13" fmla="*/ 34296 h 217700"/>
              <a:gd name="connsiteX14" fmla="*/ 69638 w 168235"/>
              <a:gd name="connsiteY14" fmla="*/ 41834 h 217700"/>
              <a:gd name="connsiteX15" fmla="*/ 73252 w 168235"/>
              <a:gd name="connsiteY15" fmla="*/ 47960 h 217700"/>
              <a:gd name="connsiteX16" fmla="*/ 71889 w 168235"/>
              <a:gd name="connsiteY16" fmla="*/ 63383 h 217700"/>
              <a:gd name="connsiteX17" fmla="*/ 60583 w 168235"/>
              <a:gd name="connsiteY17" fmla="*/ 72853 h 217700"/>
              <a:gd name="connsiteX18" fmla="*/ 58737 w 168235"/>
              <a:gd name="connsiteY18" fmla="*/ 73298 h 217700"/>
              <a:gd name="connsiteX19" fmla="*/ 57055 w 168235"/>
              <a:gd name="connsiteY19" fmla="*/ 87252 h 217700"/>
              <a:gd name="connsiteX20" fmla="*/ 45759 w 168235"/>
              <a:gd name="connsiteY20" fmla="*/ 96713 h 217700"/>
              <a:gd name="connsiteX21" fmla="*/ 40550 w 168235"/>
              <a:gd name="connsiteY21" fmla="*/ 97534 h 217700"/>
              <a:gd name="connsiteX22" fmla="*/ 34530 w 168235"/>
              <a:gd name="connsiteY22" fmla="*/ 96442 h 217700"/>
              <a:gd name="connsiteX23" fmla="*/ 32307 w 168235"/>
              <a:gd name="connsiteY23" fmla="*/ 106057 h 217700"/>
              <a:gd name="connsiteX24" fmla="*/ 21011 w 168235"/>
              <a:gd name="connsiteY24" fmla="*/ 115528 h 217700"/>
              <a:gd name="connsiteX25" fmla="*/ 15792 w 168235"/>
              <a:gd name="connsiteY25" fmla="*/ 116359 h 217700"/>
              <a:gd name="connsiteX26" fmla="*/ 7965 w 168235"/>
              <a:gd name="connsiteY26" fmla="*/ 114455 h 217700"/>
              <a:gd name="connsiteX27" fmla="*/ 3645 w 168235"/>
              <a:gd name="connsiteY27" fmla="*/ 112203 h 217700"/>
              <a:gd name="connsiteX28" fmla="*/ 2051 w 168235"/>
              <a:gd name="connsiteY28" fmla="*/ 113798 h 217700"/>
              <a:gd name="connsiteX29" fmla="*/ 21 w 168235"/>
              <a:gd name="connsiteY29" fmla="*/ 118746 h 217700"/>
              <a:gd name="connsiteX30" fmla="*/ 2766 w 168235"/>
              <a:gd name="connsiteY30" fmla="*/ 125559 h 217700"/>
              <a:gd name="connsiteX31" fmla="*/ 9888 w 168235"/>
              <a:gd name="connsiteY31" fmla="*/ 128583 h 217700"/>
              <a:gd name="connsiteX32" fmla="*/ 14835 w 168235"/>
              <a:gd name="connsiteY32" fmla="*/ 126592 h 217700"/>
              <a:gd name="connsiteX33" fmla="*/ 16295 w 168235"/>
              <a:gd name="connsiteY33" fmla="*/ 125143 h 217700"/>
              <a:gd name="connsiteX34" fmla="*/ 23282 w 168235"/>
              <a:gd name="connsiteY34" fmla="*/ 125143 h 217700"/>
              <a:gd name="connsiteX35" fmla="*/ 23282 w 168235"/>
              <a:gd name="connsiteY35" fmla="*/ 132139 h 217700"/>
              <a:gd name="connsiteX36" fmla="*/ 6998 w 168235"/>
              <a:gd name="connsiteY36" fmla="*/ 148432 h 217700"/>
              <a:gd name="connsiteX37" fmla="*/ 4969 w 168235"/>
              <a:gd name="connsiteY37" fmla="*/ 153380 h 217700"/>
              <a:gd name="connsiteX38" fmla="*/ 7714 w 168235"/>
              <a:gd name="connsiteY38" fmla="*/ 160193 h 217700"/>
              <a:gd name="connsiteX39" fmla="*/ 14835 w 168235"/>
              <a:gd name="connsiteY39" fmla="*/ 163218 h 217700"/>
              <a:gd name="connsiteX40" fmla="*/ 19783 w 168235"/>
              <a:gd name="connsiteY40" fmla="*/ 161227 h 217700"/>
              <a:gd name="connsiteX41" fmla="*/ 41034 w 168235"/>
              <a:gd name="connsiteY41" fmla="*/ 139986 h 217700"/>
              <a:gd name="connsiteX42" fmla="*/ 48020 w 168235"/>
              <a:gd name="connsiteY42" fmla="*/ 139986 h 217700"/>
              <a:gd name="connsiteX43" fmla="*/ 48020 w 168235"/>
              <a:gd name="connsiteY43" fmla="*/ 146983 h 217700"/>
              <a:gd name="connsiteX44" fmla="*/ 21842 w 168235"/>
              <a:gd name="connsiteY44" fmla="*/ 173171 h 217700"/>
              <a:gd name="connsiteX45" fmla="*/ 19812 w 168235"/>
              <a:gd name="connsiteY45" fmla="*/ 178119 h 217700"/>
              <a:gd name="connsiteX46" fmla="*/ 22557 w 168235"/>
              <a:gd name="connsiteY46" fmla="*/ 184932 h 217700"/>
              <a:gd name="connsiteX47" fmla="*/ 29679 w 168235"/>
              <a:gd name="connsiteY47" fmla="*/ 187956 h 217700"/>
              <a:gd name="connsiteX48" fmla="*/ 34626 w 168235"/>
              <a:gd name="connsiteY48" fmla="*/ 185965 h 217700"/>
              <a:gd name="connsiteX49" fmla="*/ 65772 w 168235"/>
              <a:gd name="connsiteY49" fmla="*/ 154830 h 217700"/>
              <a:gd name="connsiteX50" fmla="*/ 72759 w 168235"/>
              <a:gd name="connsiteY50" fmla="*/ 154830 h 217700"/>
              <a:gd name="connsiteX51" fmla="*/ 72759 w 168235"/>
              <a:gd name="connsiteY51" fmla="*/ 161826 h 217700"/>
              <a:gd name="connsiteX52" fmla="*/ 46561 w 168235"/>
              <a:gd name="connsiteY52" fmla="*/ 188063 h 217700"/>
              <a:gd name="connsiteX53" fmla="*/ 44532 w 168235"/>
              <a:gd name="connsiteY53" fmla="*/ 193010 h 217700"/>
              <a:gd name="connsiteX54" fmla="*/ 47276 w 168235"/>
              <a:gd name="connsiteY54" fmla="*/ 199823 h 217700"/>
              <a:gd name="connsiteX55" fmla="*/ 54398 w 168235"/>
              <a:gd name="connsiteY55" fmla="*/ 202847 h 217700"/>
              <a:gd name="connsiteX56" fmla="*/ 55954 w 168235"/>
              <a:gd name="connsiteY56" fmla="*/ 202616 h 217700"/>
              <a:gd name="connsiteX57" fmla="*/ 56457 w 168235"/>
              <a:gd name="connsiteY57" fmla="*/ 202471 h 217700"/>
              <a:gd name="connsiteX58" fmla="*/ 58631 w 168235"/>
              <a:gd name="connsiteY58" fmla="*/ 201446 h 217700"/>
              <a:gd name="connsiteX59" fmla="*/ 59346 w 168235"/>
              <a:gd name="connsiteY59" fmla="*/ 200857 h 217700"/>
              <a:gd name="connsiteX60" fmla="*/ 91535 w 168235"/>
              <a:gd name="connsiteY60" fmla="*/ 168677 h 217700"/>
              <a:gd name="connsiteX61" fmla="*/ 91545 w 168235"/>
              <a:gd name="connsiteY61" fmla="*/ 168677 h 217700"/>
              <a:gd name="connsiteX62" fmla="*/ 115907 w 168235"/>
              <a:gd name="connsiteY62" fmla="*/ 143929 h 217700"/>
              <a:gd name="connsiteX63" fmla="*/ 118748 w 168235"/>
              <a:gd name="connsiteY63" fmla="*/ 136991 h 217700"/>
              <a:gd name="connsiteX64" fmla="*/ 118748 w 168235"/>
              <a:gd name="connsiteY64" fmla="*/ 122959 h 217700"/>
              <a:gd name="connsiteX65" fmla="*/ 118284 w 168235"/>
              <a:gd name="connsiteY65" fmla="*/ 122128 h 217700"/>
              <a:gd name="connsiteX66" fmla="*/ 99836 w 168235"/>
              <a:gd name="connsiteY66" fmla="*/ 110551 h 217700"/>
              <a:gd name="connsiteX67" fmla="*/ 89380 w 168235"/>
              <a:gd name="connsiteY67" fmla="*/ 87677 h 217700"/>
              <a:gd name="connsiteX68" fmla="*/ 108330 w 168235"/>
              <a:gd name="connsiteY68" fmla="*/ 69462 h 217700"/>
              <a:gd name="connsiteX69" fmla="*/ 121405 w 168235"/>
              <a:gd name="connsiteY69" fmla="*/ 71732 h 217700"/>
              <a:gd name="connsiteX70" fmla="*/ 149140 w 168235"/>
              <a:gd name="connsiteY70" fmla="*/ 85551 h 217700"/>
              <a:gd name="connsiteX71" fmla="*/ 149642 w 168235"/>
              <a:gd name="connsiteY71" fmla="*/ 85822 h 217700"/>
              <a:gd name="connsiteX72" fmla="*/ 163277 w 168235"/>
              <a:gd name="connsiteY72" fmla="*/ 97428 h 217700"/>
              <a:gd name="connsiteX73" fmla="*/ 163277 w 168235"/>
              <a:gd name="connsiteY73" fmla="*/ 84112 h 217700"/>
              <a:gd name="connsiteX74" fmla="*/ 153015 w 168235"/>
              <a:gd name="connsiteY74" fmla="*/ 43438 h 217700"/>
              <a:gd name="connsiteX75" fmla="*/ 148434 w 168235"/>
              <a:gd name="connsiteY75" fmla="*/ 29686 h 217700"/>
              <a:gd name="connsiteX76" fmla="*/ 148434 w 168235"/>
              <a:gd name="connsiteY76" fmla="*/ 0 h 217700"/>
              <a:gd name="connsiteX77" fmla="*/ 59375 w 168235"/>
              <a:gd name="connsiteY77" fmla="*/ 0 h 217700"/>
              <a:gd name="connsiteX78" fmla="*/ 48020 w 168235"/>
              <a:gd name="connsiteY78" fmla="*/ 9895 h 217700"/>
              <a:gd name="connsiteX79" fmla="*/ 45943 w 168235"/>
              <a:gd name="connsiteY79" fmla="*/ 10234 h 217700"/>
              <a:gd name="connsiteX80" fmla="*/ 40318 w 168235"/>
              <a:gd name="connsiteY80" fmla="*/ 14949 h 217700"/>
              <a:gd name="connsiteX81" fmla="*/ 39642 w 168235"/>
              <a:gd name="connsiteY81" fmla="*/ 22661 h 217700"/>
              <a:gd name="connsiteX82" fmla="*/ 43063 w 168235"/>
              <a:gd name="connsiteY82" fmla="*/ 26749 h 217700"/>
              <a:gd name="connsiteX83" fmla="*/ 57152 w 168235"/>
              <a:gd name="connsiteY83" fmla="*/ 33948 h 217700"/>
              <a:gd name="connsiteX84" fmla="*/ 62487 w 168235"/>
              <a:gd name="connsiteY84" fmla="*/ 34344 h 217700"/>
              <a:gd name="connsiteX85" fmla="*/ 68111 w 168235"/>
              <a:gd name="connsiteY85" fmla="*/ 29628 h 217700"/>
              <a:gd name="connsiteX86" fmla="*/ 68787 w 168235"/>
              <a:gd name="connsiteY86" fmla="*/ 21927 h 217700"/>
              <a:gd name="connsiteX87" fmla="*/ 68082 w 168235"/>
              <a:gd name="connsiteY87" fmla="*/ 20516 h 217700"/>
              <a:gd name="connsiteX88" fmla="*/ 67782 w 168235"/>
              <a:gd name="connsiteY88" fmla="*/ 20091 h 217700"/>
              <a:gd name="connsiteX89" fmla="*/ 66139 w 168235"/>
              <a:gd name="connsiteY89" fmla="*/ 18341 h 217700"/>
              <a:gd name="connsiteX90" fmla="*/ 65366 w 168235"/>
              <a:gd name="connsiteY90" fmla="*/ 17829 h 217700"/>
              <a:gd name="connsiteX91" fmla="*/ 51277 w 168235"/>
              <a:gd name="connsiteY91" fmla="*/ 10640 h 217700"/>
              <a:gd name="connsiteX92" fmla="*/ 48020 w 168235"/>
              <a:gd name="connsiteY92" fmla="*/ 9895 h 217700"/>
              <a:gd name="connsiteX93" fmla="*/ 24857 w 168235"/>
              <a:gd name="connsiteY93" fmla="*/ 29522 h 217700"/>
              <a:gd name="connsiteX94" fmla="*/ 22779 w 168235"/>
              <a:gd name="connsiteY94" fmla="*/ 29870 h 217700"/>
              <a:gd name="connsiteX95" fmla="*/ 17155 w 168235"/>
              <a:gd name="connsiteY95" fmla="*/ 34586 h 217700"/>
              <a:gd name="connsiteX96" fmla="*/ 16469 w 168235"/>
              <a:gd name="connsiteY96" fmla="*/ 42297 h 217700"/>
              <a:gd name="connsiteX97" fmla="*/ 19899 w 168235"/>
              <a:gd name="connsiteY97" fmla="*/ 46385 h 217700"/>
              <a:gd name="connsiteX98" fmla="*/ 52195 w 168235"/>
              <a:gd name="connsiteY98" fmla="*/ 63045 h 217700"/>
              <a:gd name="connsiteX99" fmla="*/ 57529 w 168235"/>
              <a:gd name="connsiteY99" fmla="*/ 63441 h 217700"/>
              <a:gd name="connsiteX100" fmla="*/ 63153 w 168235"/>
              <a:gd name="connsiteY100" fmla="*/ 58725 h 217700"/>
              <a:gd name="connsiteX101" fmla="*/ 63839 w 168235"/>
              <a:gd name="connsiteY101" fmla="*/ 51014 h 217700"/>
              <a:gd name="connsiteX102" fmla="*/ 60409 w 168235"/>
              <a:gd name="connsiteY102" fmla="*/ 46926 h 217700"/>
              <a:gd name="connsiteX103" fmla="*/ 28113 w 168235"/>
              <a:gd name="connsiteY103" fmla="*/ 30266 h 217700"/>
              <a:gd name="connsiteX104" fmla="*/ 24857 w 168235"/>
              <a:gd name="connsiteY104" fmla="*/ 29522 h 217700"/>
              <a:gd name="connsiteX105" fmla="*/ 13811 w 168235"/>
              <a:gd name="connsiteY105" fmla="*/ 55469 h 217700"/>
              <a:gd name="connsiteX106" fmla="*/ 11734 w 168235"/>
              <a:gd name="connsiteY106" fmla="*/ 55807 h 217700"/>
              <a:gd name="connsiteX107" fmla="*/ 6109 w 168235"/>
              <a:gd name="connsiteY107" fmla="*/ 60523 h 217700"/>
              <a:gd name="connsiteX108" fmla="*/ 5423 w 168235"/>
              <a:gd name="connsiteY108" fmla="*/ 68244 h 217700"/>
              <a:gd name="connsiteX109" fmla="*/ 8854 w 168235"/>
              <a:gd name="connsiteY109" fmla="*/ 72322 h 217700"/>
              <a:gd name="connsiteX110" fmla="*/ 37361 w 168235"/>
              <a:gd name="connsiteY110" fmla="*/ 86905 h 217700"/>
              <a:gd name="connsiteX111" fmla="*/ 42696 w 168235"/>
              <a:gd name="connsiteY111" fmla="*/ 87300 h 217700"/>
              <a:gd name="connsiteX112" fmla="*/ 48320 w 168235"/>
              <a:gd name="connsiteY112" fmla="*/ 82585 h 217700"/>
              <a:gd name="connsiteX113" fmla="*/ 49006 w 168235"/>
              <a:gd name="connsiteY113" fmla="*/ 74873 h 217700"/>
              <a:gd name="connsiteX114" fmla="*/ 45575 w 168235"/>
              <a:gd name="connsiteY114" fmla="*/ 70785 h 217700"/>
              <a:gd name="connsiteX115" fmla="*/ 17068 w 168235"/>
              <a:gd name="connsiteY115" fmla="*/ 56203 h 217700"/>
              <a:gd name="connsiteX116" fmla="*/ 13811 w 168235"/>
              <a:gd name="connsiteY116" fmla="*/ 55469 h 217700"/>
              <a:gd name="connsiteX117" fmla="*/ 111326 w 168235"/>
              <a:gd name="connsiteY117" fmla="*/ 79164 h 217700"/>
              <a:gd name="connsiteX118" fmla="*/ 98957 w 168235"/>
              <a:gd name="connsiteY118" fmla="*/ 91533 h 217700"/>
              <a:gd name="connsiteX119" fmla="*/ 104958 w 168235"/>
              <a:gd name="connsiteY119" fmla="*/ 102086 h 217700"/>
              <a:gd name="connsiteX120" fmla="*/ 127184 w 168235"/>
              <a:gd name="connsiteY120" fmla="*/ 116050 h 217700"/>
              <a:gd name="connsiteX121" fmla="*/ 128643 w 168235"/>
              <a:gd name="connsiteY121" fmla="*/ 118746 h 217700"/>
              <a:gd name="connsiteX122" fmla="*/ 128643 w 168235"/>
              <a:gd name="connsiteY122" fmla="*/ 136991 h 217700"/>
              <a:gd name="connsiteX123" fmla="*/ 122951 w 168235"/>
              <a:gd name="connsiteY123" fmla="*/ 150877 h 217700"/>
              <a:gd name="connsiteX124" fmla="*/ 98590 w 168235"/>
              <a:gd name="connsiteY124" fmla="*/ 175616 h 217700"/>
              <a:gd name="connsiteX125" fmla="*/ 98532 w 168235"/>
              <a:gd name="connsiteY125" fmla="*/ 175674 h 217700"/>
              <a:gd name="connsiteX126" fmla="*/ 65917 w 168235"/>
              <a:gd name="connsiteY126" fmla="*/ 208259 h 217700"/>
              <a:gd name="connsiteX127" fmla="*/ 64545 w 168235"/>
              <a:gd name="connsiteY127" fmla="*/ 209380 h 217700"/>
              <a:gd name="connsiteX128" fmla="*/ 59385 w 168235"/>
              <a:gd name="connsiteY128" fmla="*/ 211922 h 217700"/>
              <a:gd name="connsiteX129" fmla="*/ 59385 w 168235"/>
              <a:gd name="connsiteY129" fmla="*/ 217701 h 217700"/>
              <a:gd name="connsiteX130" fmla="*/ 69280 w 168235"/>
              <a:gd name="connsiteY130" fmla="*/ 217701 h 217700"/>
              <a:gd name="connsiteX131" fmla="*/ 138549 w 168235"/>
              <a:gd name="connsiteY131" fmla="*/ 217701 h 217700"/>
              <a:gd name="connsiteX132" fmla="*/ 138549 w 168235"/>
              <a:gd name="connsiteY132" fmla="*/ 207805 h 217700"/>
              <a:gd name="connsiteX133" fmla="*/ 168235 w 168235"/>
              <a:gd name="connsiteY133" fmla="*/ 143484 h 217700"/>
              <a:gd name="connsiteX134" fmla="*/ 159741 w 168235"/>
              <a:gd name="connsiteY134" fmla="*/ 109575 h 217700"/>
              <a:gd name="connsiteX135" fmla="*/ 144723 w 168235"/>
              <a:gd name="connsiteY135" fmla="*/ 94413 h 217700"/>
              <a:gd name="connsiteX136" fmla="*/ 116912 w 168235"/>
              <a:gd name="connsiteY136" fmla="*/ 80555 h 217700"/>
              <a:gd name="connsiteX137" fmla="*/ 111326 w 168235"/>
              <a:gd name="connsiteY137" fmla="*/ 79164 h 217700"/>
              <a:gd name="connsiteX138" fmla="*/ 8873 w 168235"/>
              <a:gd name="connsiteY138" fmla="*/ 84324 h 217700"/>
              <a:gd name="connsiteX139" fmla="*/ 6796 w 168235"/>
              <a:gd name="connsiteY139" fmla="*/ 84662 h 217700"/>
              <a:gd name="connsiteX140" fmla="*/ 1171 w 168235"/>
              <a:gd name="connsiteY140" fmla="*/ 89378 h 217700"/>
              <a:gd name="connsiteX141" fmla="*/ 485 w 168235"/>
              <a:gd name="connsiteY141" fmla="*/ 97099 h 217700"/>
              <a:gd name="connsiteX142" fmla="*/ 1191 w 168235"/>
              <a:gd name="connsiteY142" fmla="*/ 98501 h 217700"/>
              <a:gd name="connsiteX143" fmla="*/ 1490 w 168235"/>
              <a:gd name="connsiteY143" fmla="*/ 98936 h 217700"/>
              <a:gd name="connsiteX144" fmla="*/ 3133 w 168235"/>
              <a:gd name="connsiteY144" fmla="*/ 100685 h 217700"/>
              <a:gd name="connsiteX145" fmla="*/ 3906 w 168235"/>
              <a:gd name="connsiteY145" fmla="*/ 101187 h 217700"/>
              <a:gd name="connsiteX146" fmla="*/ 12613 w 168235"/>
              <a:gd name="connsiteY146" fmla="*/ 105729 h 217700"/>
              <a:gd name="connsiteX147" fmla="*/ 17947 w 168235"/>
              <a:gd name="connsiteY147" fmla="*/ 106125 h 217700"/>
              <a:gd name="connsiteX148" fmla="*/ 23572 w 168235"/>
              <a:gd name="connsiteY148" fmla="*/ 101409 h 217700"/>
              <a:gd name="connsiteX149" fmla="*/ 24257 w 168235"/>
              <a:gd name="connsiteY149" fmla="*/ 93688 h 217700"/>
              <a:gd name="connsiteX150" fmla="*/ 20836 w 168235"/>
              <a:gd name="connsiteY150" fmla="*/ 89601 h 217700"/>
              <a:gd name="connsiteX151" fmla="*/ 12130 w 168235"/>
              <a:gd name="connsiteY151" fmla="*/ 85059 h 217700"/>
              <a:gd name="connsiteX152" fmla="*/ 8873 w 168235"/>
              <a:gd name="connsiteY152" fmla="*/ 84324 h 2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68235" h="217700">
                <a:moveTo>
                  <a:pt x="59375" y="0"/>
                </a:moveTo>
                <a:lnTo>
                  <a:pt x="59375" y="3672"/>
                </a:lnTo>
                <a:lnTo>
                  <a:pt x="69860" y="9026"/>
                </a:lnTo>
                <a:lnTo>
                  <a:pt x="70140" y="9171"/>
                </a:lnTo>
                <a:lnTo>
                  <a:pt x="70343" y="9287"/>
                </a:lnTo>
                <a:cubicBezTo>
                  <a:pt x="70343" y="9287"/>
                  <a:pt x="71019" y="9674"/>
                  <a:pt x="71860" y="10272"/>
                </a:cubicBezTo>
                <a:lnTo>
                  <a:pt x="72005" y="10369"/>
                </a:lnTo>
                <a:lnTo>
                  <a:pt x="72131" y="10475"/>
                </a:lnTo>
                <a:cubicBezTo>
                  <a:pt x="73551" y="11559"/>
                  <a:pt x="74782" y="12840"/>
                  <a:pt x="75880" y="14399"/>
                </a:cubicBezTo>
                <a:lnTo>
                  <a:pt x="76180" y="14824"/>
                </a:lnTo>
                <a:lnTo>
                  <a:pt x="76412" y="15162"/>
                </a:lnTo>
                <a:lnTo>
                  <a:pt x="76586" y="15462"/>
                </a:lnTo>
                <a:cubicBezTo>
                  <a:pt x="76967" y="16090"/>
                  <a:pt x="77680" y="17265"/>
                  <a:pt x="78200" y="18873"/>
                </a:cubicBezTo>
                <a:cubicBezTo>
                  <a:pt x="79852" y="23964"/>
                  <a:pt x="79355" y="29586"/>
                  <a:pt x="76837" y="34296"/>
                </a:cubicBezTo>
                <a:cubicBezTo>
                  <a:pt x="75150" y="37462"/>
                  <a:pt x="72641" y="40013"/>
                  <a:pt x="69638" y="41834"/>
                </a:cubicBezTo>
                <a:cubicBezTo>
                  <a:pt x="71122" y="43456"/>
                  <a:pt x="72445" y="45482"/>
                  <a:pt x="73252" y="47960"/>
                </a:cubicBezTo>
                <a:cubicBezTo>
                  <a:pt x="74904" y="53052"/>
                  <a:pt x="74408" y="58678"/>
                  <a:pt x="71889" y="63383"/>
                </a:cubicBezTo>
                <a:cubicBezTo>
                  <a:pt x="69480" y="67910"/>
                  <a:pt x="65461" y="71270"/>
                  <a:pt x="60583" y="72853"/>
                </a:cubicBezTo>
                <a:cubicBezTo>
                  <a:pt x="59979" y="73051"/>
                  <a:pt x="59356" y="73170"/>
                  <a:pt x="58737" y="73298"/>
                </a:cubicBezTo>
                <a:cubicBezTo>
                  <a:pt x="59885" y="78013"/>
                  <a:pt x="59366" y="82913"/>
                  <a:pt x="57055" y="87252"/>
                </a:cubicBezTo>
                <a:cubicBezTo>
                  <a:pt x="54641" y="91775"/>
                  <a:pt x="50622" y="95130"/>
                  <a:pt x="45759" y="96713"/>
                </a:cubicBezTo>
                <a:cubicBezTo>
                  <a:pt x="43978" y="97292"/>
                  <a:pt x="42218" y="97534"/>
                  <a:pt x="40550" y="97534"/>
                </a:cubicBezTo>
                <a:cubicBezTo>
                  <a:pt x="38304" y="97534"/>
                  <a:pt x="36247" y="97081"/>
                  <a:pt x="34530" y="96442"/>
                </a:cubicBezTo>
                <a:cubicBezTo>
                  <a:pt x="34579" y="99767"/>
                  <a:pt x="33891" y="103094"/>
                  <a:pt x="32307" y="106057"/>
                </a:cubicBezTo>
                <a:cubicBezTo>
                  <a:pt x="29898" y="110584"/>
                  <a:pt x="25889" y="113944"/>
                  <a:pt x="21011" y="115528"/>
                </a:cubicBezTo>
                <a:cubicBezTo>
                  <a:pt x="19323" y="116077"/>
                  <a:pt x="17568" y="116359"/>
                  <a:pt x="15792" y="116359"/>
                </a:cubicBezTo>
                <a:cubicBezTo>
                  <a:pt x="12007" y="116359"/>
                  <a:pt x="9192" y="115113"/>
                  <a:pt x="7965" y="114455"/>
                </a:cubicBezTo>
                <a:lnTo>
                  <a:pt x="3645" y="112203"/>
                </a:lnTo>
                <a:lnTo>
                  <a:pt x="2051" y="113798"/>
                </a:lnTo>
                <a:cubicBezTo>
                  <a:pt x="2051" y="113798"/>
                  <a:pt x="21" y="115653"/>
                  <a:pt x="21" y="118746"/>
                </a:cubicBezTo>
                <a:cubicBezTo>
                  <a:pt x="21" y="121200"/>
                  <a:pt x="930" y="123654"/>
                  <a:pt x="2766" y="125559"/>
                </a:cubicBezTo>
                <a:cubicBezTo>
                  <a:pt x="4710" y="127577"/>
                  <a:pt x="7295" y="128583"/>
                  <a:pt x="9888" y="128583"/>
                </a:cubicBezTo>
                <a:cubicBezTo>
                  <a:pt x="12980" y="128583"/>
                  <a:pt x="14835" y="126592"/>
                  <a:pt x="14835" y="126592"/>
                </a:cubicBezTo>
                <a:lnTo>
                  <a:pt x="16295" y="125143"/>
                </a:lnTo>
                <a:cubicBezTo>
                  <a:pt x="18230" y="123209"/>
                  <a:pt x="21347" y="123209"/>
                  <a:pt x="23282" y="125143"/>
                </a:cubicBezTo>
                <a:cubicBezTo>
                  <a:pt x="25216" y="127078"/>
                  <a:pt x="25216" y="130205"/>
                  <a:pt x="23282" y="132139"/>
                </a:cubicBezTo>
                <a:lnTo>
                  <a:pt x="6998" y="148432"/>
                </a:lnTo>
                <a:cubicBezTo>
                  <a:pt x="6998" y="148432"/>
                  <a:pt x="4969" y="150288"/>
                  <a:pt x="4969" y="153380"/>
                </a:cubicBezTo>
                <a:cubicBezTo>
                  <a:pt x="4969" y="155834"/>
                  <a:pt x="5878" y="158288"/>
                  <a:pt x="7714" y="160193"/>
                </a:cubicBezTo>
                <a:cubicBezTo>
                  <a:pt x="9658" y="162212"/>
                  <a:pt x="12243" y="163218"/>
                  <a:pt x="14835" y="163218"/>
                </a:cubicBezTo>
                <a:cubicBezTo>
                  <a:pt x="17928" y="163218"/>
                  <a:pt x="19783" y="161227"/>
                  <a:pt x="19783" y="161227"/>
                </a:cubicBezTo>
                <a:lnTo>
                  <a:pt x="41034" y="139986"/>
                </a:lnTo>
                <a:cubicBezTo>
                  <a:pt x="42968" y="138052"/>
                  <a:pt x="46086" y="138052"/>
                  <a:pt x="48020" y="139986"/>
                </a:cubicBezTo>
                <a:cubicBezTo>
                  <a:pt x="49955" y="141921"/>
                  <a:pt x="49955" y="145048"/>
                  <a:pt x="48020" y="146983"/>
                </a:cubicBezTo>
                <a:lnTo>
                  <a:pt x="21842" y="173171"/>
                </a:lnTo>
                <a:cubicBezTo>
                  <a:pt x="21842" y="173171"/>
                  <a:pt x="19812" y="175026"/>
                  <a:pt x="19812" y="178119"/>
                </a:cubicBezTo>
                <a:cubicBezTo>
                  <a:pt x="19812" y="180573"/>
                  <a:pt x="20721" y="183027"/>
                  <a:pt x="22557" y="184932"/>
                </a:cubicBezTo>
                <a:cubicBezTo>
                  <a:pt x="24501" y="186950"/>
                  <a:pt x="27086" y="187956"/>
                  <a:pt x="29679" y="187956"/>
                </a:cubicBezTo>
                <a:cubicBezTo>
                  <a:pt x="32771" y="187956"/>
                  <a:pt x="34626" y="185965"/>
                  <a:pt x="34626" y="185965"/>
                </a:cubicBezTo>
                <a:lnTo>
                  <a:pt x="65772" y="154830"/>
                </a:lnTo>
                <a:cubicBezTo>
                  <a:pt x="67707" y="152895"/>
                  <a:pt x="70824" y="152895"/>
                  <a:pt x="72759" y="154830"/>
                </a:cubicBezTo>
                <a:cubicBezTo>
                  <a:pt x="74694" y="156764"/>
                  <a:pt x="74694" y="159891"/>
                  <a:pt x="72759" y="161826"/>
                </a:cubicBezTo>
                <a:lnTo>
                  <a:pt x="46561" y="188063"/>
                </a:lnTo>
                <a:cubicBezTo>
                  <a:pt x="46561" y="188063"/>
                  <a:pt x="44532" y="189918"/>
                  <a:pt x="44532" y="193010"/>
                </a:cubicBezTo>
                <a:cubicBezTo>
                  <a:pt x="44532" y="195464"/>
                  <a:pt x="45441" y="197918"/>
                  <a:pt x="47276" y="199823"/>
                </a:cubicBezTo>
                <a:cubicBezTo>
                  <a:pt x="49221" y="201842"/>
                  <a:pt x="51805" y="202847"/>
                  <a:pt x="54398" y="202847"/>
                </a:cubicBezTo>
                <a:cubicBezTo>
                  <a:pt x="54977" y="202847"/>
                  <a:pt x="55469" y="202730"/>
                  <a:pt x="55954" y="202616"/>
                </a:cubicBezTo>
                <a:lnTo>
                  <a:pt x="56457" y="202471"/>
                </a:lnTo>
                <a:cubicBezTo>
                  <a:pt x="57530" y="202139"/>
                  <a:pt x="58195" y="201748"/>
                  <a:pt x="58631" y="201446"/>
                </a:cubicBezTo>
                <a:cubicBezTo>
                  <a:pt x="59056" y="201130"/>
                  <a:pt x="59346" y="200857"/>
                  <a:pt x="59346" y="200857"/>
                </a:cubicBezTo>
                <a:lnTo>
                  <a:pt x="91535" y="168677"/>
                </a:lnTo>
                <a:lnTo>
                  <a:pt x="91545" y="168677"/>
                </a:lnTo>
                <a:lnTo>
                  <a:pt x="115907" y="143929"/>
                </a:lnTo>
                <a:cubicBezTo>
                  <a:pt x="117728" y="142083"/>
                  <a:pt x="118748" y="139588"/>
                  <a:pt x="118748" y="136991"/>
                </a:cubicBezTo>
                <a:lnTo>
                  <a:pt x="118748" y="122959"/>
                </a:lnTo>
                <a:cubicBezTo>
                  <a:pt x="118585" y="122662"/>
                  <a:pt x="118452" y="122425"/>
                  <a:pt x="118284" y="122128"/>
                </a:cubicBezTo>
                <a:lnTo>
                  <a:pt x="99836" y="110551"/>
                </a:lnTo>
                <a:cubicBezTo>
                  <a:pt x="91994" y="105821"/>
                  <a:pt x="87827" y="96984"/>
                  <a:pt x="89380" y="87677"/>
                </a:cubicBezTo>
                <a:cubicBezTo>
                  <a:pt x="90954" y="78252"/>
                  <a:pt x="98860" y="70743"/>
                  <a:pt x="108330" y="69462"/>
                </a:cubicBezTo>
                <a:cubicBezTo>
                  <a:pt x="112853" y="68853"/>
                  <a:pt x="117269" y="69620"/>
                  <a:pt x="121405" y="71732"/>
                </a:cubicBezTo>
                <a:cubicBezTo>
                  <a:pt x="121405" y="71732"/>
                  <a:pt x="134193" y="78095"/>
                  <a:pt x="149140" y="85551"/>
                </a:cubicBezTo>
                <a:lnTo>
                  <a:pt x="149642" y="85822"/>
                </a:lnTo>
                <a:cubicBezTo>
                  <a:pt x="154916" y="88850"/>
                  <a:pt x="159483" y="92827"/>
                  <a:pt x="163277" y="97428"/>
                </a:cubicBezTo>
                <a:lnTo>
                  <a:pt x="163277" y="84112"/>
                </a:lnTo>
                <a:cubicBezTo>
                  <a:pt x="163277" y="67962"/>
                  <a:pt x="157349" y="53788"/>
                  <a:pt x="153015" y="43438"/>
                </a:cubicBezTo>
                <a:cubicBezTo>
                  <a:pt x="150660" y="37827"/>
                  <a:pt x="148434" y="32526"/>
                  <a:pt x="148434" y="29686"/>
                </a:cubicBezTo>
                <a:lnTo>
                  <a:pt x="148434" y="0"/>
                </a:lnTo>
                <a:lnTo>
                  <a:pt x="59375" y="0"/>
                </a:lnTo>
                <a:close/>
                <a:moveTo>
                  <a:pt x="48020" y="9895"/>
                </a:moveTo>
                <a:cubicBezTo>
                  <a:pt x="47382" y="9903"/>
                  <a:pt x="46679" y="9995"/>
                  <a:pt x="45943" y="10234"/>
                </a:cubicBezTo>
                <a:cubicBezTo>
                  <a:pt x="43612" y="10991"/>
                  <a:pt x="41565" y="12614"/>
                  <a:pt x="40318" y="14949"/>
                </a:cubicBezTo>
                <a:cubicBezTo>
                  <a:pt x="38997" y="17423"/>
                  <a:pt x="38840" y="20197"/>
                  <a:pt x="39642" y="22661"/>
                </a:cubicBezTo>
                <a:cubicBezTo>
                  <a:pt x="40597" y="25600"/>
                  <a:pt x="43063" y="26749"/>
                  <a:pt x="43063" y="26749"/>
                </a:cubicBezTo>
                <a:lnTo>
                  <a:pt x="57152" y="33948"/>
                </a:lnTo>
                <a:cubicBezTo>
                  <a:pt x="57152" y="33948"/>
                  <a:pt x="59543" y="35304"/>
                  <a:pt x="62487" y="34344"/>
                </a:cubicBezTo>
                <a:cubicBezTo>
                  <a:pt x="64817" y="33587"/>
                  <a:pt x="66864" y="31964"/>
                  <a:pt x="68111" y="29628"/>
                </a:cubicBezTo>
                <a:cubicBezTo>
                  <a:pt x="69427" y="27169"/>
                  <a:pt x="69589" y="24396"/>
                  <a:pt x="68787" y="21927"/>
                </a:cubicBezTo>
                <a:cubicBezTo>
                  <a:pt x="68609" y="21377"/>
                  <a:pt x="68339" y="20941"/>
                  <a:pt x="68082" y="20516"/>
                </a:cubicBezTo>
                <a:lnTo>
                  <a:pt x="67782" y="20091"/>
                </a:lnTo>
                <a:cubicBezTo>
                  <a:pt x="67134" y="19175"/>
                  <a:pt x="66560" y="18663"/>
                  <a:pt x="66139" y="18341"/>
                </a:cubicBezTo>
                <a:cubicBezTo>
                  <a:pt x="65709" y="18035"/>
                  <a:pt x="65366" y="17829"/>
                  <a:pt x="65366" y="17829"/>
                </a:cubicBezTo>
                <a:lnTo>
                  <a:pt x="51277" y="10640"/>
                </a:lnTo>
                <a:cubicBezTo>
                  <a:pt x="51277" y="10640"/>
                  <a:pt x="49934" y="9874"/>
                  <a:pt x="48020" y="9895"/>
                </a:cubicBezTo>
                <a:close/>
                <a:moveTo>
                  <a:pt x="24857" y="29522"/>
                </a:moveTo>
                <a:cubicBezTo>
                  <a:pt x="24219" y="29530"/>
                  <a:pt x="23515" y="29630"/>
                  <a:pt x="22779" y="29870"/>
                </a:cubicBezTo>
                <a:cubicBezTo>
                  <a:pt x="20449" y="30627"/>
                  <a:pt x="18402" y="32251"/>
                  <a:pt x="17155" y="34586"/>
                </a:cubicBezTo>
                <a:cubicBezTo>
                  <a:pt x="15834" y="37060"/>
                  <a:pt x="15667" y="39833"/>
                  <a:pt x="16469" y="42297"/>
                </a:cubicBezTo>
                <a:cubicBezTo>
                  <a:pt x="17424" y="45236"/>
                  <a:pt x="19899" y="46385"/>
                  <a:pt x="19899" y="46385"/>
                </a:cubicBezTo>
                <a:lnTo>
                  <a:pt x="52195" y="63045"/>
                </a:lnTo>
                <a:cubicBezTo>
                  <a:pt x="52195" y="63045"/>
                  <a:pt x="54585" y="64401"/>
                  <a:pt x="57529" y="63441"/>
                </a:cubicBezTo>
                <a:cubicBezTo>
                  <a:pt x="59860" y="62684"/>
                  <a:pt x="61912" y="61061"/>
                  <a:pt x="63153" y="58725"/>
                </a:cubicBezTo>
                <a:cubicBezTo>
                  <a:pt x="64475" y="56256"/>
                  <a:pt x="64641" y="53483"/>
                  <a:pt x="63839" y="51014"/>
                </a:cubicBezTo>
                <a:cubicBezTo>
                  <a:pt x="62884" y="48075"/>
                  <a:pt x="60409" y="46926"/>
                  <a:pt x="60409" y="46926"/>
                </a:cubicBezTo>
                <a:lnTo>
                  <a:pt x="28113" y="30266"/>
                </a:lnTo>
                <a:cubicBezTo>
                  <a:pt x="28113" y="30266"/>
                  <a:pt x="26771" y="29499"/>
                  <a:pt x="24857" y="29522"/>
                </a:cubicBezTo>
                <a:close/>
                <a:moveTo>
                  <a:pt x="13811" y="55469"/>
                </a:moveTo>
                <a:cubicBezTo>
                  <a:pt x="13173" y="55477"/>
                  <a:pt x="12469" y="55567"/>
                  <a:pt x="11734" y="55807"/>
                </a:cubicBezTo>
                <a:cubicBezTo>
                  <a:pt x="9403" y="56564"/>
                  <a:pt x="7351" y="58187"/>
                  <a:pt x="6109" y="60523"/>
                </a:cubicBezTo>
                <a:cubicBezTo>
                  <a:pt x="4788" y="62997"/>
                  <a:pt x="4622" y="65780"/>
                  <a:pt x="5423" y="68244"/>
                </a:cubicBezTo>
                <a:cubicBezTo>
                  <a:pt x="6378" y="71183"/>
                  <a:pt x="8854" y="72322"/>
                  <a:pt x="8854" y="72322"/>
                </a:cubicBezTo>
                <a:lnTo>
                  <a:pt x="37361" y="86905"/>
                </a:lnTo>
                <a:cubicBezTo>
                  <a:pt x="37361" y="86905"/>
                  <a:pt x="39752" y="88260"/>
                  <a:pt x="42696" y="87300"/>
                </a:cubicBezTo>
                <a:cubicBezTo>
                  <a:pt x="45026" y="86543"/>
                  <a:pt x="47073" y="84920"/>
                  <a:pt x="48320" y="82585"/>
                </a:cubicBezTo>
                <a:cubicBezTo>
                  <a:pt x="49636" y="80116"/>
                  <a:pt x="49807" y="77337"/>
                  <a:pt x="49006" y="74873"/>
                </a:cubicBezTo>
                <a:cubicBezTo>
                  <a:pt x="48051" y="71934"/>
                  <a:pt x="45575" y="70785"/>
                  <a:pt x="45575" y="70785"/>
                </a:cubicBezTo>
                <a:lnTo>
                  <a:pt x="17068" y="56203"/>
                </a:lnTo>
                <a:cubicBezTo>
                  <a:pt x="17068" y="56203"/>
                  <a:pt x="15725" y="55445"/>
                  <a:pt x="13811" y="55469"/>
                </a:cubicBezTo>
                <a:close/>
                <a:moveTo>
                  <a:pt x="111326" y="79164"/>
                </a:moveTo>
                <a:cubicBezTo>
                  <a:pt x="104493" y="79164"/>
                  <a:pt x="98957" y="84700"/>
                  <a:pt x="98957" y="91533"/>
                </a:cubicBezTo>
                <a:cubicBezTo>
                  <a:pt x="98957" y="96026"/>
                  <a:pt x="101376" y="99919"/>
                  <a:pt x="104958" y="102086"/>
                </a:cubicBezTo>
                <a:cubicBezTo>
                  <a:pt x="104884" y="102071"/>
                  <a:pt x="126383" y="115496"/>
                  <a:pt x="127184" y="116050"/>
                </a:cubicBezTo>
                <a:cubicBezTo>
                  <a:pt x="128085" y="116673"/>
                  <a:pt x="128643" y="117435"/>
                  <a:pt x="128643" y="118746"/>
                </a:cubicBezTo>
                <a:lnTo>
                  <a:pt x="128643" y="136991"/>
                </a:lnTo>
                <a:cubicBezTo>
                  <a:pt x="128643" y="142225"/>
                  <a:pt x="126623" y="147151"/>
                  <a:pt x="122951" y="150877"/>
                </a:cubicBezTo>
                <a:lnTo>
                  <a:pt x="98590" y="175616"/>
                </a:lnTo>
                <a:lnTo>
                  <a:pt x="98532" y="175674"/>
                </a:lnTo>
                <a:lnTo>
                  <a:pt x="65917" y="208259"/>
                </a:lnTo>
                <a:cubicBezTo>
                  <a:pt x="65917" y="208259"/>
                  <a:pt x="65356" y="208777"/>
                  <a:pt x="64545" y="209380"/>
                </a:cubicBezTo>
                <a:cubicBezTo>
                  <a:pt x="62793" y="210598"/>
                  <a:pt x="61191" y="211363"/>
                  <a:pt x="59385" y="211922"/>
                </a:cubicBezTo>
                <a:lnTo>
                  <a:pt x="59385" y="217701"/>
                </a:lnTo>
                <a:lnTo>
                  <a:pt x="69280" y="217701"/>
                </a:lnTo>
                <a:lnTo>
                  <a:pt x="138549" y="217701"/>
                </a:lnTo>
                <a:lnTo>
                  <a:pt x="138549" y="207805"/>
                </a:lnTo>
                <a:cubicBezTo>
                  <a:pt x="138549" y="197910"/>
                  <a:pt x="168235" y="163275"/>
                  <a:pt x="168235" y="143484"/>
                </a:cubicBezTo>
                <a:cubicBezTo>
                  <a:pt x="168230" y="133589"/>
                  <a:pt x="165525" y="120015"/>
                  <a:pt x="159741" y="109575"/>
                </a:cubicBezTo>
                <a:cubicBezTo>
                  <a:pt x="156218" y="103222"/>
                  <a:pt x="151012" y="98020"/>
                  <a:pt x="144723" y="94413"/>
                </a:cubicBezTo>
                <a:cubicBezTo>
                  <a:pt x="144723" y="94413"/>
                  <a:pt x="116917" y="80540"/>
                  <a:pt x="116912" y="80555"/>
                </a:cubicBezTo>
                <a:cubicBezTo>
                  <a:pt x="115229" y="79695"/>
                  <a:pt x="113350" y="79164"/>
                  <a:pt x="111326" y="79164"/>
                </a:cubicBezTo>
                <a:close/>
                <a:moveTo>
                  <a:pt x="8873" y="84324"/>
                </a:moveTo>
                <a:cubicBezTo>
                  <a:pt x="8235" y="84332"/>
                  <a:pt x="7531" y="84422"/>
                  <a:pt x="6796" y="84662"/>
                </a:cubicBezTo>
                <a:cubicBezTo>
                  <a:pt x="4465" y="85419"/>
                  <a:pt x="2418" y="87043"/>
                  <a:pt x="1171" y="89378"/>
                </a:cubicBezTo>
                <a:cubicBezTo>
                  <a:pt x="-150" y="91852"/>
                  <a:pt x="-316" y="94630"/>
                  <a:pt x="485" y="97099"/>
                </a:cubicBezTo>
                <a:cubicBezTo>
                  <a:pt x="663" y="97649"/>
                  <a:pt x="933" y="98075"/>
                  <a:pt x="1191" y="98501"/>
                </a:cubicBezTo>
                <a:lnTo>
                  <a:pt x="1490" y="98936"/>
                </a:lnTo>
                <a:cubicBezTo>
                  <a:pt x="2138" y="99851"/>
                  <a:pt x="2712" y="100363"/>
                  <a:pt x="3133" y="100685"/>
                </a:cubicBezTo>
                <a:cubicBezTo>
                  <a:pt x="3563" y="100991"/>
                  <a:pt x="3906" y="101187"/>
                  <a:pt x="3906" y="101187"/>
                </a:cubicBezTo>
                <a:lnTo>
                  <a:pt x="12613" y="105729"/>
                </a:lnTo>
                <a:cubicBezTo>
                  <a:pt x="12613" y="105729"/>
                  <a:pt x="15004" y="107080"/>
                  <a:pt x="17947" y="106125"/>
                </a:cubicBezTo>
                <a:cubicBezTo>
                  <a:pt x="20278" y="105368"/>
                  <a:pt x="22325" y="103745"/>
                  <a:pt x="23572" y="101409"/>
                </a:cubicBezTo>
                <a:cubicBezTo>
                  <a:pt x="24898" y="98926"/>
                  <a:pt x="25059" y="96152"/>
                  <a:pt x="24257" y="93688"/>
                </a:cubicBezTo>
                <a:cubicBezTo>
                  <a:pt x="23302" y="90749"/>
                  <a:pt x="20836" y="89601"/>
                  <a:pt x="20836" y="89601"/>
                </a:cubicBezTo>
                <a:lnTo>
                  <a:pt x="12130" y="85059"/>
                </a:lnTo>
                <a:cubicBezTo>
                  <a:pt x="12130" y="85059"/>
                  <a:pt x="10787" y="84301"/>
                  <a:pt x="8873" y="84324"/>
                </a:cubicBezTo>
                <a:close/>
              </a:path>
            </a:pathLst>
          </a:custGeom>
          <a:solidFill>
            <a:schemeClr val="accent1"/>
          </a:solidFill>
          <a:ln w="476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sz="1800" b="0" i="0" u="none" strike="noStrike" kern="1200" cap="none" spc="0" normalizeH="0" baseline="0" noProof="0">
              <a:ln>
                <a:noFill/>
              </a:ln>
              <a:solidFill>
                <a:srgbClr val="000000"/>
              </a:solidFill>
              <a:effectLst/>
              <a:uLnTx/>
              <a:uFillTx/>
              <a:latin typeface="Calibri"/>
              <a:ea typeface="+mn-ea"/>
              <a:cs typeface="+mn-cs"/>
            </a:endParaRPr>
          </a:p>
        </p:txBody>
      </p:sp>
      <p:sp>
        <p:nvSpPr>
          <p:cNvPr id="112" name="Graphic 346">
            <a:extLst>
              <a:ext uri="{FF2B5EF4-FFF2-40B4-BE49-F238E27FC236}">
                <a16:creationId xmlns:a16="http://schemas.microsoft.com/office/drawing/2014/main" id="{71EB9440-F13E-5B44-9F87-427843392CEA}"/>
              </a:ext>
            </a:extLst>
          </p:cNvPr>
          <p:cNvSpPr/>
          <p:nvPr userDrawn="1"/>
        </p:nvSpPr>
        <p:spPr>
          <a:xfrm>
            <a:off x="2532607" y="1998803"/>
            <a:ext cx="302897" cy="296968"/>
          </a:xfrm>
          <a:custGeom>
            <a:avLst/>
            <a:gdLst>
              <a:gd name="connsiteX0" fmla="*/ 113798 w 227103"/>
              <a:gd name="connsiteY0" fmla="*/ 0 h 222657"/>
              <a:gd name="connsiteX1" fmla="*/ 111518 w 227103"/>
              <a:gd name="connsiteY1" fmla="*/ 551 h 222657"/>
              <a:gd name="connsiteX2" fmla="*/ 7615 w 227103"/>
              <a:gd name="connsiteY2" fmla="*/ 54976 h 222657"/>
              <a:gd name="connsiteX3" fmla="*/ 4948 w 227103"/>
              <a:gd name="connsiteY3" fmla="*/ 59383 h 222657"/>
              <a:gd name="connsiteX4" fmla="*/ 4948 w 227103"/>
              <a:gd name="connsiteY4" fmla="*/ 69278 h 222657"/>
              <a:gd name="connsiteX5" fmla="*/ 222648 w 227103"/>
              <a:gd name="connsiteY5" fmla="*/ 69278 h 222657"/>
              <a:gd name="connsiteX6" fmla="*/ 222648 w 227103"/>
              <a:gd name="connsiteY6" fmla="*/ 59383 h 222657"/>
              <a:gd name="connsiteX7" fmla="*/ 219981 w 227103"/>
              <a:gd name="connsiteY7" fmla="*/ 54976 h 222657"/>
              <a:gd name="connsiteX8" fmla="*/ 116078 w 227103"/>
              <a:gd name="connsiteY8" fmla="*/ 551 h 222657"/>
              <a:gd name="connsiteX9" fmla="*/ 113798 w 227103"/>
              <a:gd name="connsiteY9" fmla="*/ 0 h 222657"/>
              <a:gd name="connsiteX10" fmla="*/ 14843 w 227103"/>
              <a:gd name="connsiteY10" fmla="*/ 79173 h 222657"/>
              <a:gd name="connsiteX11" fmla="*/ 14843 w 227103"/>
              <a:gd name="connsiteY11" fmla="*/ 86102 h 222657"/>
              <a:gd name="connsiteX12" fmla="*/ 24739 w 227103"/>
              <a:gd name="connsiteY12" fmla="*/ 98617 h 222657"/>
              <a:gd name="connsiteX13" fmla="*/ 24739 w 227103"/>
              <a:gd name="connsiteY13" fmla="*/ 178128 h 222657"/>
              <a:gd name="connsiteX14" fmla="*/ 64321 w 227103"/>
              <a:gd name="connsiteY14" fmla="*/ 178128 h 222657"/>
              <a:gd name="connsiteX15" fmla="*/ 64321 w 227103"/>
              <a:gd name="connsiteY15" fmla="*/ 98617 h 222657"/>
              <a:gd name="connsiteX16" fmla="*/ 74216 w 227103"/>
              <a:gd name="connsiteY16" fmla="*/ 86102 h 222657"/>
              <a:gd name="connsiteX17" fmla="*/ 74216 w 227103"/>
              <a:gd name="connsiteY17" fmla="*/ 79173 h 222657"/>
              <a:gd name="connsiteX18" fmla="*/ 14843 w 227103"/>
              <a:gd name="connsiteY18" fmla="*/ 79173 h 222657"/>
              <a:gd name="connsiteX19" fmla="*/ 84112 w 227103"/>
              <a:gd name="connsiteY19" fmla="*/ 79173 h 222657"/>
              <a:gd name="connsiteX20" fmla="*/ 84112 w 227103"/>
              <a:gd name="connsiteY20" fmla="*/ 86102 h 222657"/>
              <a:gd name="connsiteX21" fmla="*/ 94007 w 227103"/>
              <a:gd name="connsiteY21" fmla="*/ 98617 h 222657"/>
              <a:gd name="connsiteX22" fmla="*/ 94007 w 227103"/>
              <a:gd name="connsiteY22" fmla="*/ 178128 h 222657"/>
              <a:gd name="connsiteX23" fmla="*/ 133589 w 227103"/>
              <a:gd name="connsiteY23" fmla="*/ 178128 h 222657"/>
              <a:gd name="connsiteX24" fmla="*/ 133589 w 227103"/>
              <a:gd name="connsiteY24" fmla="*/ 98617 h 222657"/>
              <a:gd name="connsiteX25" fmla="*/ 143484 w 227103"/>
              <a:gd name="connsiteY25" fmla="*/ 86102 h 222657"/>
              <a:gd name="connsiteX26" fmla="*/ 143484 w 227103"/>
              <a:gd name="connsiteY26" fmla="*/ 79173 h 222657"/>
              <a:gd name="connsiteX27" fmla="*/ 84112 w 227103"/>
              <a:gd name="connsiteY27" fmla="*/ 79173 h 222657"/>
              <a:gd name="connsiteX28" fmla="*/ 153380 w 227103"/>
              <a:gd name="connsiteY28" fmla="*/ 79173 h 222657"/>
              <a:gd name="connsiteX29" fmla="*/ 153380 w 227103"/>
              <a:gd name="connsiteY29" fmla="*/ 86102 h 222657"/>
              <a:gd name="connsiteX30" fmla="*/ 163275 w 227103"/>
              <a:gd name="connsiteY30" fmla="*/ 98617 h 222657"/>
              <a:gd name="connsiteX31" fmla="*/ 163275 w 227103"/>
              <a:gd name="connsiteY31" fmla="*/ 178128 h 222657"/>
              <a:gd name="connsiteX32" fmla="*/ 202857 w 227103"/>
              <a:gd name="connsiteY32" fmla="*/ 178128 h 222657"/>
              <a:gd name="connsiteX33" fmla="*/ 202857 w 227103"/>
              <a:gd name="connsiteY33" fmla="*/ 98617 h 222657"/>
              <a:gd name="connsiteX34" fmla="*/ 212753 w 227103"/>
              <a:gd name="connsiteY34" fmla="*/ 86102 h 222657"/>
              <a:gd name="connsiteX35" fmla="*/ 212753 w 227103"/>
              <a:gd name="connsiteY35" fmla="*/ 79173 h 222657"/>
              <a:gd name="connsiteX36" fmla="*/ 153380 w 227103"/>
              <a:gd name="connsiteY36" fmla="*/ 79173 h 222657"/>
              <a:gd name="connsiteX37" fmla="*/ 9895 w 227103"/>
              <a:gd name="connsiteY37" fmla="*/ 188024 h 222657"/>
              <a:gd name="connsiteX38" fmla="*/ 3566 w 227103"/>
              <a:gd name="connsiteY38" fmla="*/ 190246 h 222657"/>
              <a:gd name="connsiteX39" fmla="*/ 0 w 227103"/>
              <a:gd name="connsiteY39" fmla="*/ 198064 h 222657"/>
              <a:gd name="connsiteX40" fmla="*/ 0 w 227103"/>
              <a:gd name="connsiteY40" fmla="*/ 211671 h 222657"/>
              <a:gd name="connsiteX41" fmla="*/ 10388 w 227103"/>
              <a:gd name="connsiteY41" fmla="*/ 222658 h 222657"/>
              <a:gd name="connsiteX42" fmla="*/ 216715 w 227103"/>
              <a:gd name="connsiteY42" fmla="*/ 222658 h 222657"/>
              <a:gd name="connsiteX43" fmla="*/ 227103 w 227103"/>
              <a:gd name="connsiteY43" fmla="*/ 212173 h 222657"/>
              <a:gd name="connsiteX44" fmla="*/ 227103 w 227103"/>
              <a:gd name="connsiteY44" fmla="*/ 198567 h 222657"/>
              <a:gd name="connsiteX45" fmla="*/ 216715 w 227103"/>
              <a:gd name="connsiteY45" fmla="*/ 188072 h 222657"/>
              <a:gd name="connsiteX46" fmla="*/ 9895 w 227103"/>
              <a:gd name="connsiteY46" fmla="*/ 188024 h 22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7101" h="222657">
                <a:moveTo>
                  <a:pt x="113798" y="0"/>
                </a:moveTo>
                <a:cubicBezTo>
                  <a:pt x="113019" y="0"/>
                  <a:pt x="112235" y="180"/>
                  <a:pt x="111518" y="551"/>
                </a:cubicBezTo>
                <a:lnTo>
                  <a:pt x="7615" y="54976"/>
                </a:lnTo>
                <a:cubicBezTo>
                  <a:pt x="5982" y="55867"/>
                  <a:pt x="4948" y="57552"/>
                  <a:pt x="4948" y="59383"/>
                </a:cubicBezTo>
                <a:lnTo>
                  <a:pt x="4948" y="69278"/>
                </a:lnTo>
                <a:lnTo>
                  <a:pt x="222648" y="69278"/>
                </a:lnTo>
                <a:lnTo>
                  <a:pt x="222648" y="59383"/>
                </a:lnTo>
                <a:cubicBezTo>
                  <a:pt x="222648" y="57552"/>
                  <a:pt x="221614" y="55867"/>
                  <a:pt x="219981" y="54976"/>
                </a:cubicBezTo>
                <a:lnTo>
                  <a:pt x="116078" y="551"/>
                </a:lnTo>
                <a:cubicBezTo>
                  <a:pt x="115361" y="180"/>
                  <a:pt x="114577" y="0"/>
                  <a:pt x="113798" y="0"/>
                </a:cubicBezTo>
                <a:close/>
                <a:moveTo>
                  <a:pt x="14843" y="79173"/>
                </a:moveTo>
                <a:lnTo>
                  <a:pt x="14843" y="86102"/>
                </a:lnTo>
                <a:cubicBezTo>
                  <a:pt x="14843" y="92287"/>
                  <a:pt x="18999" y="97330"/>
                  <a:pt x="24739" y="98617"/>
                </a:cubicBezTo>
                <a:lnTo>
                  <a:pt x="24739" y="178128"/>
                </a:lnTo>
                <a:lnTo>
                  <a:pt x="64321" y="178128"/>
                </a:lnTo>
                <a:lnTo>
                  <a:pt x="64321" y="98617"/>
                </a:lnTo>
                <a:cubicBezTo>
                  <a:pt x="70060" y="97330"/>
                  <a:pt x="74216" y="92287"/>
                  <a:pt x="74216" y="86102"/>
                </a:cubicBezTo>
                <a:lnTo>
                  <a:pt x="74216" y="79173"/>
                </a:lnTo>
                <a:lnTo>
                  <a:pt x="14843" y="79173"/>
                </a:lnTo>
                <a:close/>
                <a:moveTo>
                  <a:pt x="84112" y="79173"/>
                </a:moveTo>
                <a:lnTo>
                  <a:pt x="84112" y="86102"/>
                </a:lnTo>
                <a:cubicBezTo>
                  <a:pt x="84112" y="92287"/>
                  <a:pt x="88268" y="97330"/>
                  <a:pt x="94007" y="98617"/>
                </a:cubicBezTo>
                <a:lnTo>
                  <a:pt x="94007" y="178128"/>
                </a:lnTo>
                <a:lnTo>
                  <a:pt x="133589" y="178128"/>
                </a:lnTo>
                <a:lnTo>
                  <a:pt x="133589" y="98617"/>
                </a:lnTo>
                <a:cubicBezTo>
                  <a:pt x="139328" y="97330"/>
                  <a:pt x="143484" y="92287"/>
                  <a:pt x="143484" y="86102"/>
                </a:cubicBezTo>
                <a:lnTo>
                  <a:pt x="143484" y="79173"/>
                </a:lnTo>
                <a:lnTo>
                  <a:pt x="84112" y="79173"/>
                </a:lnTo>
                <a:close/>
                <a:moveTo>
                  <a:pt x="153380" y="79173"/>
                </a:moveTo>
                <a:lnTo>
                  <a:pt x="153380" y="86102"/>
                </a:lnTo>
                <a:cubicBezTo>
                  <a:pt x="153380" y="92287"/>
                  <a:pt x="157536" y="97330"/>
                  <a:pt x="163275" y="98617"/>
                </a:cubicBezTo>
                <a:lnTo>
                  <a:pt x="163275" y="178128"/>
                </a:lnTo>
                <a:lnTo>
                  <a:pt x="202857" y="178128"/>
                </a:lnTo>
                <a:lnTo>
                  <a:pt x="202857" y="98617"/>
                </a:lnTo>
                <a:cubicBezTo>
                  <a:pt x="208597" y="97330"/>
                  <a:pt x="212753" y="92287"/>
                  <a:pt x="212753" y="86102"/>
                </a:cubicBezTo>
                <a:lnTo>
                  <a:pt x="212753" y="79173"/>
                </a:lnTo>
                <a:lnTo>
                  <a:pt x="153380" y="79173"/>
                </a:lnTo>
                <a:close/>
                <a:moveTo>
                  <a:pt x="9895" y="188024"/>
                </a:moveTo>
                <a:cubicBezTo>
                  <a:pt x="7718" y="188024"/>
                  <a:pt x="5298" y="188811"/>
                  <a:pt x="3566" y="190246"/>
                </a:cubicBezTo>
                <a:cubicBezTo>
                  <a:pt x="1290" y="192176"/>
                  <a:pt x="0" y="195046"/>
                  <a:pt x="0" y="198064"/>
                </a:cubicBezTo>
                <a:lnTo>
                  <a:pt x="0" y="211671"/>
                </a:lnTo>
                <a:cubicBezTo>
                  <a:pt x="0" y="217806"/>
                  <a:pt x="4550" y="222658"/>
                  <a:pt x="10388" y="222658"/>
                </a:cubicBezTo>
                <a:lnTo>
                  <a:pt x="216715" y="222658"/>
                </a:lnTo>
                <a:cubicBezTo>
                  <a:pt x="222454" y="222658"/>
                  <a:pt x="227103" y="217962"/>
                  <a:pt x="227103" y="212173"/>
                </a:cubicBezTo>
                <a:lnTo>
                  <a:pt x="227103" y="198567"/>
                </a:lnTo>
                <a:cubicBezTo>
                  <a:pt x="227103" y="192778"/>
                  <a:pt x="222454" y="188072"/>
                  <a:pt x="216715" y="188072"/>
                </a:cubicBezTo>
                <a:cubicBezTo>
                  <a:pt x="216715" y="188072"/>
                  <a:pt x="10291" y="188024"/>
                  <a:pt x="9895" y="188024"/>
                </a:cubicBezTo>
                <a:close/>
              </a:path>
            </a:pathLst>
          </a:custGeom>
          <a:solidFill>
            <a:schemeClr val="accent1"/>
          </a:solidFill>
          <a:ln w="476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sz="1800" b="0" i="0" u="none" strike="noStrike" kern="1200" cap="none" spc="0" normalizeH="0" baseline="0" noProof="0">
              <a:ln>
                <a:noFill/>
              </a:ln>
              <a:solidFill>
                <a:srgbClr val="000000"/>
              </a:solidFill>
              <a:effectLst/>
              <a:uLnTx/>
              <a:uFillTx/>
              <a:latin typeface="Calibri"/>
              <a:ea typeface="+mn-ea"/>
              <a:cs typeface="+mn-cs"/>
            </a:endParaRPr>
          </a:p>
        </p:txBody>
      </p:sp>
      <p:sp>
        <p:nvSpPr>
          <p:cNvPr id="113" name="Graphic 347">
            <a:extLst>
              <a:ext uri="{FF2B5EF4-FFF2-40B4-BE49-F238E27FC236}">
                <a16:creationId xmlns:a16="http://schemas.microsoft.com/office/drawing/2014/main" id="{6CB02836-F691-516F-8E3B-7F665CE1C57B}"/>
              </a:ext>
            </a:extLst>
          </p:cNvPr>
          <p:cNvSpPr/>
          <p:nvPr userDrawn="1"/>
        </p:nvSpPr>
        <p:spPr>
          <a:xfrm>
            <a:off x="4271648" y="1995127"/>
            <a:ext cx="264101" cy="303582"/>
          </a:xfrm>
          <a:custGeom>
            <a:avLst/>
            <a:gdLst>
              <a:gd name="connsiteX0" fmla="*/ 80121 w 198015"/>
              <a:gd name="connsiteY0" fmla="*/ 2 h 227617"/>
              <a:gd name="connsiteX1" fmla="*/ 65045 w 198015"/>
              <a:gd name="connsiteY1" fmla="*/ 8090 h 227617"/>
              <a:gd name="connsiteX2" fmla="*/ 6040 w 198015"/>
              <a:gd name="connsiteY2" fmla="*/ 85950 h 227617"/>
              <a:gd name="connsiteX3" fmla="*/ 0 w 198015"/>
              <a:gd name="connsiteY3" fmla="*/ 103885 h 227617"/>
              <a:gd name="connsiteX4" fmla="*/ 1720 w 198015"/>
              <a:gd name="connsiteY4" fmla="*/ 113849 h 227617"/>
              <a:gd name="connsiteX5" fmla="*/ 22236 w 198015"/>
              <a:gd name="connsiteY5" fmla="*/ 171714 h 227617"/>
              <a:gd name="connsiteX6" fmla="*/ 18612 w 198015"/>
              <a:gd name="connsiteY6" fmla="*/ 202521 h 227617"/>
              <a:gd name="connsiteX7" fmla="*/ 5962 w 198015"/>
              <a:gd name="connsiteY7" fmla="*/ 219761 h 227617"/>
              <a:gd name="connsiteX8" fmla="*/ 5006 w 198015"/>
              <a:gd name="connsiteY8" fmla="*/ 222670 h 227617"/>
              <a:gd name="connsiteX9" fmla="*/ 9953 w 198015"/>
              <a:gd name="connsiteY9" fmla="*/ 227617 h 227617"/>
              <a:gd name="connsiteX10" fmla="*/ 69549 w 198015"/>
              <a:gd name="connsiteY10" fmla="*/ 227617 h 227617"/>
              <a:gd name="connsiteX11" fmla="*/ 76014 w 198015"/>
              <a:gd name="connsiteY11" fmla="*/ 224574 h 227617"/>
              <a:gd name="connsiteX12" fmla="*/ 89301 w 198015"/>
              <a:gd name="connsiteY12" fmla="*/ 192674 h 227617"/>
              <a:gd name="connsiteX13" fmla="*/ 88837 w 198015"/>
              <a:gd name="connsiteY13" fmla="*/ 144018 h 227617"/>
              <a:gd name="connsiteX14" fmla="*/ 62339 w 198015"/>
              <a:gd name="connsiteY14" fmla="*/ 83920 h 227617"/>
              <a:gd name="connsiteX15" fmla="*/ 54145 w 198015"/>
              <a:gd name="connsiteY15" fmla="*/ 79185 h 227617"/>
              <a:gd name="connsiteX16" fmla="*/ 44568 w 198015"/>
              <a:gd name="connsiteY16" fmla="*/ 88762 h 227617"/>
              <a:gd name="connsiteX17" fmla="*/ 44820 w 198015"/>
              <a:gd name="connsiteY17" fmla="*/ 90946 h 227617"/>
              <a:gd name="connsiteX18" fmla="*/ 61789 w 198015"/>
              <a:gd name="connsiteY18" fmla="*/ 148328 h 227617"/>
              <a:gd name="connsiteX19" fmla="*/ 58474 w 198015"/>
              <a:gd name="connsiteY19" fmla="*/ 154484 h 227617"/>
              <a:gd name="connsiteX20" fmla="*/ 52309 w 198015"/>
              <a:gd name="connsiteY20" fmla="*/ 151169 h 227617"/>
              <a:gd name="connsiteX21" fmla="*/ 35205 w 198015"/>
              <a:gd name="connsiteY21" fmla="*/ 93226 h 227617"/>
              <a:gd name="connsiteX22" fmla="*/ 34683 w 198015"/>
              <a:gd name="connsiteY22" fmla="*/ 88762 h 227617"/>
              <a:gd name="connsiteX23" fmla="*/ 54154 w 198015"/>
              <a:gd name="connsiteY23" fmla="*/ 69290 h 227617"/>
              <a:gd name="connsiteX24" fmla="*/ 67693 w 198015"/>
              <a:gd name="connsiteY24" fmla="*/ 74846 h 227617"/>
              <a:gd name="connsiteX25" fmla="*/ 96210 w 198015"/>
              <a:gd name="connsiteY25" fmla="*/ 28587 h 227617"/>
              <a:gd name="connsiteX26" fmla="*/ 99003 w 198015"/>
              <a:gd name="connsiteY26" fmla="*/ 18778 h 227617"/>
              <a:gd name="connsiteX27" fmla="*/ 101806 w 198015"/>
              <a:gd name="connsiteY27" fmla="*/ 28587 h 227617"/>
              <a:gd name="connsiteX28" fmla="*/ 130313 w 198015"/>
              <a:gd name="connsiteY28" fmla="*/ 74846 h 227617"/>
              <a:gd name="connsiteX29" fmla="*/ 143861 w 198015"/>
              <a:gd name="connsiteY29" fmla="*/ 69290 h 227617"/>
              <a:gd name="connsiteX30" fmla="*/ 163333 w 198015"/>
              <a:gd name="connsiteY30" fmla="*/ 88762 h 227617"/>
              <a:gd name="connsiteX31" fmla="*/ 162812 w 198015"/>
              <a:gd name="connsiteY31" fmla="*/ 93226 h 227617"/>
              <a:gd name="connsiteX32" fmla="*/ 145707 w 198015"/>
              <a:gd name="connsiteY32" fmla="*/ 151169 h 227617"/>
              <a:gd name="connsiteX33" fmla="*/ 139542 w 198015"/>
              <a:gd name="connsiteY33" fmla="*/ 154484 h 227617"/>
              <a:gd name="connsiteX34" fmla="*/ 136227 w 198015"/>
              <a:gd name="connsiteY34" fmla="*/ 148328 h 227617"/>
              <a:gd name="connsiteX35" fmla="*/ 153187 w 198015"/>
              <a:gd name="connsiteY35" fmla="*/ 90946 h 227617"/>
              <a:gd name="connsiteX36" fmla="*/ 153438 w 198015"/>
              <a:gd name="connsiteY36" fmla="*/ 88762 h 227617"/>
              <a:gd name="connsiteX37" fmla="*/ 143871 w 198015"/>
              <a:gd name="connsiteY37" fmla="*/ 79185 h 227617"/>
              <a:gd name="connsiteX38" fmla="*/ 135676 w 198015"/>
              <a:gd name="connsiteY38" fmla="*/ 83920 h 227617"/>
              <a:gd name="connsiteX39" fmla="*/ 109179 w 198015"/>
              <a:gd name="connsiteY39" fmla="*/ 144018 h 227617"/>
              <a:gd name="connsiteX40" fmla="*/ 108715 w 198015"/>
              <a:gd name="connsiteY40" fmla="*/ 192674 h 227617"/>
              <a:gd name="connsiteX41" fmla="*/ 122002 w 198015"/>
              <a:gd name="connsiteY41" fmla="*/ 224574 h 227617"/>
              <a:gd name="connsiteX42" fmla="*/ 128467 w 198015"/>
              <a:gd name="connsiteY42" fmla="*/ 227617 h 227617"/>
              <a:gd name="connsiteX43" fmla="*/ 188063 w 198015"/>
              <a:gd name="connsiteY43" fmla="*/ 227617 h 227617"/>
              <a:gd name="connsiteX44" fmla="*/ 193010 w 198015"/>
              <a:gd name="connsiteY44" fmla="*/ 222670 h 227617"/>
              <a:gd name="connsiteX45" fmla="*/ 192053 w 198015"/>
              <a:gd name="connsiteY45" fmla="*/ 219761 h 227617"/>
              <a:gd name="connsiteX46" fmla="*/ 179404 w 198015"/>
              <a:gd name="connsiteY46" fmla="*/ 202521 h 227617"/>
              <a:gd name="connsiteX47" fmla="*/ 175780 w 198015"/>
              <a:gd name="connsiteY47" fmla="*/ 171714 h 227617"/>
              <a:gd name="connsiteX48" fmla="*/ 196296 w 198015"/>
              <a:gd name="connsiteY48" fmla="*/ 113849 h 227617"/>
              <a:gd name="connsiteX49" fmla="*/ 198016 w 198015"/>
              <a:gd name="connsiteY49" fmla="*/ 103885 h 227617"/>
              <a:gd name="connsiteX50" fmla="*/ 191966 w 198015"/>
              <a:gd name="connsiteY50" fmla="*/ 85950 h 227617"/>
              <a:gd name="connsiteX51" fmla="*/ 132970 w 198015"/>
              <a:gd name="connsiteY51" fmla="*/ 8090 h 227617"/>
              <a:gd name="connsiteX52" fmla="*/ 107652 w 198015"/>
              <a:gd name="connsiteY52" fmla="*/ 2901 h 227617"/>
              <a:gd name="connsiteX53" fmla="*/ 99003 w 198015"/>
              <a:gd name="connsiteY53" fmla="*/ 17764 h 227617"/>
              <a:gd name="connsiteX54" fmla="*/ 90354 w 198015"/>
              <a:gd name="connsiteY54" fmla="*/ 2901 h 227617"/>
              <a:gd name="connsiteX55" fmla="*/ 80121 w 198015"/>
              <a:gd name="connsiteY55" fmla="*/ 2 h 2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8015" h="227615">
                <a:moveTo>
                  <a:pt x="80121" y="2"/>
                </a:moveTo>
                <a:cubicBezTo>
                  <a:pt x="74288" y="87"/>
                  <a:pt x="68608" y="2923"/>
                  <a:pt x="65045" y="8090"/>
                </a:cubicBezTo>
                <a:lnTo>
                  <a:pt x="6040" y="85950"/>
                </a:lnTo>
                <a:cubicBezTo>
                  <a:pt x="2057" y="91204"/>
                  <a:pt x="0" y="97498"/>
                  <a:pt x="0" y="103885"/>
                </a:cubicBezTo>
                <a:cubicBezTo>
                  <a:pt x="0" y="107230"/>
                  <a:pt x="567" y="110598"/>
                  <a:pt x="1720" y="113849"/>
                </a:cubicBezTo>
                <a:lnTo>
                  <a:pt x="22236" y="171714"/>
                </a:lnTo>
                <a:cubicBezTo>
                  <a:pt x="26476" y="182020"/>
                  <a:pt x="25059" y="193734"/>
                  <a:pt x="18612" y="202521"/>
                </a:cubicBezTo>
                <a:lnTo>
                  <a:pt x="5962" y="219761"/>
                </a:lnTo>
                <a:cubicBezTo>
                  <a:pt x="5819" y="219954"/>
                  <a:pt x="5006" y="221161"/>
                  <a:pt x="5006" y="222670"/>
                </a:cubicBezTo>
                <a:cubicBezTo>
                  <a:pt x="5006" y="225401"/>
                  <a:pt x="7222" y="227617"/>
                  <a:pt x="9953" y="227617"/>
                </a:cubicBezTo>
                <a:lnTo>
                  <a:pt x="69549" y="227617"/>
                </a:lnTo>
                <a:cubicBezTo>
                  <a:pt x="72681" y="227617"/>
                  <a:pt x="74974" y="227097"/>
                  <a:pt x="76014" y="224574"/>
                </a:cubicBezTo>
                <a:lnTo>
                  <a:pt x="89301" y="192674"/>
                </a:lnTo>
                <a:cubicBezTo>
                  <a:pt x="95762" y="177148"/>
                  <a:pt x="95596" y="159405"/>
                  <a:pt x="88837" y="144018"/>
                </a:cubicBezTo>
                <a:cubicBezTo>
                  <a:pt x="84528" y="134197"/>
                  <a:pt x="63176" y="85360"/>
                  <a:pt x="62339" y="83920"/>
                </a:cubicBezTo>
                <a:cubicBezTo>
                  <a:pt x="60618" y="80956"/>
                  <a:pt x="57554" y="79185"/>
                  <a:pt x="54145" y="79185"/>
                </a:cubicBezTo>
                <a:cubicBezTo>
                  <a:pt x="48866" y="79185"/>
                  <a:pt x="44568" y="83482"/>
                  <a:pt x="44568" y="88762"/>
                </a:cubicBezTo>
                <a:cubicBezTo>
                  <a:pt x="44568" y="89504"/>
                  <a:pt x="44651" y="90238"/>
                  <a:pt x="44820" y="90946"/>
                </a:cubicBezTo>
                <a:cubicBezTo>
                  <a:pt x="45453" y="93613"/>
                  <a:pt x="55317" y="126726"/>
                  <a:pt x="61789" y="148328"/>
                </a:cubicBezTo>
                <a:cubicBezTo>
                  <a:pt x="62571" y="150940"/>
                  <a:pt x="61092" y="153697"/>
                  <a:pt x="58474" y="154484"/>
                </a:cubicBezTo>
                <a:cubicBezTo>
                  <a:pt x="55857" y="155266"/>
                  <a:pt x="53096" y="153786"/>
                  <a:pt x="52309" y="151169"/>
                </a:cubicBezTo>
                <a:cubicBezTo>
                  <a:pt x="50656" y="145637"/>
                  <a:pt x="36105" y="97031"/>
                  <a:pt x="35205" y="93226"/>
                </a:cubicBezTo>
                <a:cubicBezTo>
                  <a:pt x="34863" y="91777"/>
                  <a:pt x="34683" y="90276"/>
                  <a:pt x="34683" y="88762"/>
                </a:cubicBezTo>
                <a:cubicBezTo>
                  <a:pt x="34683" y="78025"/>
                  <a:pt x="43418" y="69290"/>
                  <a:pt x="54154" y="69290"/>
                </a:cubicBezTo>
                <a:cubicBezTo>
                  <a:pt x="59265" y="69290"/>
                  <a:pt x="64116" y="71338"/>
                  <a:pt x="67693" y="74846"/>
                </a:cubicBezTo>
                <a:lnTo>
                  <a:pt x="96210" y="28587"/>
                </a:lnTo>
                <a:cubicBezTo>
                  <a:pt x="98126" y="25544"/>
                  <a:pt x="98992" y="22147"/>
                  <a:pt x="99003" y="18778"/>
                </a:cubicBezTo>
                <a:cubicBezTo>
                  <a:pt x="99014" y="22147"/>
                  <a:pt x="99889" y="25543"/>
                  <a:pt x="101806" y="28587"/>
                </a:cubicBezTo>
                <a:lnTo>
                  <a:pt x="130313" y="74846"/>
                </a:lnTo>
                <a:cubicBezTo>
                  <a:pt x="133890" y="71338"/>
                  <a:pt x="138750" y="69290"/>
                  <a:pt x="143861" y="69290"/>
                </a:cubicBezTo>
                <a:cubicBezTo>
                  <a:pt x="154598" y="69290"/>
                  <a:pt x="163333" y="78025"/>
                  <a:pt x="163333" y="88762"/>
                </a:cubicBezTo>
                <a:cubicBezTo>
                  <a:pt x="163333" y="90276"/>
                  <a:pt x="163153" y="91777"/>
                  <a:pt x="162812" y="93226"/>
                </a:cubicBezTo>
                <a:cubicBezTo>
                  <a:pt x="161911" y="97031"/>
                  <a:pt x="147359" y="145637"/>
                  <a:pt x="145707" y="151169"/>
                </a:cubicBezTo>
                <a:cubicBezTo>
                  <a:pt x="144920" y="153786"/>
                  <a:pt x="142159" y="155266"/>
                  <a:pt x="139542" y="154484"/>
                </a:cubicBezTo>
                <a:cubicBezTo>
                  <a:pt x="136924" y="153697"/>
                  <a:pt x="135445" y="150940"/>
                  <a:pt x="136227" y="148328"/>
                </a:cubicBezTo>
                <a:cubicBezTo>
                  <a:pt x="142699" y="126726"/>
                  <a:pt x="152554" y="93613"/>
                  <a:pt x="153187" y="90946"/>
                </a:cubicBezTo>
                <a:cubicBezTo>
                  <a:pt x="153355" y="90238"/>
                  <a:pt x="153438" y="89504"/>
                  <a:pt x="153438" y="88762"/>
                </a:cubicBezTo>
                <a:cubicBezTo>
                  <a:pt x="153438" y="83482"/>
                  <a:pt x="149150" y="79185"/>
                  <a:pt x="143871" y="79185"/>
                </a:cubicBezTo>
                <a:cubicBezTo>
                  <a:pt x="140462" y="79185"/>
                  <a:pt x="137398" y="80956"/>
                  <a:pt x="135676" y="83920"/>
                </a:cubicBezTo>
                <a:cubicBezTo>
                  <a:pt x="134840" y="85360"/>
                  <a:pt x="113488" y="134197"/>
                  <a:pt x="109179" y="144018"/>
                </a:cubicBezTo>
                <a:cubicBezTo>
                  <a:pt x="102420" y="159405"/>
                  <a:pt x="102253" y="177148"/>
                  <a:pt x="108715" y="192674"/>
                </a:cubicBezTo>
                <a:lnTo>
                  <a:pt x="122002" y="224574"/>
                </a:lnTo>
                <a:cubicBezTo>
                  <a:pt x="123041" y="227097"/>
                  <a:pt x="125336" y="227617"/>
                  <a:pt x="128467" y="227617"/>
                </a:cubicBezTo>
                <a:lnTo>
                  <a:pt x="188063" y="227617"/>
                </a:lnTo>
                <a:cubicBezTo>
                  <a:pt x="190794" y="227617"/>
                  <a:pt x="193010" y="225401"/>
                  <a:pt x="193010" y="222670"/>
                </a:cubicBezTo>
                <a:cubicBezTo>
                  <a:pt x="193010" y="221161"/>
                  <a:pt x="192197" y="219954"/>
                  <a:pt x="192053" y="219761"/>
                </a:cubicBezTo>
                <a:lnTo>
                  <a:pt x="179404" y="202521"/>
                </a:lnTo>
                <a:cubicBezTo>
                  <a:pt x="172957" y="193734"/>
                  <a:pt x="171540" y="182020"/>
                  <a:pt x="175780" y="171714"/>
                </a:cubicBezTo>
                <a:lnTo>
                  <a:pt x="196296" y="113849"/>
                </a:lnTo>
                <a:cubicBezTo>
                  <a:pt x="197448" y="110598"/>
                  <a:pt x="198016" y="107230"/>
                  <a:pt x="198016" y="103885"/>
                </a:cubicBezTo>
                <a:cubicBezTo>
                  <a:pt x="198016" y="97498"/>
                  <a:pt x="195949" y="91204"/>
                  <a:pt x="191966" y="85950"/>
                </a:cubicBezTo>
                <a:lnTo>
                  <a:pt x="132970" y="8090"/>
                </a:lnTo>
                <a:cubicBezTo>
                  <a:pt x="127271" y="-177"/>
                  <a:pt x="116147" y="-2457"/>
                  <a:pt x="107652" y="2901"/>
                </a:cubicBezTo>
                <a:cubicBezTo>
                  <a:pt x="102319" y="6262"/>
                  <a:pt x="99303" y="11906"/>
                  <a:pt x="99003" y="17764"/>
                </a:cubicBezTo>
                <a:cubicBezTo>
                  <a:pt x="98703" y="11907"/>
                  <a:pt x="95687" y="6262"/>
                  <a:pt x="90354" y="2901"/>
                </a:cubicBezTo>
                <a:cubicBezTo>
                  <a:pt x="87169" y="892"/>
                  <a:pt x="83620" y="-49"/>
                  <a:pt x="80121" y="2"/>
                </a:cubicBezTo>
                <a:close/>
              </a:path>
            </a:pathLst>
          </a:custGeom>
          <a:solidFill>
            <a:schemeClr val="accent1"/>
          </a:solidFill>
          <a:ln w="476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sz="1800" b="0" i="0" u="none" strike="noStrike" kern="1200" cap="none" spc="0" normalizeH="0" baseline="0" noProof="0">
              <a:ln>
                <a:noFill/>
              </a:ln>
              <a:solidFill>
                <a:srgbClr val="000000"/>
              </a:solidFill>
              <a:effectLst/>
              <a:uLnTx/>
              <a:uFillTx/>
              <a:latin typeface="Calibri"/>
              <a:ea typeface="+mn-ea"/>
              <a:cs typeface="+mn-cs"/>
            </a:endParaRPr>
          </a:p>
        </p:txBody>
      </p:sp>
      <p:sp>
        <p:nvSpPr>
          <p:cNvPr id="114" name="Graphic 348">
            <a:extLst>
              <a:ext uri="{FF2B5EF4-FFF2-40B4-BE49-F238E27FC236}">
                <a16:creationId xmlns:a16="http://schemas.microsoft.com/office/drawing/2014/main" id="{736D24C5-7DEE-27CE-569F-1B0D719D9FE5}"/>
              </a:ext>
            </a:extLst>
          </p:cNvPr>
          <p:cNvSpPr/>
          <p:nvPr userDrawn="1"/>
        </p:nvSpPr>
        <p:spPr>
          <a:xfrm>
            <a:off x="793566" y="2004193"/>
            <a:ext cx="303554" cy="287262"/>
          </a:xfrm>
          <a:custGeom>
            <a:avLst/>
            <a:gdLst>
              <a:gd name="connsiteX0" fmla="*/ 81638 w 227596"/>
              <a:gd name="connsiteY0" fmla="*/ 0 h 215381"/>
              <a:gd name="connsiteX1" fmla="*/ 44530 w 227596"/>
              <a:gd name="connsiteY1" fmla="*/ 37108 h 215381"/>
              <a:gd name="connsiteX2" fmla="*/ 48240 w 227596"/>
              <a:gd name="connsiteY2" fmla="*/ 53033 h 215381"/>
              <a:gd name="connsiteX3" fmla="*/ 110087 w 227596"/>
              <a:gd name="connsiteY3" fmla="*/ 36490 h 215381"/>
              <a:gd name="connsiteX4" fmla="*/ 118746 w 227596"/>
              <a:gd name="connsiteY4" fmla="*/ 36953 h 215381"/>
              <a:gd name="connsiteX5" fmla="*/ 81638 w 227596"/>
              <a:gd name="connsiteY5" fmla="*/ 0 h 215381"/>
              <a:gd name="connsiteX6" fmla="*/ 174562 w 227596"/>
              <a:gd name="connsiteY6" fmla="*/ 21801 h 215381"/>
              <a:gd name="connsiteX7" fmla="*/ 173171 w 227596"/>
              <a:gd name="connsiteY7" fmla="*/ 21956 h 215381"/>
              <a:gd name="connsiteX8" fmla="*/ 136836 w 227596"/>
              <a:gd name="connsiteY8" fmla="*/ 49168 h 215381"/>
              <a:gd name="connsiteX9" fmla="*/ 110087 w 227596"/>
              <a:gd name="connsiteY9" fmla="*/ 46385 h 215381"/>
              <a:gd name="connsiteX10" fmla="*/ 42983 w 227596"/>
              <a:gd name="connsiteY10" fmla="*/ 68495 h 215381"/>
              <a:gd name="connsiteX11" fmla="*/ 23038 w 227596"/>
              <a:gd name="connsiteY11" fmla="*/ 96172 h 215381"/>
              <a:gd name="connsiteX12" fmla="*/ 9895 w 227596"/>
              <a:gd name="connsiteY12" fmla="*/ 80246 h 215381"/>
              <a:gd name="connsiteX13" fmla="*/ 16544 w 227596"/>
              <a:gd name="connsiteY13" fmla="*/ 68650 h 215381"/>
              <a:gd name="connsiteX14" fmla="*/ 19172 w 227596"/>
              <a:gd name="connsiteY14" fmla="*/ 62156 h 215381"/>
              <a:gd name="connsiteX15" fmla="*/ 12679 w 227596"/>
              <a:gd name="connsiteY15" fmla="*/ 59528 h 215381"/>
              <a:gd name="connsiteX16" fmla="*/ 0 w 227596"/>
              <a:gd name="connsiteY16" fmla="*/ 80246 h 215381"/>
              <a:gd name="connsiteX17" fmla="*/ 20255 w 227596"/>
              <a:gd name="connsiteY17" fmla="*/ 105758 h 215381"/>
              <a:gd name="connsiteX18" fmla="*/ 18090 w 227596"/>
              <a:gd name="connsiteY18" fmla="*/ 129723 h 215381"/>
              <a:gd name="connsiteX19" fmla="*/ 45612 w 227596"/>
              <a:gd name="connsiteY19" fmla="*/ 177191 h 215381"/>
              <a:gd name="connsiteX20" fmla="*/ 46539 w 227596"/>
              <a:gd name="connsiteY20" fmla="*/ 179510 h 215381"/>
              <a:gd name="connsiteX21" fmla="*/ 42210 w 227596"/>
              <a:gd name="connsiteY21" fmla="*/ 191106 h 215381"/>
              <a:gd name="connsiteX22" fmla="*/ 42520 w 227596"/>
              <a:gd name="connsiteY22" fmla="*/ 201466 h 215381"/>
              <a:gd name="connsiteX23" fmla="*/ 49941 w 227596"/>
              <a:gd name="connsiteY23" fmla="*/ 208424 h 215381"/>
              <a:gd name="connsiteX24" fmla="*/ 65867 w 227596"/>
              <a:gd name="connsiteY24" fmla="*/ 214453 h 215381"/>
              <a:gd name="connsiteX25" fmla="*/ 83339 w 227596"/>
              <a:gd name="connsiteY25" fmla="*/ 206723 h 215381"/>
              <a:gd name="connsiteX26" fmla="*/ 87050 w 227596"/>
              <a:gd name="connsiteY26" fmla="*/ 196673 h 215381"/>
              <a:gd name="connsiteX27" fmla="*/ 87513 w 227596"/>
              <a:gd name="connsiteY27" fmla="*/ 195591 h 215381"/>
              <a:gd name="connsiteX28" fmla="*/ 90296 w 227596"/>
              <a:gd name="connsiteY28" fmla="*/ 196054 h 215381"/>
              <a:gd name="connsiteX29" fmla="*/ 110087 w 227596"/>
              <a:gd name="connsiteY29" fmla="*/ 198219 h 215381"/>
              <a:gd name="connsiteX30" fmla="*/ 128641 w 227596"/>
              <a:gd name="connsiteY30" fmla="*/ 197136 h 215381"/>
              <a:gd name="connsiteX31" fmla="*/ 132971 w 227596"/>
              <a:gd name="connsiteY31" fmla="*/ 196673 h 215381"/>
              <a:gd name="connsiteX32" fmla="*/ 133280 w 227596"/>
              <a:gd name="connsiteY32" fmla="*/ 197291 h 215381"/>
              <a:gd name="connsiteX33" fmla="*/ 136836 w 227596"/>
              <a:gd name="connsiteY33" fmla="*/ 206723 h 215381"/>
              <a:gd name="connsiteX34" fmla="*/ 149360 w 227596"/>
              <a:gd name="connsiteY34" fmla="*/ 215382 h 215381"/>
              <a:gd name="connsiteX35" fmla="*/ 154153 w 227596"/>
              <a:gd name="connsiteY35" fmla="*/ 214453 h 215381"/>
              <a:gd name="connsiteX36" fmla="*/ 170079 w 227596"/>
              <a:gd name="connsiteY36" fmla="*/ 208424 h 215381"/>
              <a:gd name="connsiteX37" fmla="*/ 177500 w 227596"/>
              <a:gd name="connsiteY37" fmla="*/ 201466 h 215381"/>
              <a:gd name="connsiteX38" fmla="*/ 177809 w 227596"/>
              <a:gd name="connsiteY38" fmla="*/ 191106 h 215381"/>
              <a:gd name="connsiteX39" fmla="*/ 175336 w 227596"/>
              <a:gd name="connsiteY39" fmla="*/ 184458 h 215381"/>
              <a:gd name="connsiteX40" fmla="*/ 175026 w 227596"/>
              <a:gd name="connsiteY40" fmla="*/ 183840 h 215381"/>
              <a:gd name="connsiteX41" fmla="*/ 175954 w 227596"/>
              <a:gd name="connsiteY41" fmla="*/ 183066 h 215381"/>
              <a:gd name="connsiteX42" fmla="*/ 203012 w 227596"/>
              <a:gd name="connsiteY42" fmla="*/ 154308 h 215381"/>
              <a:gd name="connsiteX43" fmla="*/ 206568 w 227596"/>
              <a:gd name="connsiteY43" fmla="*/ 151370 h 215381"/>
              <a:gd name="connsiteX44" fmla="*/ 214608 w 227596"/>
              <a:gd name="connsiteY44" fmla="*/ 151370 h 215381"/>
              <a:gd name="connsiteX45" fmla="*/ 227596 w 227596"/>
              <a:gd name="connsiteY45" fmla="*/ 138382 h 215381"/>
              <a:gd name="connsiteX46" fmla="*/ 227596 w 227596"/>
              <a:gd name="connsiteY46" fmla="*/ 114262 h 215381"/>
              <a:gd name="connsiteX47" fmla="*/ 214608 w 227596"/>
              <a:gd name="connsiteY47" fmla="*/ 101274 h 215381"/>
              <a:gd name="connsiteX48" fmla="*/ 206568 w 227596"/>
              <a:gd name="connsiteY48" fmla="*/ 101274 h 215381"/>
              <a:gd name="connsiteX49" fmla="*/ 204867 w 227596"/>
              <a:gd name="connsiteY49" fmla="*/ 100965 h 215381"/>
              <a:gd name="connsiteX50" fmla="*/ 171316 w 227596"/>
              <a:gd name="connsiteY50" fmla="*/ 59373 h 215381"/>
              <a:gd name="connsiteX51" fmla="*/ 179046 w 227596"/>
              <a:gd name="connsiteY51" fmla="*/ 28450 h 215381"/>
              <a:gd name="connsiteX52" fmla="*/ 178119 w 227596"/>
              <a:gd name="connsiteY52" fmla="*/ 23347 h 215381"/>
              <a:gd name="connsiteX53" fmla="*/ 174562 w 227596"/>
              <a:gd name="connsiteY53" fmla="*/ 21801 h 215381"/>
              <a:gd name="connsiteX54" fmla="*/ 170543 w 227596"/>
              <a:gd name="connsiteY54" fmla="*/ 101584 h 215381"/>
              <a:gd name="connsiteX55" fmla="*/ 179974 w 227596"/>
              <a:gd name="connsiteY55" fmla="*/ 111015 h 215381"/>
              <a:gd name="connsiteX56" fmla="*/ 170543 w 227596"/>
              <a:gd name="connsiteY56" fmla="*/ 120601 h 215381"/>
              <a:gd name="connsiteX57" fmla="*/ 161111 w 227596"/>
              <a:gd name="connsiteY57" fmla="*/ 111015 h 215381"/>
              <a:gd name="connsiteX58" fmla="*/ 170543 w 227596"/>
              <a:gd name="connsiteY58" fmla="*/ 101584 h 21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7596" h="215381">
                <a:moveTo>
                  <a:pt x="81638" y="0"/>
                </a:moveTo>
                <a:cubicBezTo>
                  <a:pt x="61170" y="0"/>
                  <a:pt x="44530" y="16641"/>
                  <a:pt x="44530" y="37108"/>
                </a:cubicBezTo>
                <a:cubicBezTo>
                  <a:pt x="44530" y="42694"/>
                  <a:pt x="45824" y="48047"/>
                  <a:pt x="48240" y="53033"/>
                </a:cubicBezTo>
                <a:cubicBezTo>
                  <a:pt x="66369" y="42036"/>
                  <a:pt x="86701" y="36490"/>
                  <a:pt x="110087" y="36490"/>
                </a:cubicBezTo>
                <a:cubicBezTo>
                  <a:pt x="113005" y="36490"/>
                  <a:pt x="115847" y="36779"/>
                  <a:pt x="118746" y="36953"/>
                </a:cubicBezTo>
                <a:cubicBezTo>
                  <a:pt x="118630" y="16583"/>
                  <a:pt x="102028" y="0"/>
                  <a:pt x="81638" y="0"/>
                </a:cubicBezTo>
                <a:close/>
                <a:moveTo>
                  <a:pt x="174562" y="21801"/>
                </a:moveTo>
                <a:cubicBezTo>
                  <a:pt x="174118" y="21782"/>
                  <a:pt x="173615" y="21840"/>
                  <a:pt x="173171" y="21956"/>
                </a:cubicBezTo>
                <a:cubicBezTo>
                  <a:pt x="156337" y="26188"/>
                  <a:pt x="144354" y="35040"/>
                  <a:pt x="136836" y="49168"/>
                </a:cubicBezTo>
                <a:cubicBezTo>
                  <a:pt x="128139" y="47332"/>
                  <a:pt x="119248" y="46385"/>
                  <a:pt x="110087" y="46385"/>
                </a:cubicBezTo>
                <a:cubicBezTo>
                  <a:pt x="84034" y="46385"/>
                  <a:pt x="62040" y="53672"/>
                  <a:pt x="42983" y="68495"/>
                </a:cubicBezTo>
                <a:cubicBezTo>
                  <a:pt x="33919" y="75550"/>
                  <a:pt x="27213" y="85001"/>
                  <a:pt x="23038" y="96172"/>
                </a:cubicBezTo>
                <a:cubicBezTo>
                  <a:pt x="19115" y="94800"/>
                  <a:pt x="9895" y="90586"/>
                  <a:pt x="9895" y="80246"/>
                </a:cubicBezTo>
                <a:cubicBezTo>
                  <a:pt x="9895" y="74892"/>
                  <a:pt x="12389" y="70447"/>
                  <a:pt x="16544" y="68650"/>
                </a:cubicBezTo>
                <a:cubicBezTo>
                  <a:pt x="19057" y="67568"/>
                  <a:pt x="20255" y="64668"/>
                  <a:pt x="19172" y="62156"/>
                </a:cubicBezTo>
                <a:cubicBezTo>
                  <a:pt x="18090" y="59644"/>
                  <a:pt x="15172" y="58445"/>
                  <a:pt x="12679" y="59528"/>
                </a:cubicBezTo>
                <a:cubicBezTo>
                  <a:pt x="4967" y="62852"/>
                  <a:pt x="0" y="71027"/>
                  <a:pt x="0" y="80246"/>
                </a:cubicBezTo>
                <a:cubicBezTo>
                  <a:pt x="0" y="95302"/>
                  <a:pt x="12099" y="103071"/>
                  <a:pt x="20255" y="105758"/>
                </a:cubicBezTo>
                <a:cubicBezTo>
                  <a:pt x="18554" y="113199"/>
                  <a:pt x="17742" y="121200"/>
                  <a:pt x="18090" y="129723"/>
                </a:cubicBezTo>
                <a:cubicBezTo>
                  <a:pt x="19057" y="152626"/>
                  <a:pt x="35523" y="169112"/>
                  <a:pt x="45612" y="177191"/>
                </a:cubicBezTo>
                <a:cubicBezTo>
                  <a:pt x="47004" y="178254"/>
                  <a:pt x="46965" y="178215"/>
                  <a:pt x="46539" y="179510"/>
                </a:cubicBezTo>
                <a:cubicBezTo>
                  <a:pt x="45013" y="184168"/>
                  <a:pt x="42288" y="190894"/>
                  <a:pt x="42210" y="191106"/>
                </a:cubicBezTo>
                <a:cubicBezTo>
                  <a:pt x="40935" y="194469"/>
                  <a:pt x="41051" y="198180"/>
                  <a:pt x="42520" y="201466"/>
                </a:cubicBezTo>
                <a:cubicBezTo>
                  <a:pt x="43988" y="204751"/>
                  <a:pt x="46579" y="207148"/>
                  <a:pt x="49941" y="208424"/>
                </a:cubicBezTo>
                <a:lnTo>
                  <a:pt x="65867" y="214453"/>
                </a:lnTo>
                <a:cubicBezTo>
                  <a:pt x="72612" y="217024"/>
                  <a:pt x="80787" y="213410"/>
                  <a:pt x="83339" y="206723"/>
                </a:cubicBezTo>
                <a:cubicBezTo>
                  <a:pt x="83339" y="206723"/>
                  <a:pt x="85329" y="201273"/>
                  <a:pt x="87050" y="196673"/>
                </a:cubicBezTo>
                <a:cubicBezTo>
                  <a:pt x="87223" y="196209"/>
                  <a:pt x="87397" y="195841"/>
                  <a:pt x="87513" y="195591"/>
                </a:cubicBezTo>
                <a:cubicBezTo>
                  <a:pt x="88209" y="195687"/>
                  <a:pt x="89272" y="195841"/>
                  <a:pt x="90296" y="196054"/>
                </a:cubicBezTo>
                <a:cubicBezTo>
                  <a:pt x="94297" y="196885"/>
                  <a:pt x="100346" y="198219"/>
                  <a:pt x="110087" y="198219"/>
                </a:cubicBezTo>
                <a:cubicBezTo>
                  <a:pt x="118842" y="198219"/>
                  <a:pt x="124698" y="197562"/>
                  <a:pt x="128641" y="197136"/>
                </a:cubicBezTo>
                <a:cubicBezTo>
                  <a:pt x="130477" y="196943"/>
                  <a:pt x="131869" y="196673"/>
                  <a:pt x="132971" y="196673"/>
                </a:cubicBezTo>
                <a:cubicBezTo>
                  <a:pt x="133048" y="196828"/>
                  <a:pt x="133183" y="197040"/>
                  <a:pt x="133280" y="197291"/>
                </a:cubicBezTo>
                <a:cubicBezTo>
                  <a:pt x="134865" y="202065"/>
                  <a:pt x="136816" y="206723"/>
                  <a:pt x="136836" y="206723"/>
                </a:cubicBezTo>
                <a:cubicBezTo>
                  <a:pt x="138788" y="211922"/>
                  <a:pt x="143794" y="215382"/>
                  <a:pt x="149360" y="215382"/>
                </a:cubicBezTo>
                <a:cubicBezTo>
                  <a:pt x="151003" y="215382"/>
                  <a:pt x="152626" y="215033"/>
                  <a:pt x="154153" y="214453"/>
                </a:cubicBezTo>
                <a:lnTo>
                  <a:pt x="170079" y="208424"/>
                </a:lnTo>
                <a:cubicBezTo>
                  <a:pt x="173442" y="207148"/>
                  <a:pt x="176031" y="204751"/>
                  <a:pt x="177500" y="201466"/>
                </a:cubicBezTo>
                <a:cubicBezTo>
                  <a:pt x="178969" y="198180"/>
                  <a:pt x="179085" y="194431"/>
                  <a:pt x="177809" y="191106"/>
                </a:cubicBezTo>
                <a:lnTo>
                  <a:pt x="175336" y="184458"/>
                </a:lnTo>
                <a:cubicBezTo>
                  <a:pt x="175239" y="184207"/>
                  <a:pt x="175161" y="184071"/>
                  <a:pt x="175026" y="183840"/>
                </a:cubicBezTo>
                <a:cubicBezTo>
                  <a:pt x="175026" y="183840"/>
                  <a:pt x="175123" y="183511"/>
                  <a:pt x="175954" y="183066"/>
                </a:cubicBezTo>
                <a:cubicBezTo>
                  <a:pt x="187647" y="176708"/>
                  <a:pt x="197059" y="166735"/>
                  <a:pt x="203012" y="154308"/>
                </a:cubicBezTo>
                <a:cubicBezTo>
                  <a:pt x="204114" y="151988"/>
                  <a:pt x="204578" y="151370"/>
                  <a:pt x="206568" y="151370"/>
                </a:cubicBezTo>
                <a:lnTo>
                  <a:pt x="214608" y="151370"/>
                </a:lnTo>
                <a:cubicBezTo>
                  <a:pt x="221759" y="151370"/>
                  <a:pt x="227596" y="145533"/>
                  <a:pt x="227596" y="138382"/>
                </a:cubicBezTo>
                <a:lnTo>
                  <a:pt x="227596" y="114262"/>
                </a:lnTo>
                <a:cubicBezTo>
                  <a:pt x="227596" y="107091"/>
                  <a:pt x="221759" y="101274"/>
                  <a:pt x="214608" y="101274"/>
                </a:cubicBezTo>
                <a:lnTo>
                  <a:pt x="206568" y="101274"/>
                </a:lnTo>
                <a:cubicBezTo>
                  <a:pt x="205718" y="101274"/>
                  <a:pt x="205177" y="101081"/>
                  <a:pt x="204867" y="100965"/>
                </a:cubicBezTo>
                <a:cubicBezTo>
                  <a:pt x="203476" y="93002"/>
                  <a:pt x="197233" y="70061"/>
                  <a:pt x="171316" y="59373"/>
                </a:cubicBezTo>
                <a:cubicBezTo>
                  <a:pt x="171605" y="49806"/>
                  <a:pt x="174041" y="41998"/>
                  <a:pt x="179046" y="28450"/>
                </a:cubicBezTo>
                <a:cubicBezTo>
                  <a:pt x="179684" y="26729"/>
                  <a:pt x="179336" y="24719"/>
                  <a:pt x="178119" y="23347"/>
                </a:cubicBezTo>
                <a:cubicBezTo>
                  <a:pt x="177191" y="22323"/>
                  <a:pt x="175896" y="21840"/>
                  <a:pt x="174562" y="21801"/>
                </a:cubicBezTo>
                <a:close/>
                <a:moveTo>
                  <a:pt x="170543" y="101584"/>
                </a:moveTo>
                <a:cubicBezTo>
                  <a:pt x="175761" y="101584"/>
                  <a:pt x="179974" y="105797"/>
                  <a:pt x="179974" y="111015"/>
                </a:cubicBezTo>
                <a:cubicBezTo>
                  <a:pt x="179974" y="116233"/>
                  <a:pt x="175761" y="120601"/>
                  <a:pt x="170543" y="120601"/>
                </a:cubicBezTo>
                <a:cubicBezTo>
                  <a:pt x="165305" y="120601"/>
                  <a:pt x="161111" y="116253"/>
                  <a:pt x="161111" y="111015"/>
                </a:cubicBezTo>
                <a:cubicBezTo>
                  <a:pt x="161111" y="105797"/>
                  <a:pt x="165305" y="101584"/>
                  <a:pt x="170543" y="101584"/>
                </a:cubicBezTo>
                <a:close/>
              </a:path>
            </a:pathLst>
          </a:custGeom>
          <a:solidFill>
            <a:schemeClr val="accent1"/>
          </a:solidFill>
          <a:ln w="476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AU"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15" name="Graphic 114">
            <a:extLst>
              <a:ext uri="{FF2B5EF4-FFF2-40B4-BE49-F238E27FC236}">
                <a16:creationId xmlns:a16="http://schemas.microsoft.com/office/drawing/2014/main" id="{83517BA0-95A5-92DF-676F-3E8142F84EA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44956" y="3242929"/>
            <a:ext cx="237810" cy="237810"/>
          </a:xfrm>
          <a:prstGeom prst="rect">
            <a:avLst/>
          </a:prstGeom>
        </p:spPr>
      </p:pic>
      <p:pic>
        <p:nvPicPr>
          <p:cNvPr id="116" name="Graphic 115">
            <a:extLst>
              <a:ext uri="{FF2B5EF4-FFF2-40B4-BE49-F238E27FC236}">
                <a16:creationId xmlns:a16="http://schemas.microsoft.com/office/drawing/2014/main" id="{197FF7F8-1FA1-ECFB-990E-28C1F68CBB5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6117" y="2890020"/>
            <a:ext cx="184964" cy="184962"/>
          </a:xfrm>
          <a:prstGeom prst="rect">
            <a:avLst/>
          </a:prstGeom>
        </p:spPr>
      </p:pic>
      <p:pic>
        <p:nvPicPr>
          <p:cNvPr id="117" name="Graphic 116">
            <a:extLst>
              <a:ext uri="{FF2B5EF4-FFF2-40B4-BE49-F238E27FC236}">
                <a16:creationId xmlns:a16="http://schemas.microsoft.com/office/drawing/2014/main" id="{BC7A259C-763F-106D-193B-7BFEDE534D51}"/>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45544" y="2522621"/>
            <a:ext cx="237810" cy="184962"/>
          </a:xfrm>
          <a:prstGeom prst="rect">
            <a:avLst/>
          </a:prstGeom>
        </p:spPr>
      </p:pic>
      <p:pic>
        <p:nvPicPr>
          <p:cNvPr id="118" name="Graphic 117">
            <a:extLst>
              <a:ext uri="{FF2B5EF4-FFF2-40B4-BE49-F238E27FC236}">
                <a16:creationId xmlns:a16="http://schemas.microsoft.com/office/drawing/2014/main" id="{9E49FE22-D836-DA7E-62AA-3022A74A5316}"/>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80089" y="2099322"/>
            <a:ext cx="158540" cy="237810"/>
          </a:xfrm>
          <a:prstGeom prst="rect">
            <a:avLst/>
          </a:prstGeom>
        </p:spPr>
      </p:pic>
      <p:pic>
        <p:nvPicPr>
          <p:cNvPr id="119" name="Graphic 118">
            <a:extLst>
              <a:ext uri="{FF2B5EF4-FFF2-40B4-BE49-F238E27FC236}">
                <a16:creationId xmlns:a16="http://schemas.microsoft.com/office/drawing/2014/main" id="{75ED3E74-A185-B360-4616-CFD26802C187}"/>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45544" y="1766082"/>
            <a:ext cx="237810" cy="184962"/>
          </a:xfrm>
          <a:prstGeom prst="rect">
            <a:avLst/>
          </a:prstGeom>
        </p:spPr>
      </p:pic>
      <p:sp>
        <p:nvSpPr>
          <p:cNvPr id="120" name="object 67">
            <a:extLst>
              <a:ext uri="{FF2B5EF4-FFF2-40B4-BE49-F238E27FC236}">
                <a16:creationId xmlns:a16="http://schemas.microsoft.com/office/drawing/2014/main" id="{F2E8595C-1F71-C1D5-98A5-6E479CF0F4DB}"/>
              </a:ext>
            </a:extLst>
          </p:cNvPr>
          <p:cNvSpPr/>
          <p:nvPr userDrawn="1"/>
        </p:nvSpPr>
        <p:spPr>
          <a:xfrm>
            <a:off x="5356238" y="4664868"/>
            <a:ext cx="999632" cy="288672"/>
          </a:xfrm>
          <a:custGeom>
            <a:avLst/>
            <a:gdLst/>
            <a:ahLst/>
            <a:cxnLst/>
            <a:rect l="l" t="t" r="r" b="b"/>
            <a:pathLst>
              <a:path w="951864" h="419100">
                <a:moveTo>
                  <a:pt x="856830" y="0"/>
                </a:moveTo>
                <a:lnTo>
                  <a:pt x="94894" y="0"/>
                </a:lnTo>
                <a:lnTo>
                  <a:pt x="0" y="418541"/>
                </a:lnTo>
                <a:lnTo>
                  <a:pt x="951725" y="418541"/>
                </a:lnTo>
                <a:lnTo>
                  <a:pt x="856830" y="0"/>
                </a:lnTo>
                <a:close/>
              </a:path>
            </a:pathLst>
          </a:custGeom>
          <a:solidFill>
            <a:schemeClr val="bg1"/>
          </a:solidFill>
          <a:ln w="12700">
            <a:solidFill>
              <a:schemeClr val="accent5">
                <a:lumMod val="20000"/>
                <a:lumOff val="80000"/>
              </a:schemeClr>
            </a:solidFill>
          </a:ln>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89345" rtl="0"/>
            <a:r>
              <a:rPr lang="en-AU" sz="1200" b="1" kern="0">
                <a:solidFill>
                  <a:schemeClr val="accent1"/>
                </a:solidFill>
                <a:latin typeface="+mj-lt"/>
                <a:cs typeface="PP Pangram Sans"/>
              </a:rPr>
              <a:t>$0</a:t>
            </a:r>
            <a:r>
              <a:rPr lang="en-AU" sz="1200" b="1" kern="0" spc="-10">
                <a:solidFill>
                  <a:schemeClr val="accent1"/>
                </a:solidFill>
                <a:latin typeface="+mj-lt"/>
                <a:cs typeface="PP Pangram Sans"/>
              </a:rPr>
              <a:t> </a:t>
            </a:r>
            <a:r>
              <a:rPr lang="en-AU" sz="1200" b="1" kern="0">
                <a:solidFill>
                  <a:schemeClr val="accent1"/>
                </a:solidFill>
                <a:latin typeface="+mj-lt"/>
                <a:cs typeface="PP Pangram Sans"/>
              </a:rPr>
              <a:t>– </a:t>
            </a:r>
            <a:r>
              <a:rPr lang="en-AU" sz="1200" b="1" kern="0" spc="-10">
                <a:solidFill>
                  <a:schemeClr val="accent1"/>
                </a:solidFill>
                <a:latin typeface="+mj-lt"/>
                <a:cs typeface="PP Pangram Sans"/>
              </a:rPr>
              <a:t>$50k</a:t>
            </a:r>
            <a:endParaRPr lang="en-AU" sz="1200" b="1" kern="0">
              <a:solidFill>
                <a:schemeClr val="accent1"/>
              </a:solidFill>
              <a:latin typeface="+mj-lt"/>
              <a:cs typeface="PP Pangram Sans"/>
            </a:endParaRPr>
          </a:p>
        </p:txBody>
      </p:sp>
      <p:sp>
        <p:nvSpPr>
          <p:cNvPr id="121" name="Content Placeholder 4">
            <a:extLst>
              <a:ext uri="{FF2B5EF4-FFF2-40B4-BE49-F238E27FC236}">
                <a16:creationId xmlns:a16="http://schemas.microsoft.com/office/drawing/2014/main" id="{DE973C4E-B95C-8075-E3B3-DC96DD192153}"/>
              </a:ext>
            </a:extLst>
          </p:cNvPr>
          <p:cNvSpPr txBox="1">
            <a:spLocks/>
          </p:cNvSpPr>
          <p:nvPr userDrawn="1"/>
        </p:nvSpPr>
        <p:spPr>
          <a:xfrm>
            <a:off x="793566" y="2465173"/>
            <a:ext cx="1620000" cy="1044000"/>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Font typeface="Arial" panose="020B0604020202020204" pitchFamily="34" charset="0"/>
              <a:buNone/>
              <a:defRPr sz="1400" b="0" kern="1200">
                <a:solidFill>
                  <a:schemeClr val="tx1"/>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400" b="1" kern="1200">
                <a:solidFill>
                  <a:schemeClr val="accent6"/>
                </a:solidFill>
                <a:latin typeface="+mj-lt"/>
                <a:ea typeface="+mn-ea"/>
                <a:cs typeface="+mn-cs"/>
              </a:defRPr>
            </a:lvl2pPr>
            <a:lvl3pPr marL="252000" indent="-2520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4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9pPr>
          </a:lstStyle>
          <a:p>
            <a:pPr lvl="1" rtl="0"/>
            <a:r>
              <a:rPr lang="en-AU" sz="1000">
                <a:solidFill>
                  <a:schemeClr val="accent1"/>
                </a:solidFill>
              </a:rPr>
              <a:t>Workers’ capital</a:t>
            </a:r>
          </a:p>
          <a:p>
            <a:pPr rtl="0"/>
            <a:r>
              <a:rPr lang="en-AU" sz="1000">
                <a:solidFill>
                  <a:schemeClr val="accent1"/>
                </a:solidFill>
              </a:rPr>
              <a:t>Enhancing the competitiveness and efficiency of investors of Australian </a:t>
            </a:r>
            <a:r>
              <a:rPr lang="en-AU" sz="1000" b="1">
                <a:solidFill>
                  <a:schemeClr val="accent1"/>
                </a:solidFill>
              </a:rPr>
              <a:t>workers’ capital</a:t>
            </a:r>
            <a:r>
              <a:rPr lang="en-AU" sz="1000">
                <a:solidFill>
                  <a:schemeClr val="accent1"/>
                </a:solidFill>
              </a:rPr>
              <a:t> – non-profit super funds and their service providers</a:t>
            </a:r>
          </a:p>
        </p:txBody>
      </p:sp>
      <p:sp>
        <p:nvSpPr>
          <p:cNvPr id="122" name="Content Placeholder 4">
            <a:extLst>
              <a:ext uri="{FF2B5EF4-FFF2-40B4-BE49-F238E27FC236}">
                <a16:creationId xmlns:a16="http://schemas.microsoft.com/office/drawing/2014/main" id="{CC29E17B-BBE1-D815-D9E6-8B6F7492444B}"/>
              </a:ext>
            </a:extLst>
          </p:cNvPr>
          <p:cNvSpPr txBox="1">
            <a:spLocks/>
          </p:cNvSpPr>
          <p:nvPr userDrawn="1"/>
        </p:nvSpPr>
        <p:spPr>
          <a:xfrm>
            <a:off x="4271648" y="2465173"/>
            <a:ext cx="1620000" cy="1044000"/>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Font typeface="Arial" panose="020B0604020202020204" pitchFamily="34" charset="0"/>
              <a:buNone/>
              <a:defRPr sz="1400" b="0" kern="1200">
                <a:solidFill>
                  <a:schemeClr val="tx1"/>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400" b="1" kern="1200">
                <a:solidFill>
                  <a:schemeClr val="accent6"/>
                </a:solidFill>
                <a:latin typeface="+mj-lt"/>
                <a:ea typeface="+mn-ea"/>
                <a:cs typeface="+mn-cs"/>
              </a:defRPr>
            </a:lvl2pPr>
            <a:lvl3pPr marL="252000" indent="-2520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4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9pPr>
          </a:lstStyle>
          <a:p>
            <a:pPr lvl="1" rtl="0"/>
            <a:r>
              <a:rPr lang="en-AU" sz="1000">
                <a:solidFill>
                  <a:schemeClr val="accent1"/>
                </a:solidFill>
              </a:rPr>
              <a:t>Public sector</a:t>
            </a:r>
          </a:p>
          <a:p>
            <a:pPr rtl="0"/>
            <a:r>
              <a:rPr lang="en-AU" sz="1000">
                <a:solidFill>
                  <a:schemeClr val="accent1"/>
                </a:solidFill>
              </a:rPr>
              <a:t>Partnering with </a:t>
            </a:r>
            <a:r>
              <a:rPr lang="en-AU" sz="1000" b="1">
                <a:solidFill>
                  <a:schemeClr val="accent1"/>
                </a:solidFill>
              </a:rPr>
              <a:t>government</a:t>
            </a:r>
            <a:r>
              <a:rPr lang="en-AU" sz="1000">
                <a:solidFill>
                  <a:schemeClr val="accent1"/>
                </a:solidFill>
              </a:rPr>
              <a:t> to provide targeted capacity and capability to deliver strategic priorities</a:t>
            </a:r>
          </a:p>
        </p:txBody>
      </p:sp>
      <p:sp>
        <p:nvSpPr>
          <p:cNvPr id="123" name="Content Placeholder 4">
            <a:extLst>
              <a:ext uri="{FF2B5EF4-FFF2-40B4-BE49-F238E27FC236}">
                <a16:creationId xmlns:a16="http://schemas.microsoft.com/office/drawing/2014/main" id="{745DF342-3F2D-D52F-8DAD-C65508E780D8}"/>
              </a:ext>
            </a:extLst>
          </p:cNvPr>
          <p:cNvSpPr txBox="1">
            <a:spLocks/>
          </p:cNvSpPr>
          <p:nvPr userDrawn="1"/>
        </p:nvSpPr>
        <p:spPr>
          <a:xfrm>
            <a:off x="2532607" y="2465173"/>
            <a:ext cx="1620000" cy="1044000"/>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Font typeface="Arial" panose="020B0604020202020204" pitchFamily="34" charset="0"/>
              <a:buNone/>
              <a:defRPr sz="1400" b="0" kern="1200">
                <a:solidFill>
                  <a:schemeClr val="tx1"/>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400" b="1" kern="1200">
                <a:solidFill>
                  <a:schemeClr val="accent6"/>
                </a:solidFill>
                <a:latin typeface="+mj-lt"/>
                <a:ea typeface="+mn-ea"/>
                <a:cs typeface="+mn-cs"/>
              </a:defRPr>
            </a:lvl2pPr>
            <a:lvl3pPr marL="252000" indent="-2520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4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9pPr>
          </a:lstStyle>
          <a:p>
            <a:pPr lvl="1" rtl="0"/>
            <a:r>
              <a:rPr lang="en-AU" sz="1000">
                <a:solidFill>
                  <a:schemeClr val="accent1"/>
                </a:solidFill>
              </a:rPr>
              <a:t>Social justice</a:t>
            </a:r>
          </a:p>
          <a:p>
            <a:pPr rtl="0"/>
            <a:r>
              <a:rPr lang="en-AU" sz="1000">
                <a:solidFill>
                  <a:schemeClr val="accent1"/>
                </a:solidFill>
              </a:rPr>
              <a:t>Fuelling organisations in the business of creating positive </a:t>
            </a:r>
            <a:r>
              <a:rPr lang="en-AU" sz="1000" b="1">
                <a:solidFill>
                  <a:schemeClr val="accent1"/>
                </a:solidFill>
              </a:rPr>
              <a:t>social change </a:t>
            </a:r>
          </a:p>
        </p:txBody>
      </p:sp>
      <p:sp>
        <p:nvSpPr>
          <p:cNvPr id="124" name="Content Placeholder 4">
            <a:extLst>
              <a:ext uri="{FF2B5EF4-FFF2-40B4-BE49-F238E27FC236}">
                <a16:creationId xmlns:a16="http://schemas.microsoft.com/office/drawing/2014/main" id="{95A0DB8E-D10F-571B-6E1B-3AF7ECAB8351}"/>
              </a:ext>
            </a:extLst>
          </p:cNvPr>
          <p:cNvSpPr txBox="1">
            <a:spLocks/>
          </p:cNvSpPr>
          <p:nvPr userDrawn="1"/>
        </p:nvSpPr>
        <p:spPr>
          <a:xfrm>
            <a:off x="6010690" y="2465173"/>
            <a:ext cx="1620000" cy="1044000"/>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Font typeface="Arial" panose="020B0604020202020204" pitchFamily="34" charset="0"/>
              <a:buNone/>
              <a:defRPr sz="1400" b="0" kern="1200">
                <a:solidFill>
                  <a:schemeClr val="tx1"/>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400" b="1" kern="1200">
                <a:solidFill>
                  <a:schemeClr val="accent6"/>
                </a:solidFill>
                <a:latin typeface="+mj-lt"/>
                <a:ea typeface="+mn-ea"/>
                <a:cs typeface="+mn-cs"/>
              </a:defRPr>
            </a:lvl2pPr>
            <a:lvl3pPr marL="252000" indent="-2520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4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9pPr>
          </a:lstStyle>
          <a:p>
            <a:pPr lvl="1" rtl="0"/>
            <a:r>
              <a:rPr lang="en-AU" sz="1000">
                <a:solidFill>
                  <a:schemeClr val="accent1"/>
                </a:solidFill>
              </a:rPr>
              <a:t>Caring economy</a:t>
            </a:r>
          </a:p>
          <a:p>
            <a:pPr rtl="0"/>
            <a:r>
              <a:rPr lang="en-AU" sz="1000">
                <a:solidFill>
                  <a:schemeClr val="accent1"/>
                </a:solidFill>
              </a:rPr>
              <a:t>Supporting </a:t>
            </a:r>
            <a:r>
              <a:rPr lang="en-AU" sz="1000" b="1">
                <a:solidFill>
                  <a:schemeClr val="accent1"/>
                </a:solidFill>
              </a:rPr>
              <a:t>caring organisations</a:t>
            </a:r>
            <a:r>
              <a:rPr lang="en-AU" sz="1000">
                <a:solidFill>
                  <a:schemeClr val="accent1"/>
                </a:solidFill>
              </a:rPr>
              <a:t> to fulfill their purpose and potential in an environment of significant sector reform </a:t>
            </a:r>
          </a:p>
        </p:txBody>
      </p:sp>
      <p:sp>
        <p:nvSpPr>
          <p:cNvPr id="129" name="TextBox 128">
            <a:extLst>
              <a:ext uri="{FF2B5EF4-FFF2-40B4-BE49-F238E27FC236}">
                <a16:creationId xmlns:a16="http://schemas.microsoft.com/office/drawing/2014/main" id="{FBF28BDB-8F31-62DD-2632-2EA86066C75C}"/>
              </a:ext>
            </a:extLst>
          </p:cNvPr>
          <p:cNvSpPr txBox="1"/>
          <p:nvPr userDrawn="1"/>
        </p:nvSpPr>
        <p:spPr>
          <a:xfrm>
            <a:off x="678690" y="1331005"/>
            <a:ext cx="3215499" cy="646331"/>
          </a:xfrm>
          <a:prstGeom prst="rect">
            <a:avLst/>
          </a:prstGeom>
          <a:noFill/>
        </p:spPr>
        <p:txBody>
          <a:bodyPr wrap="square" rtlCol="0">
            <a:spAutoFit/>
          </a:bodyPr>
          <a:lstStyle/>
          <a:p>
            <a:pPr marL="0" lvl="1" indent="0" algn="l" defTabSz="914400" rtl="0" eaLnBrk="1" latinLnBrk="0" hangingPunct="1">
              <a:lnSpc>
                <a:spcPct val="90000"/>
              </a:lnSpc>
              <a:spcBef>
                <a:spcPts val="600"/>
              </a:spcBef>
              <a:buFont typeface="Arial" panose="020B0604020202020204" pitchFamily="34" charset="0"/>
              <a:buNone/>
            </a:pPr>
            <a:r>
              <a:rPr lang="en-AU" sz="1800" b="1" kern="1200">
                <a:solidFill>
                  <a:schemeClr val="accent6"/>
                </a:solidFill>
                <a:latin typeface="+mj-lt"/>
                <a:ea typeface="+mn-ea"/>
                <a:cs typeface="+mn-cs"/>
              </a:rPr>
              <a:t>Sector focus</a:t>
            </a:r>
          </a:p>
          <a:p>
            <a:pPr marL="0" indent="0" algn="l" defTabSz="914400" rtl="0" eaLnBrk="1" latinLnBrk="0" hangingPunct="1">
              <a:lnSpc>
                <a:spcPct val="90000"/>
              </a:lnSpc>
              <a:spcBef>
                <a:spcPts val="600"/>
              </a:spcBef>
              <a:buFont typeface="Arial" panose="020B0604020202020204" pitchFamily="34" charset="0"/>
              <a:buNone/>
            </a:pPr>
            <a:r>
              <a:rPr lang="en-AU" sz="1600" b="0" kern="1200">
                <a:solidFill>
                  <a:schemeClr val="accent1"/>
                </a:solidFill>
                <a:latin typeface="+mn-lt"/>
                <a:ea typeface="+mn-ea"/>
                <a:cs typeface="+mn-cs"/>
              </a:rPr>
              <a:t>Our focus sectors include:</a:t>
            </a:r>
          </a:p>
        </p:txBody>
      </p:sp>
      <p:sp>
        <p:nvSpPr>
          <p:cNvPr id="131" name="TextBox 130">
            <a:extLst>
              <a:ext uri="{FF2B5EF4-FFF2-40B4-BE49-F238E27FC236}">
                <a16:creationId xmlns:a16="http://schemas.microsoft.com/office/drawing/2014/main" id="{A09FF5D8-449D-FED9-D463-F2429389D5E4}"/>
              </a:ext>
            </a:extLst>
          </p:cNvPr>
          <p:cNvSpPr txBox="1"/>
          <p:nvPr userDrawn="1"/>
        </p:nvSpPr>
        <p:spPr>
          <a:xfrm>
            <a:off x="7949261" y="1331511"/>
            <a:ext cx="3215499" cy="348557"/>
          </a:xfrm>
          <a:prstGeom prst="rect">
            <a:avLst/>
          </a:prstGeom>
          <a:noFill/>
        </p:spPr>
        <p:txBody>
          <a:bodyPr wrap="square" rtlCol="0">
            <a:spAutoFit/>
          </a:bodyPr>
          <a:lstStyle/>
          <a:p>
            <a:pPr marL="0" lvl="1" indent="0" algn="l" defTabSz="914400" rtl="0" eaLnBrk="1" latinLnBrk="0" hangingPunct="1">
              <a:lnSpc>
                <a:spcPct val="90000"/>
              </a:lnSpc>
              <a:spcBef>
                <a:spcPts val="600"/>
              </a:spcBef>
              <a:buFont typeface="Arial" panose="020B0604020202020204" pitchFamily="34" charset="0"/>
              <a:buNone/>
            </a:pPr>
            <a:r>
              <a:rPr lang="en-AU" sz="1800" b="1" kern="1200">
                <a:solidFill>
                  <a:schemeClr val="accent6"/>
                </a:solidFill>
                <a:latin typeface="+mj-lt"/>
                <a:ea typeface="+mn-ea"/>
                <a:cs typeface="+mn-cs"/>
              </a:rPr>
              <a:t>Our services</a:t>
            </a:r>
          </a:p>
        </p:txBody>
      </p:sp>
      <p:sp>
        <p:nvSpPr>
          <p:cNvPr id="2" name="TextBox 1">
            <a:extLst>
              <a:ext uri="{FF2B5EF4-FFF2-40B4-BE49-F238E27FC236}">
                <a16:creationId xmlns:a16="http://schemas.microsoft.com/office/drawing/2014/main" id="{DC0E769D-6E75-68F1-AB3D-44BE64E03F8D}"/>
              </a:ext>
            </a:extLst>
          </p:cNvPr>
          <p:cNvSpPr txBox="1"/>
          <p:nvPr userDrawn="1"/>
        </p:nvSpPr>
        <p:spPr>
          <a:xfrm>
            <a:off x="703681" y="605520"/>
            <a:ext cx="6093068" cy="461665"/>
          </a:xfrm>
          <a:prstGeom prst="rect">
            <a:avLst/>
          </a:prstGeom>
          <a:noFill/>
        </p:spPr>
        <p:txBody>
          <a:bodyPr wrap="square">
            <a:spAutoFit/>
          </a:bodyPr>
          <a:lstStyle/>
          <a:p>
            <a:pPr rtl="0"/>
            <a:r>
              <a:rPr kumimoji="0" lang="en-AU" sz="2400" b="1" i="0" u="none" strike="noStrike" kern="1200" cap="none" spc="0" normalizeH="0" baseline="0" noProof="0">
                <a:ln>
                  <a:noFill/>
                </a:ln>
                <a:solidFill>
                  <a:schemeClr val="accent1"/>
                </a:solidFill>
                <a:effectLst/>
                <a:uLnTx/>
                <a:uFillTx/>
                <a:latin typeface="Tenorite"/>
                <a:ea typeface="+mj-ea"/>
                <a:cs typeface="+mj-cs"/>
              </a:rPr>
              <a:t>About our firm</a:t>
            </a:r>
            <a:endParaRPr lang="en-AU" sz="2400">
              <a:solidFill>
                <a:schemeClr val="accent1"/>
              </a:solidFill>
            </a:endParaRPr>
          </a:p>
        </p:txBody>
      </p:sp>
    </p:spTree>
    <p:extLst>
      <p:ext uri="{BB962C8B-B14F-4D97-AF65-F5344CB8AC3E}">
        <p14:creationId xmlns:p14="http://schemas.microsoft.com/office/powerpoint/2010/main" val="1775748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lping our clients ">
    <p:bg>
      <p:bgPr>
        <a:solidFill>
          <a:schemeClr val="bg1"/>
        </a:solidFill>
        <a:effectLst/>
      </p:bgPr>
    </p:bg>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FD2F08D-D413-EA64-3587-F1B1A16AF52B}"/>
              </a:ext>
            </a:extLst>
          </p:cNvPr>
          <p:cNvGraphicFramePr>
            <a:graphicFrameLocks noChangeAspect="1"/>
          </p:cNvGraphicFramePr>
          <p:nvPr userDrawn="1">
            <p:custDataLst>
              <p:tags r:id="rId1"/>
            </p:custDataLst>
            <p:extLst>
              <p:ext uri="{D42A27DB-BD31-4B8C-83A1-F6EECF244321}">
                <p14:modId xmlns:p14="http://schemas.microsoft.com/office/powerpoint/2010/main" val="31798557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think-cell data - do not delete" hidden="1">
                        <a:extLst>
                          <a:ext uri="{FF2B5EF4-FFF2-40B4-BE49-F238E27FC236}">
                            <a16:creationId xmlns:a16="http://schemas.microsoft.com/office/drawing/2014/main" id="{CFD2F08D-D413-EA64-3587-F1B1A16AF5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0" name="Rectangle 29">
            <a:extLst>
              <a:ext uri="{FF2B5EF4-FFF2-40B4-BE49-F238E27FC236}">
                <a16:creationId xmlns:a16="http://schemas.microsoft.com/office/drawing/2014/main" id="{D013156D-B2B9-F014-8A14-19158EE1BDBF}"/>
              </a:ext>
            </a:extLst>
          </p:cNvPr>
          <p:cNvSpPr/>
          <p:nvPr userDrawn="1"/>
        </p:nvSpPr>
        <p:spPr>
          <a:xfrm>
            <a:off x="0" y="1439917"/>
            <a:ext cx="12192000" cy="54180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graphicFrame>
        <p:nvGraphicFramePr>
          <p:cNvPr id="12" name="Content Placeholder 5">
            <a:extLst>
              <a:ext uri="{FF2B5EF4-FFF2-40B4-BE49-F238E27FC236}">
                <a16:creationId xmlns:a16="http://schemas.microsoft.com/office/drawing/2014/main" id="{F5C19FE2-C74F-62ED-FB07-1371D7C2E826}"/>
              </a:ext>
            </a:extLst>
          </p:cNvPr>
          <p:cNvGraphicFramePr>
            <a:graphicFrameLocks/>
          </p:cNvGraphicFramePr>
          <p:nvPr userDrawn="1">
            <p:extLst>
              <p:ext uri="{D42A27DB-BD31-4B8C-83A1-F6EECF244321}">
                <p14:modId xmlns:p14="http://schemas.microsoft.com/office/powerpoint/2010/main" val="2213011279"/>
              </p:ext>
            </p:extLst>
          </p:nvPr>
        </p:nvGraphicFramePr>
        <p:xfrm>
          <a:off x="803275" y="1876984"/>
          <a:ext cx="10625140" cy="4356300"/>
        </p:xfrm>
        <a:graphic>
          <a:graphicData uri="http://schemas.openxmlformats.org/drawingml/2006/table">
            <a:tbl>
              <a:tblPr/>
              <a:tblGrid>
                <a:gridCol w="2125028">
                  <a:extLst>
                    <a:ext uri="{9D8B030D-6E8A-4147-A177-3AD203B41FA5}">
                      <a16:colId xmlns:a16="http://schemas.microsoft.com/office/drawing/2014/main" val="596111415"/>
                    </a:ext>
                  </a:extLst>
                </a:gridCol>
                <a:gridCol w="2125028">
                  <a:extLst>
                    <a:ext uri="{9D8B030D-6E8A-4147-A177-3AD203B41FA5}">
                      <a16:colId xmlns:a16="http://schemas.microsoft.com/office/drawing/2014/main" val="2539923959"/>
                    </a:ext>
                  </a:extLst>
                </a:gridCol>
                <a:gridCol w="2125028">
                  <a:extLst>
                    <a:ext uri="{9D8B030D-6E8A-4147-A177-3AD203B41FA5}">
                      <a16:colId xmlns:a16="http://schemas.microsoft.com/office/drawing/2014/main" val="3608563588"/>
                    </a:ext>
                  </a:extLst>
                </a:gridCol>
                <a:gridCol w="2125028">
                  <a:extLst>
                    <a:ext uri="{9D8B030D-6E8A-4147-A177-3AD203B41FA5}">
                      <a16:colId xmlns:a16="http://schemas.microsoft.com/office/drawing/2014/main" val="2269244770"/>
                    </a:ext>
                  </a:extLst>
                </a:gridCol>
                <a:gridCol w="2125028">
                  <a:extLst>
                    <a:ext uri="{9D8B030D-6E8A-4147-A177-3AD203B41FA5}">
                      <a16:colId xmlns:a16="http://schemas.microsoft.com/office/drawing/2014/main" val="2413101221"/>
                    </a:ext>
                  </a:extLst>
                </a:gridCol>
              </a:tblGrid>
              <a:tr h="0">
                <a:tc>
                  <a:txBody>
                    <a:bodyPr/>
                    <a:lstStyle/>
                    <a:p>
                      <a:pPr marL="72000" algn="l" rtl="0" fontAlgn="base"/>
                      <a:r>
                        <a:rPr lang="en-AU" sz="1400" b="1" i="0" noProof="0">
                          <a:solidFill>
                            <a:schemeClr val="bg1"/>
                          </a:solidFill>
                          <a:effectLst/>
                          <a:latin typeface="+mj-lt"/>
                        </a:rPr>
                        <a:t>Business and growth strategy​</a:t>
                      </a:r>
                    </a:p>
                  </a:txBody>
                  <a:tcPr marL="108000" marR="108000" marT="72000" marB="72000" anchor="b">
                    <a:lnL w="12700" cap="flat" cmpd="sng" algn="ctr">
                      <a:noFill/>
                      <a:prstDash val="solid"/>
                      <a:round/>
                      <a:headEnd type="none" w="med" len="med"/>
                      <a:tailEnd type="none" w="med" len="med"/>
                    </a:lnL>
                    <a:lnR w="762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72000" algn="l" rtl="0" fontAlgn="base"/>
                      <a:r>
                        <a:rPr lang="en-AU" sz="1400" b="1" i="0" noProof="0">
                          <a:solidFill>
                            <a:schemeClr val="bg1"/>
                          </a:solidFill>
                          <a:effectLst/>
                          <a:latin typeface="+mj-lt"/>
                        </a:rPr>
                        <a:t>Strategy activation and execution​</a:t>
                      </a:r>
                    </a:p>
                  </a:txBody>
                  <a:tcPr marL="108000" marR="108000" marT="72000" marB="72000" anchor="b">
                    <a:lnL w="76200" cap="flat" cmpd="sng" algn="ctr">
                      <a:solidFill>
                        <a:schemeClr val="accent5">
                          <a:lumMod val="20000"/>
                          <a:lumOff val="80000"/>
                        </a:schemeClr>
                      </a:solidFill>
                      <a:prstDash val="solid"/>
                      <a:round/>
                      <a:headEnd type="none" w="med" len="med"/>
                      <a:tailEnd type="none" w="med" len="med"/>
                    </a:lnL>
                    <a:lnR w="762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72000" algn="l" rtl="0" fontAlgn="base"/>
                      <a:r>
                        <a:rPr lang="en-AU" sz="1400" b="1" i="0" noProof="0">
                          <a:solidFill>
                            <a:schemeClr val="bg1"/>
                          </a:solidFill>
                          <a:effectLst/>
                          <a:latin typeface="+mj-lt"/>
                        </a:rPr>
                        <a:t>Organisational</a:t>
                      </a:r>
                      <a:br>
                        <a:rPr lang="en-AU" sz="1400" b="1" i="0" noProof="0">
                          <a:solidFill>
                            <a:schemeClr val="bg1"/>
                          </a:solidFill>
                          <a:effectLst/>
                          <a:latin typeface="+mj-lt"/>
                        </a:rPr>
                      </a:br>
                      <a:r>
                        <a:rPr lang="en-AU" sz="1400" b="1" i="0" noProof="0">
                          <a:solidFill>
                            <a:schemeClr val="bg1"/>
                          </a:solidFill>
                          <a:effectLst/>
                          <a:latin typeface="+mj-lt"/>
                        </a:rPr>
                        <a:t>effectiveness​</a:t>
                      </a:r>
                    </a:p>
                  </a:txBody>
                  <a:tcPr marL="108000" marR="108000" marT="72000" marB="72000" anchor="b">
                    <a:lnL w="76200" cap="flat" cmpd="sng" algn="ctr">
                      <a:solidFill>
                        <a:schemeClr val="accent5">
                          <a:lumMod val="20000"/>
                          <a:lumOff val="80000"/>
                        </a:schemeClr>
                      </a:solidFill>
                      <a:prstDash val="solid"/>
                      <a:round/>
                      <a:headEnd type="none" w="med" len="med"/>
                      <a:tailEnd type="none" w="med" len="med"/>
                    </a:lnL>
                    <a:lnR w="762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72000" algn="l" rtl="0" fontAlgn="base"/>
                      <a:r>
                        <a:rPr lang="en-AU" sz="1400" b="1" i="0" noProof="0">
                          <a:solidFill>
                            <a:schemeClr val="bg1"/>
                          </a:solidFill>
                          <a:effectLst/>
                          <a:latin typeface="+mj-lt"/>
                        </a:rPr>
                        <a:t>Performance</a:t>
                      </a:r>
                      <a:br>
                        <a:rPr lang="en-AU" sz="1400" b="1" i="0" noProof="0">
                          <a:solidFill>
                            <a:schemeClr val="bg1"/>
                          </a:solidFill>
                          <a:effectLst/>
                          <a:latin typeface="+mj-lt"/>
                        </a:rPr>
                      </a:br>
                      <a:r>
                        <a:rPr lang="en-AU" sz="1400" b="1" i="0" noProof="0">
                          <a:solidFill>
                            <a:schemeClr val="bg1"/>
                          </a:solidFill>
                          <a:effectLst/>
                          <a:latin typeface="+mj-lt"/>
                        </a:rPr>
                        <a:t>improvement​</a:t>
                      </a:r>
                    </a:p>
                  </a:txBody>
                  <a:tcPr marL="108000" marR="108000" marT="72000" marB="72000" anchor="b">
                    <a:lnL w="76200" cap="flat" cmpd="sng" algn="ctr">
                      <a:solidFill>
                        <a:schemeClr val="accent5">
                          <a:lumMod val="20000"/>
                          <a:lumOff val="80000"/>
                        </a:schemeClr>
                      </a:solidFill>
                      <a:prstDash val="solid"/>
                      <a:round/>
                      <a:headEnd type="none" w="med" len="med"/>
                      <a:tailEnd type="none" w="med" len="med"/>
                    </a:lnL>
                    <a:lnR w="762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72000" algn="l" rtl="0" fontAlgn="base"/>
                      <a:r>
                        <a:rPr lang="en-AU" sz="1400" b="1" i="0" noProof="0">
                          <a:solidFill>
                            <a:schemeClr val="bg1"/>
                          </a:solidFill>
                          <a:effectLst/>
                          <a:latin typeface="+mj-lt"/>
                        </a:rPr>
                        <a:t>Diversity, equity</a:t>
                      </a:r>
                      <a:br>
                        <a:rPr lang="en-AU" sz="1400" b="1" i="0" noProof="0">
                          <a:solidFill>
                            <a:schemeClr val="bg1"/>
                          </a:solidFill>
                          <a:effectLst/>
                          <a:latin typeface="+mj-lt"/>
                        </a:rPr>
                      </a:br>
                      <a:r>
                        <a:rPr lang="en-AU" sz="1400" b="1" i="0" noProof="0">
                          <a:solidFill>
                            <a:schemeClr val="bg1"/>
                          </a:solidFill>
                          <a:effectLst/>
                          <a:latin typeface="+mj-lt"/>
                        </a:rPr>
                        <a:t>and inclusion ​</a:t>
                      </a:r>
                    </a:p>
                  </a:txBody>
                  <a:tcPr marL="108000" marR="108000" marT="72000" marB="72000" anchor="b">
                    <a:lnL w="762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878244705"/>
                  </a:ext>
                </a:extLst>
              </a:tr>
              <a:tr h="3099434">
                <a:tc>
                  <a:txBody>
                    <a:bodyPr/>
                    <a:lstStyle/>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Clarify (or define) purpose and strategic direction</a:t>
                      </a:r>
                    </a:p>
                    <a:p>
                      <a:pPr marL="171450" marR="0" lvl="0" indent="-144000" algn="l" defTabSz="861993" rtl="0" eaLnBrk="1" fontAlgn="base" latinLnBrk="0" hangingPunct="1">
                        <a:lnSpc>
                          <a:spcPct val="95000"/>
                        </a:lnSpc>
                        <a:spcBef>
                          <a:spcPts val="0"/>
                        </a:spcBef>
                        <a:spcAft>
                          <a:spcPts val="400"/>
                        </a:spcAft>
                        <a:buClr>
                          <a:schemeClr val="accent6"/>
                        </a:buClr>
                        <a:buSzTx/>
                        <a:buFont typeface="Arial" panose="020B0604020202020204" pitchFamily="34" charset="0"/>
                        <a:buChar char="•"/>
                        <a:tabLst/>
                        <a:defRPr/>
                      </a:pPr>
                      <a:r>
                        <a:rPr lang="en-AU" sz="1000" b="0" i="0" noProof="0">
                          <a:solidFill>
                            <a:schemeClr val="accent1"/>
                          </a:solidFill>
                          <a:effectLst/>
                          <a:latin typeface="+mn-lt"/>
                        </a:rPr>
                        <a:t>Develop vision, mission and values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Develop a new strategy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Refresh the current strategy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Build the strategic capability of teams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Facilitate strategy workshops and discussions with boards and senior teams </a:t>
                      </a:r>
                    </a:p>
                    <a:p>
                      <a:pPr marL="171450" marR="0" lvl="0" indent="-144000" algn="l" defTabSz="861993" rtl="0" eaLnBrk="1" fontAlgn="base" latinLnBrk="0" hangingPunct="1">
                        <a:lnSpc>
                          <a:spcPct val="95000"/>
                        </a:lnSpc>
                        <a:spcBef>
                          <a:spcPts val="0"/>
                        </a:spcBef>
                        <a:spcAft>
                          <a:spcPts val="400"/>
                        </a:spcAft>
                        <a:buClr>
                          <a:schemeClr val="accent6"/>
                        </a:buClr>
                        <a:buSzTx/>
                        <a:buFont typeface="Arial" panose="020B0604020202020204" pitchFamily="34" charset="0"/>
                        <a:buChar char="•"/>
                        <a:tabLst/>
                        <a:defRPr/>
                      </a:pPr>
                      <a:r>
                        <a:rPr lang="en-AU" sz="1000" b="0" i="0" noProof="0">
                          <a:solidFill>
                            <a:schemeClr val="accent1"/>
                          </a:solidFill>
                          <a:effectLst/>
                          <a:latin typeface="+mn-lt"/>
                        </a:rPr>
                        <a:t>Analyse and evaluate strategic options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Develop a growth strategy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Evaluate growth options </a:t>
                      </a:r>
                    </a:p>
                  </a:txBody>
                  <a:tcPr marL="144000" marR="144000" marT="144000" marB="144000">
                    <a:lnL w="12700" cap="flat" cmpd="sng" algn="ctr">
                      <a:noFill/>
                      <a:prstDash val="solid"/>
                      <a:round/>
                      <a:headEnd type="none" w="med" len="med"/>
                      <a:tailEnd type="none" w="med" len="med"/>
                    </a:lnL>
                    <a:lnR w="76200" cap="flat" cmpd="sng" algn="ctr">
                      <a:solidFill>
                        <a:schemeClr val="accent5">
                          <a:lumMod val="20000"/>
                          <a:lumOff val="8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Initiative planning </a:t>
                      </a:r>
                    </a:p>
                    <a:p>
                      <a:pPr marL="171450" indent="-144000" algn="l" rtl="0" fontAlgn="base">
                        <a:lnSpc>
                          <a:spcPct val="95000"/>
                        </a:lnSpc>
                        <a:spcAft>
                          <a:spcPts val="400"/>
                        </a:spcAft>
                        <a:buClr>
                          <a:schemeClr val="accent6"/>
                        </a:buClr>
                        <a:buFont typeface="Arial" panose="020B0604020202020204" pitchFamily="34" charset="0"/>
                        <a:buChar char="•"/>
                      </a:pPr>
                      <a:r>
                        <a:rPr lang="en-AU" sz="1000">
                          <a:solidFill>
                            <a:schemeClr val="accent1"/>
                          </a:solidFill>
                          <a:latin typeface="+mn-lt"/>
                        </a:rPr>
                        <a:t>Scaffold strategy implementation and strategic projects</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Communicate/launch strategy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Cascade strategy to teams/ business units/directorates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Design organisation’s rhythm of performance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Develop enterprise-wide performance management process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Develop measures framework and monitoring cadence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Build workforce strategy and plan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Link strategy to resource allocation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Build strategy monitoring and review process including QSUs (Quarterly Strategy Updates)</a:t>
                      </a:r>
                    </a:p>
                  </a:txBody>
                  <a:tcPr marL="144000" marR="144000" marT="144000" marB="144000">
                    <a:lnL w="76200" cap="flat" cmpd="sng" algn="ctr">
                      <a:solidFill>
                        <a:schemeClr val="accent5">
                          <a:lumMod val="20000"/>
                          <a:lumOff val="80000"/>
                        </a:schemeClr>
                      </a:solidFill>
                      <a:prstDash val="solid"/>
                      <a:round/>
                      <a:headEnd type="none" w="med" len="med"/>
                      <a:tailEnd type="none" w="med" len="med"/>
                    </a:lnL>
                    <a:lnR w="76200" cap="flat" cmpd="sng" algn="ctr">
                      <a:solidFill>
                        <a:schemeClr val="accent5">
                          <a:lumMod val="20000"/>
                          <a:lumOff val="8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Operating model design/</a:t>
                      </a:r>
                      <a:br>
                        <a:rPr lang="en-AU" sz="1000" b="0" i="0" noProof="0">
                          <a:solidFill>
                            <a:schemeClr val="accent1"/>
                          </a:solidFill>
                          <a:effectLst/>
                          <a:latin typeface="+mn-lt"/>
                        </a:rPr>
                      </a:br>
                      <a:r>
                        <a:rPr lang="en-AU" sz="1000" b="0" i="0" noProof="0">
                          <a:solidFill>
                            <a:schemeClr val="accent1"/>
                          </a:solidFill>
                          <a:effectLst/>
                          <a:latin typeface="+mn-lt"/>
                        </a:rPr>
                        <a:t>re-design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Organisation design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Enhance the organisation’s operating rhythm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Improve decision-making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Review underperforming functions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Align internal teams/reduce silos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Establish new ways of working</a:t>
                      </a:r>
                    </a:p>
                  </a:txBody>
                  <a:tcPr marL="144000" marR="144000" marT="144000" marB="144000">
                    <a:lnL w="76200" cap="flat" cmpd="sng" algn="ctr">
                      <a:solidFill>
                        <a:schemeClr val="accent5">
                          <a:lumMod val="20000"/>
                          <a:lumOff val="80000"/>
                        </a:schemeClr>
                      </a:solidFill>
                      <a:prstDash val="solid"/>
                      <a:round/>
                      <a:headEnd type="none" w="med" len="med"/>
                      <a:tailEnd type="none" w="med" len="med"/>
                    </a:lnL>
                    <a:lnR w="76200" cap="flat" cmpd="sng" algn="ctr">
                      <a:solidFill>
                        <a:schemeClr val="accent5">
                          <a:lumMod val="20000"/>
                          <a:lumOff val="8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84150" indent="-144000" rtl="0">
                        <a:lnSpc>
                          <a:spcPct val="95000"/>
                        </a:lnSpc>
                        <a:spcBef>
                          <a:spcPts val="420"/>
                        </a:spcBef>
                        <a:buClr>
                          <a:schemeClr val="accent6"/>
                        </a:buClr>
                        <a:buFont typeface="Arial" panose="020B0604020202020204" pitchFamily="34" charset="0"/>
                        <a:buChar char="•"/>
                        <a:tabLst>
                          <a:tab pos="264160" algn="l"/>
                        </a:tabLst>
                      </a:pPr>
                      <a:r>
                        <a:rPr lang="en-AU" sz="1000" b="0" i="0" kern="1200">
                          <a:solidFill>
                            <a:schemeClr val="accent1"/>
                          </a:solidFill>
                          <a:effectLst/>
                          <a:latin typeface="+mn-lt"/>
                          <a:ea typeface="+mn-ea"/>
                          <a:cs typeface="+mn-cs"/>
                        </a:rPr>
                        <a:t>Sustainably improve organisational profitability</a:t>
                      </a:r>
                    </a:p>
                    <a:p>
                      <a:pPr marL="184150" indent="-144000" rtl="0">
                        <a:lnSpc>
                          <a:spcPct val="95000"/>
                        </a:lnSpc>
                        <a:spcBef>
                          <a:spcPts val="420"/>
                        </a:spcBef>
                        <a:buClr>
                          <a:schemeClr val="accent6"/>
                        </a:buClr>
                        <a:buFont typeface="Arial" panose="020B0604020202020204" pitchFamily="34" charset="0"/>
                        <a:buChar char="•"/>
                        <a:tabLst>
                          <a:tab pos="264160" algn="l"/>
                        </a:tabLst>
                      </a:pPr>
                      <a:r>
                        <a:rPr lang="en-AU" sz="1000" b="0" i="0" kern="1200">
                          <a:solidFill>
                            <a:schemeClr val="accent1"/>
                          </a:solidFill>
                          <a:effectLst/>
                          <a:latin typeface="+mn-lt"/>
                          <a:ea typeface="+mn-ea"/>
                          <a:cs typeface="+mn-cs"/>
                        </a:rPr>
                        <a:t>Review overhead cost structure to identify areas of inefficiency</a:t>
                      </a:r>
                    </a:p>
                    <a:p>
                      <a:pPr marL="184150" indent="-144000" rtl="0">
                        <a:lnSpc>
                          <a:spcPct val="95000"/>
                        </a:lnSpc>
                        <a:spcBef>
                          <a:spcPts val="420"/>
                        </a:spcBef>
                        <a:buClr>
                          <a:schemeClr val="accent6"/>
                        </a:buClr>
                        <a:buFont typeface="Arial" panose="020B0604020202020204" pitchFamily="34" charset="0"/>
                        <a:buChar char="•"/>
                        <a:tabLst>
                          <a:tab pos="264160" algn="l"/>
                        </a:tabLst>
                      </a:pPr>
                      <a:r>
                        <a:rPr lang="en-AU" sz="1000" b="0" i="0" kern="1200">
                          <a:solidFill>
                            <a:schemeClr val="accent1"/>
                          </a:solidFill>
                          <a:effectLst/>
                          <a:latin typeface="+mn-lt"/>
                          <a:ea typeface="+mn-ea"/>
                          <a:cs typeface="+mn-cs"/>
                        </a:rPr>
                        <a:t>Align improvement plans with organisational performance</a:t>
                      </a:r>
                    </a:p>
                    <a:p>
                      <a:pPr marL="184150" indent="-144000" rtl="0">
                        <a:lnSpc>
                          <a:spcPct val="95000"/>
                        </a:lnSpc>
                        <a:spcBef>
                          <a:spcPts val="420"/>
                        </a:spcBef>
                        <a:buClr>
                          <a:schemeClr val="accent6"/>
                        </a:buClr>
                        <a:buFont typeface="Arial" panose="020B0604020202020204" pitchFamily="34" charset="0"/>
                        <a:buChar char="•"/>
                        <a:tabLst>
                          <a:tab pos="264160" algn="l"/>
                        </a:tabLst>
                      </a:pPr>
                      <a:r>
                        <a:rPr lang="en-AU" sz="1000" b="0" i="0" kern="1200">
                          <a:solidFill>
                            <a:schemeClr val="accent1"/>
                          </a:solidFill>
                          <a:effectLst/>
                          <a:latin typeface="+mn-lt"/>
                          <a:ea typeface="+mn-ea"/>
                          <a:cs typeface="+mn-cs"/>
                        </a:rPr>
                        <a:t>Maximise revenue opportunities including pricing strategies</a:t>
                      </a:r>
                    </a:p>
                    <a:p>
                      <a:pPr marL="184150" indent="-144000" rtl="0">
                        <a:lnSpc>
                          <a:spcPct val="95000"/>
                        </a:lnSpc>
                        <a:spcBef>
                          <a:spcPts val="420"/>
                        </a:spcBef>
                        <a:buClr>
                          <a:schemeClr val="accent6"/>
                        </a:buClr>
                        <a:buFont typeface="Arial" panose="020B0604020202020204" pitchFamily="34" charset="0"/>
                        <a:buChar char="•"/>
                        <a:tabLst>
                          <a:tab pos="264160" algn="l"/>
                        </a:tabLst>
                      </a:pPr>
                      <a:r>
                        <a:rPr lang="en-AU" sz="1000" b="0" i="0" kern="1200">
                          <a:solidFill>
                            <a:schemeClr val="accent1"/>
                          </a:solidFill>
                          <a:effectLst/>
                          <a:latin typeface="+mn-lt"/>
                          <a:ea typeface="+mn-ea"/>
                          <a:cs typeface="+mn-cs"/>
                        </a:rPr>
                        <a:t>Improve the effectiveness of sales and marketing expenditure</a:t>
                      </a:r>
                    </a:p>
                    <a:p>
                      <a:pPr marL="184150" indent="-144000" rtl="0">
                        <a:lnSpc>
                          <a:spcPct val="95000"/>
                        </a:lnSpc>
                        <a:spcBef>
                          <a:spcPts val="420"/>
                        </a:spcBef>
                        <a:buClr>
                          <a:schemeClr val="accent6"/>
                        </a:buClr>
                        <a:buFont typeface="Arial" panose="020B0604020202020204" pitchFamily="34" charset="0"/>
                        <a:buChar char="•"/>
                        <a:tabLst>
                          <a:tab pos="264160" algn="l"/>
                        </a:tabLst>
                      </a:pPr>
                      <a:r>
                        <a:rPr lang="en-AU" sz="1000" b="0" i="0" kern="1200">
                          <a:solidFill>
                            <a:schemeClr val="accent1"/>
                          </a:solidFill>
                          <a:effectLst/>
                          <a:latin typeface="+mn-lt"/>
                          <a:ea typeface="+mn-ea"/>
                          <a:cs typeface="+mn-cs"/>
                        </a:rPr>
                        <a:t>Optimise sourcing and procurement </a:t>
                      </a:r>
                      <a:r>
                        <a:rPr lang="en-AU" sz="1000">
                          <a:solidFill>
                            <a:schemeClr val="accent1"/>
                          </a:solidFill>
                          <a:latin typeface="+mn-lt"/>
                        </a:rPr>
                        <a:t>strategies</a:t>
                      </a:r>
                    </a:p>
                  </a:txBody>
                  <a:tcPr marL="144000" marR="144000" marT="144000" marB="144000">
                    <a:lnL w="76200" cap="flat" cmpd="sng" algn="ctr">
                      <a:solidFill>
                        <a:schemeClr val="accent5">
                          <a:lumMod val="20000"/>
                          <a:lumOff val="80000"/>
                        </a:schemeClr>
                      </a:solidFill>
                      <a:prstDash val="solid"/>
                      <a:round/>
                      <a:headEnd type="none" w="med" len="med"/>
                      <a:tailEnd type="none" w="med" len="med"/>
                    </a:lnL>
                    <a:lnR w="76200" cap="flat" cmpd="sng" algn="ctr">
                      <a:solidFill>
                        <a:schemeClr val="accent5">
                          <a:lumMod val="20000"/>
                          <a:lumOff val="8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Diversity, equity and inclusion assessment (including base line analysis and gender pay gap deep dive)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DE&amp;I/Gender Equality strategy execution (initiative planning, implementation support) </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Gender impact assessment (GIA) capability building (training)</a:t>
                      </a:r>
                    </a:p>
                    <a:p>
                      <a:pPr marL="171450" indent="-144000" algn="l" rtl="0" fontAlgn="base">
                        <a:lnSpc>
                          <a:spcPct val="95000"/>
                        </a:lnSpc>
                        <a:spcAft>
                          <a:spcPts val="400"/>
                        </a:spcAft>
                        <a:buClr>
                          <a:schemeClr val="accent6"/>
                        </a:buClr>
                        <a:buFont typeface="Arial" panose="020B0604020202020204" pitchFamily="34" charset="0"/>
                        <a:buChar char="•"/>
                      </a:pPr>
                      <a:r>
                        <a:rPr lang="en-AU" sz="1000" b="0" i="0" noProof="0">
                          <a:solidFill>
                            <a:schemeClr val="accent1"/>
                          </a:solidFill>
                          <a:effectLst/>
                          <a:latin typeface="+mn-lt"/>
                        </a:rPr>
                        <a:t>Conduct GIAs on significant projects, process or services</a:t>
                      </a:r>
                    </a:p>
                  </a:txBody>
                  <a:tcPr marL="144000" marR="144000" marT="144000" marB="144000">
                    <a:lnL w="762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15525620"/>
                  </a:ext>
                </a:extLst>
              </a:tr>
            </a:tbl>
          </a:graphicData>
        </a:graphic>
      </p:graphicFrame>
      <p:grpSp>
        <p:nvGrpSpPr>
          <p:cNvPr id="14" name="Group 13">
            <a:extLst>
              <a:ext uri="{FF2B5EF4-FFF2-40B4-BE49-F238E27FC236}">
                <a16:creationId xmlns:a16="http://schemas.microsoft.com/office/drawing/2014/main" id="{2E3D13E6-7965-A6CF-8E8A-9E4E3FEDDBB7}"/>
              </a:ext>
            </a:extLst>
          </p:cNvPr>
          <p:cNvGrpSpPr/>
          <p:nvPr userDrawn="1"/>
        </p:nvGrpSpPr>
        <p:grpSpPr>
          <a:xfrm>
            <a:off x="9336408" y="1241137"/>
            <a:ext cx="554601" cy="554601"/>
            <a:chOff x="9290108" y="440170"/>
            <a:chExt cx="554601" cy="554601"/>
          </a:xfrm>
        </p:grpSpPr>
        <p:sp>
          <p:nvSpPr>
            <p:cNvPr id="15" name="Rectangle 14">
              <a:extLst>
                <a:ext uri="{FF2B5EF4-FFF2-40B4-BE49-F238E27FC236}">
                  <a16:creationId xmlns:a16="http://schemas.microsoft.com/office/drawing/2014/main" id="{4A816731-3719-1ED7-7B32-0DD680F51844}"/>
                </a:ext>
              </a:extLst>
            </p:cNvPr>
            <p:cNvSpPr/>
            <p:nvPr/>
          </p:nvSpPr>
          <p:spPr>
            <a:xfrm>
              <a:off x="9290108" y="440170"/>
              <a:ext cx="554601" cy="554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16" name="Graphic 15">
              <a:extLst>
                <a:ext uri="{FF2B5EF4-FFF2-40B4-BE49-F238E27FC236}">
                  <a16:creationId xmlns:a16="http://schemas.microsoft.com/office/drawing/2014/main" id="{8AB975BA-9346-F9DA-9820-1AAB779A6F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63201" y="513263"/>
              <a:ext cx="408415" cy="408415"/>
            </a:xfrm>
            <a:prstGeom prst="rect">
              <a:avLst/>
            </a:prstGeom>
          </p:spPr>
        </p:pic>
      </p:grpSp>
      <p:grpSp>
        <p:nvGrpSpPr>
          <p:cNvPr id="17" name="Group 16">
            <a:extLst>
              <a:ext uri="{FF2B5EF4-FFF2-40B4-BE49-F238E27FC236}">
                <a16:creationId xmlns:a16="http://schemas.microsoft.com/office/drawing/2014/main" id="{88548981-B410-B42D-9955-4C966AA6DA07}"/>
              </a:ext>
            </a:extLst>
          </p:cNvPr>
          <p:cNvGrpSpPr/>
          <p:nvPr userDrawn="1"/>
        </p:nvGrpSpPr>
        <p:grpSpPr>
          <a:xfrm>
            <a:off x="7224744" y="1241137"/>
            <a:ext cx="554601" cy="554601"/>
            <a:chOff x="7155294" y="1386367"/>
            <a:chExt cx="554601" cy="554601"/>
          </a:xfrm>
        </p:grpSpPr>
        <p:sp>
          <p:nvSpPr>
            <p:cNvPr id="18" name="Rectangle 17">
              <a:extLst>
                <a:ext uri="{FF2B5EF4-FFF2-40B4-BE49-F238E27FC236}">
                  <a16:creationId xmlns:a16="http://schemas.microsoft.com/office/drawing/2014/main" id="{EFF8CC13-FF72-5C93-EE62-E3931787DAE3}"/>
                </a:ext>
              </a:extLst>
            </p:cNvPr>
            <p:cNvSpPr/>
            <p:nvPr/>
          </p:nvSpPr>
          <p:spPr>
            <a:xfrm>
              <a:off x="7155294" y="1386367"/>
              <a:ext cx="554601" cy="554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19" name="Graphic 18">
              <a:extLst>
                <a:ext uri="{FF2B5EF4-FFF2-40B4-BE49-F238E27FC236}">
                  <a16:creationId xmlns:a16="http://schemas.microsoft.com/office/drawing/2014/main" id="{C1393B20-DE86-FF80-51AF-177A939BE6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3766" y="1504840"/>
              <a:ext cx="317657" cy="317654"/>
            </a:xfrm>
            <a:prstGeom prst="rect">
              <a:avLst/>
            </a:prstGeom>
          </p:spPr>
        </p:pic>
      </p:grpSp>
      <p:grpSp>
        <p:nvGrpSpPr>
          <p:cNvPr id="20" name="Group 19">
            <a:extLst>
              <a:ext uri="{FF2B5EF4-FFF2-40B4-BE49-F238E27FC236}">
                <a16:creationId xmlns:a16="http://schemas.microsoft.com/office/drawing/2014/main" id="{8638155A-5E37-F115-8B5F-4844E0EB13B6}"/>
              </a:ext>
            </a:extLst>
          </p:cNvPr>
          <p:cNvGrpSpPr/>
          <p:nvPr userDrawn="1"/>
        </p:nvGrpSpPr>
        <p:grpSpPr>
          <a:xfrm>
            <a:off x="5076117" y="1241136"/>
            <a:ext cx="554601" cy="554601"/>
            <a:chOff x="5035827" y="1381815"/>
            <a:chExt cx="554601" cy="554601"/>
          </a:xfrm>
        </p:grpSpPr>
        <p:sp>
          <p:nvSpPr>
            <p:cNvPr id="21" name="Rectangle 20">
              <a:extLst>
                <a:ext uri="{FF2B5EF4-FFF2-40B4-BE49-F238E27FC236}">
                  <a16:creationId xmlns:a16="http://schemas.microsoft.com/office/drawing/2014/main" id="{1D7834CF-D1D8-AAA1-92C7-CD346F6F0B2B}"/>
                </a:ext>
              </a:extLst>
            </p:cNvPr>
            <p:cNvSpPr/>
            <p:nvPr/>
          </p:nvSpPr>
          <p:spPr>
            <a:xfrm>
              <a:off x="5035827" y="1381815"/>
              <a:ext cx="554601" cy="554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22" name="Graphic 21">
              <a:extLst>
                <a:ext uri="{FF2B5EF4-FFF2-40B4-BE49-F238E27FC236}">
                  <a16:creationId xmlns:a16="http://schemas.microsoft.com/office/drawing/2014/main" id="{6429E01F-6A37-30D4-1549-427E9083F7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8920" y="1500288"/>
              <a:ext cx="408415" cy="317654"/>
            </a:xfrm>
            <a:prstGeom prst="rect">
              <a:avLst/>
            </a:prstGeom>
          </p:spPr>
        </p:pic>
      </p:grpSp>
      <p:grpSp>
        <p:nvGrpSpPr>
          <p:cNvPr id="23" name="Group 22">
            <a:extLst>
              <a:ext uri="{FF2B5EF4-FFF2-40B4-BE49-F238E27FC236}">
                <a16:creationId xmlns:a16="http://schemas.microsoft.com/office/drawing/2014/main" id="{87423AF5-3070-913A-D130-65CC9919CEFB}"/>
              </a:ext>
            </a:extLst>
          </p:cNvPr>
          <p:cNvGrpSpPr/>
          <p:nvPr userDrawn="1"/>
        </p:nvGrpSpPr>
        <p:grpSpPr>
          <a:xfrm>
            <a:off x="2976473" y="1241137"/>
            <a:ext cx="554601" cy="554601"/>
            <a:chOff x="2901013" y="1373826"/>
            <a:chExt cx="554601" cy="554601"/>
          </a:xfrm>
        </p:grpSpPr>
        <p:sp>
          <p:nvSpPr>
            <p:cNvPr id="24" name="Rectangle 23">
              <a:extLst>
                <a:ext uri="{FF2B5EF4-FFF2-40B4-BE49-F238E27FC236}">
                  <a16:creationId xmlns:a16="http://schemas.microsoft.com/office/drawing/2014/main" id="{F5C90483-25BE-AE09-9004-5FA6AB693EDA}"/>
                </a:ext>
              </a:extLst>
            </p:cNvPr>
            <p:cNvSpPr/>
            <p:nvPr/>
          </p:nvSpPr>
          <p:spPr>
            <a:xfrm>
              <a:off x="2901013" y="1373826"/>
              <a:ext cx="554601" cy="554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25" name="Graphic 24">
              <a:extLst>
                <a:ext uri="{FF2B5EF4-FFF2-40B4-BE49-F238E27FC236}">
                  <a16:creationId xmlns:a16="http://schemas.microsoft.com/office/drawing/2014/main" id="{2A854AD6-7408-AF94-8937-81C2271A91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42176" y="1446919"/>
              <a:ext cx="272276" cy="408415"/>
            </a:xfrm>
            <a:prstGeom prst="rect">
              <a:avLst/>
            </a:prstGeom>
          </p:spPr>
        </p:pic>
      </p:grpSp>
      <p:grpSp>
        <p:nvGrpSpPr>
          <p:cNvPr id="26" name="Group 25">
            <a:extLst>
              <a:ext uri="{FF2B5EF4-FFF2-40B4-BE49-F238E27FC236}">
                <a16:creationId xmlns:a16="http://schemas.microsoft.com/office/drawing/2014/main" id="{5598B9FF-ABA0-D578-68B4-AA56D6FF724C}"/>
              </a:ext>
            </a:extLst>
          </p:cNvPr>
          <p:cNvGrpSpPr/>
          <p:nvPr userDrawn="1"/>
        </p:nvGrpSpPr>
        <p:grpSpPr>
          <a:xfrm>
            <a:off x="800924" y="1241137"/>
            <a:ext cx="554601" cy="554601"/>
            <a:chOff x="766199" y="1381816"/>
            <a:chExt cx="554601" cy="554601"/>
          </a:xfrm>
        </p:grpSpPr>
        <p:sp>
          <p:nvSpPr>
            <p:cNvPr id="27" name="Rectangle 26">
              <a:extLst>
                <a:ext uri="{FF2B5EF4-FFF2-40B4-BE49-F238E27FC236}">
                  <a16:creationId xmlns:a16="http://schemas.microsoft.com/office/drawing/2014/main" id="{85DEEA4E-CF52-183A-A988-71673BB98B97}"/>
                </a:ext>
              </a:extLst>
            </p:cNvPr>
            <p:cNvSpPr/>
            <p:nvPr/>
          </p:nvSpPr>
          <p:spPr>
            <a:xfrm>
              <a:off x="766199" y="1381816"/>
              <a:ext cx="554601" cy="554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28" name="Graphic 10">
              <a:extLst>
                <a:ext uri="{FF2B5EF4-FFF2-40B4-BE49-F238E27FC236}">
                  <a16:creationId xmlns:a16="http://schemas.microsoft.com/office/drawing/2014/main" id="{BE266204-4A14-7822-6C87-D37CF2CDB8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9292" y="1500290"/>
              <a:ext cx="408415" cy="317654"/>
            </a:xfrm>
            <a:prstGeom prst="rect">
              <a:avLst/>
            </a:prstGeom>
          </p:spPr>
        </p:pic>
      </p:gr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p:txBody>
          <a:bodyPr/>
          <a:lstStyle>
            <a:lvl1pPr rtl="0">
              <a:defRPr/>
            </a:lvl1pPr>
          </a:lstStyle>
          <a:p>
            <a:fld id="{F5AEA0E0-5CC6-4BD0-905C-A0021E419432}" type="slidenum">
              <a:rPr lang="en-AU" smtClean="0"/>
              <a:pPr/>
              <a:t>‹#›</a:t>
            </a:fld>
            <a:endParaRPr lang="en-AU"/>
          </a:p>
        </p:txBody>
      </p:sp>
      <p:sp>
        <p:nvSpPr>
          <p:cNvPr id="2" name="Title 2">
            <a:extLst>
              <a:ext uri="{FF2B5EF4-FFF2-40B4-BE49-F238E27FC236}">
                <a16:creationId xmlns:a16="http://schemas.microsoft.com/office/drawing/2014/main" id="{C845D636-2551-DBB3-3519-574506CCF80F}"/>
              </a:ext>
            </a:extLst>
          </p:cNvPr>
          <p:cNvSpPr txBox="1">
            <a:spLocks/>
          </p:cNvSpPr>
          <p:nvPr userDrawn="1"/>
        </p:nvSpPr>
        <p:spPr>
          <a:xfrm>
            <a:off x="769800" y="449796"/>
            <a:ext cx="7602304" cy="79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200" b="1" kern="1200">
                <a:solidFill>
                  <a:schemeClr val="accent1"/>
                </a:solidFill>
                <a:latin typeface="+mj-lt"/>
                <a:ea typeface="+mj-ea"/>
                <a:cs typeface="+mj-cs"/>
              </a:defRPr>
            </a:lvl1pPr>
          </a:lstStyle>
          <a:p>
            <a:pPr rtl="0"/>
            <a:r>
              <a:rPr lang="en-AU">
                <a:solidFill>
                  <a:schemeClr val="accent1"/>
                </a:solidFill>
              </a:rPr>
              <a:t>We help our clients solve their most pressing challenges</a:t>
            </a:r>
          </a:p>
        </p:txBody>
      </p:sp>
    </p:spTree>
    <p:extLst>
      <p:ext uri="{BB962C8B-B14F-4D97-AF65-F5344CB8AC3E}">
        <p14:creationId xmlns:p14="http://schemas.microsoft.com/office/powerpoint/2010/main" val="159340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with Co-Brand Logo]">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B7C2633A-7E36-B031-84D2-9BDBF8C5DAE4}"/>
              </a:ext>
            </a:extLst>
          </p:cNvPr>
          <p:cNvGraphicFramePr>
            <a:graphicFrameLocks noChangeAspect="1"/>
          </p:cNvGraphicFramePr>
          <p:nvPr userDrawn="1">
            <p:custDataLst>
              <p:tags r:id="rId1"/>
            </p:custDataLst>
            <p:extLst>
              <p:ext uri="{D42A27DB-BD31-4B8C-83A1-F6EECF244321}">
                <p14:modId xmlns:p14="http://schemas.microsoft.com/office/powerpoint/2010/main" val="14913031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think-cell data - do not delete" hidden="1">
                        <a:extLst>
                          <a:ext uri="{FF2B5EF4-FFF2-40B4-BE49-F238E27FC236}">
                            <a16:creationId xmlns:a16="http://schemas.microsoft.com/office/drawing/2014/main" id="{B7C2633A-7E36-B031-84D2-9BDBF8C5DA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B836AA1-ACC2-D4A8-DC99-0DBE1903F26F}"/>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AU"/>
          </a:p>
        </p:txBody>
      </p:sp>
      <p:sp>
        <p:nvSpPr>
          <p:cNvPr id="2" name="Title 1"/>
          <p:cNvSpPr>
            <a:spLocks noGrp="1"/>
          </p:cNvSpPr>
          <p:nvPr>
            <p:ph type="title"/>
          </p:nvPr>
        </p:nvSpPr>
        <p:spPr>
          <a:xfrm>
            <a:off x="769800" y="449796"/>
            <a:ext cx="8065238" cy="792000"/>
          </a:xfrm>
        </p:spPr>
        <p:txBody>
          <a:bodyPr vert="horz"/>
          <a:lstStyle>
            <a:lvl1pPr rtl="0">
              <a:defRPr/>
            </a:lvl1pPr>
          </a:lstStyle>
          <a:p>
            <a:r>
              <a:rPr lang="en-AU"/>
              <a:t>Click to edit Master title style</a:t>
            </a:r>
          </a:p>
        </p:txBody>
      </p:sp>
      <p:sp>
        <p:nvSpPr>
          <p:cNvPr id="7" name="Rectangle 6">
            <a:extLst>
              <a:ext uri="{FF2B5EF4-FFF2-40B4-BE49-F238E27FC236}">
                <a16:creationId xmlns:a16="http://schemas.microsoft.com/office/drawing/2014/main" id="{7F92F542-AE37-9B80-B319-6EF4B25B85E0}"/>
              </a:ext>
            </a:extLst>
          </p:cNvPr>
          <p:cNvSpPr/>
          <p:nvPr userDrawn="1"/>
        </p:nvSpPr>
        <p:spPr>
          <a:xfrm>
            <a:off x="0" y="1347019"/>
            <a:ext cx="12192000" cy="551098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AU"/>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p:txBody>
          <a:bodyPr/>
          <a:lstStyle>
            <a:lvl1pPr rtl="0">
              <a:defRPr/>
            </a:lvl1pPr>
          </a:lstStyle>
          <a:p>
            <a:fld id="{F5AEA0E0-5CC6-4BD0-905C-A0021E419432}" type="slidenum">
              <a:rPr lang="en-AU" smtClean="0"/>
              <a:pPr/>
              <a:t>‹#›</a:t>
            </a:fld>
            <a:endParaRPr lang="en-AU"/>
          </a:p>
        </p:txBody>
      </p:sp>
      <p:sp>
        <p:nvSpPr>
          <p:cNvPr id="10" name="Text Placeholder 7">
            <a:extLst>
              <a:ext uri="{FF2B5EF4-FFF2-40B4-BE49-F238E27FC236}">
                <a16:creationId xmlns:a16="http://schemas.microsoft.com/office/drawing/2014/main" id="{A63B9D3A-A246-3913-D20A-0AEE85AA85AD}"/>
              </a:ext>
            </a:extLst>
          </p:cNvPr>
          <p:cNvSpPr>
            <a:spLocks noGrp="1"/>
          </p:cNvSpPr>
          <p:nvPr>
            <p:ph type="body" sz="quarter" idx="13" hasCustomPrompt="1"/>
          </p:nvPr>
        </p:nvSpPr>
        <p:spPr>
          <a:xfrm>
            <a:off x="766199" y="6423661"/>
            <a:ext cx="9720000" cy="252000"/>
          </a:xfrm>
          <a:noFill/>
        </p:spPr>
        <p:txBody>
          <a:bodyPr anchor="ctr"/>
          <a:lstStyle>
            <a:lvl1pPr rtl="0">
              <a:defRPr sz="900">
                <a:solidFill>
                  <a:schemeClr val="accent1"/>
                </a:solidFill>
              </a:defRPr>
            </a:lvl1pPr>
            <a:lvl2pPr marL="0" indent="0">
              <a:buNone/>
              <a:defRPr sz="900"/>
            </a:lvl2pPr>
            <a:lvl3pPr marL="0" indent="0">
              <a:buNone/>
              <a:defRPr sz="900"/>
            </a:lvl3pPr>
            <a:lvl4pPr>
              <a:defRPr sz="900" b="0"/>
            </a:lvl4pPr>
            <a:lvl5pPr>
              <a:defRPr sz="900"/>
            </a:lvl5pPr>
            <a:lvl6pPr>
              <a:defRPr sz="900"/>
            </a:lvl6pPr>
            <a:lvl7pPr>
              <a:defRPr sz="900"/>
            </a:lvl7pPr>
            <a:lvl8pPr>
              <a:defRPr sz="900"/>
            </a:lvl8pPr>
            <a:lvl9pPr>
              <a:defRPr sz="900"/>
            </a:lvl9pPr>
          </a:lstStyle>
          <a:p>
            <a:pPr lvl="0"/>
            <a:r>
              <a:rPr lang="en-AU"/>
              <a:t>Click to add source</a:t>
            </a:r>
          </a:p>
        </p:txBody>
      </p:sp>
      <p:grpSp>
        <p:nvGrpSpPr>
          <p:cNvPr id="5" name="Group 4">
            <a:extLst>
              <a:ext uri="{FF2B5EF4-FFF2-40B4-BE49-F238E27FC236}">
                <a16:creationId xmlns:a16="http://schemas.microsoft.com/office/drawing/2014/main" id="{DE325BBB-BB47-70B5-8C76-7DCD56E814C6}"/>
              </a:ext>
            </a:extLst>
          </p:cNvPr>
          <p:cNvGrpSpPr/>
          <p:nvPr userDrawn="1"/>
        </p:nvGrpSpPr>
        <p:grpSpPr>
          <a:xfrm>
            <a:off x="10504868" y="608972"/>
            <a:ext cx="994989" cy="609120"/>
            <a:chOff x="10626042" y="459944"/>
            <a:chExt cx="873815" cy="534939"/>
          </a:xfrm>
        </p:grpSpPr>
        <p:pic>
          <p:nvPicPr>
            <p:cNvPr id="3" name="Graphic 2">
              <a:extLst>
                <a:ext uri="{FF2B5EF4-FFF2-40B4-BE49-F238E27FC236}">
                  <a16:creationId xmlns:a16="http://schemas.microsoft.com/office/drawing/2014/main" id="{DAC54BA8-5D5B-33F9-971E-0BB34458C05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91972" y="459944"/>
              <a:ext cx="607885" cy="534939"/>
            </a:xfrm>
            <a:prstGeom prst="rect">
              <a:avLst/>
            </a:prstGeom>
          </p:spPr>
        </p:pic>
        <p:cxnSp>
          <p:nvCxnSpPr>
            <p:cNvPr id="4" name="Straight Connector 3">
              <a:extLst>
                <a:ext uri="{FF2B5EF4-FFF2-40B4-BE49-F238E27FC236}">
                  <a16:creationId xmlns:a16="http://schemas.microsoft.com/office/drawing/2014/main" id="{796D02FD-7C36-1132-A5FC-BB1DAB2C05B5}"/>
                </a:ext>
              </a:extLst>
            </p:cNvPr>
            <p:cNvCxnSpPr/>
            <p:nvPr userDrawn="1"/>
          </p:nvCxnSpPr>
          <p:spPr>
            <a:xfrm flipH="1">
              <a:off x="10626042" y="530682"/>
              <a:ext cx="0" cy="301752"/>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51279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48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D486FAA-93D0-B834-F029-D9B56C899A57}"/>
              </a:ext>
            </a:extLst>
          </p:cNvPr>
          <p:cNvGraphicFramePr>
            <a:graphicFrameLocks noChangeAspect="1"/>
          </p:cNvGraphicFramePr>
          <p:nvPr userDrawn="1">
            <p:custDataLst>
              <p:tags r:id="rId1"/>
            </p:custDataLst>
            <p:extLst>
              <p:ext uri="{D42A27DB-BD31-4B8C-83A1-F6EECF244321}">
                <p14:modId xmlns:p14="http://schemas.microsoft.com/office/powerpoint/2010/main" val="4129344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think-cell data - do not delete" hidden="1">
                        <a:extLst>
                          <a:ext uri="{FF2B5EF4-FFF2-40B4-BE49-F238E27FC236}">
                            <a16:creationId xmlns:a16="http://schemas.microsoft.com/office/drawing/2014/main" id="{1D486FAA-93D0-B834-F029-D9B56C899A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1200" y="2350"/>
            <a:ext cx="12193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grpSp>
        <p:nvGrpSpPr>
          <p:cNvPr id="5" name="Graphic 9">
            <a:extLst>
              <a:ext uri="{FF2B5EF4-FFF2-40B4-BE49-F238E27FC236}">
                <a16:creationId xmlns:a16="http://schemas.microsoft.com/office/drawing/2014/main" id="{F1454657-A5FF-8678-5FA0-6715957E09D6}"/>
              </a:ext>
            </a:extLst>
          </p:cNvPr>
          <p:cNvGrpSpPr/>
          <p:nvPr userDrawn="1"/>
        </p:nvGrpSpPr>
        <p:grpSpPr>
          <a:xfrm>
            <a:off x="10223913" y="612588"/>
            <a:ext cx="1279971" cy="377131"/>
            <a:chOff x="10223913" y="612588"/>
            <a:chExt cx="1279971" cy="377131"/>
          </a:xfrm>
        </p:grpSpPr>
        <p:sp>
          <p:nvSpPr>
            <p:cNvPr id="7" name="Freeform 6">
              <a:extLst>
                <a:ext uri="{FF2B5EF4-FFF2-40B4-BE49-F238E27FC236}">
                  <a16:creationId xmlns:a16="http://schemas.microsoft.com/office/drawing/2014/main" id="{A03BE242-83DF-4CF1-5508-0494BF41A950}"/>
                </a:ext>
              </a:extLst>
            </p:cNvPr>
            <p:cNvSpPr/>
            <p:nvPr/>
          </p:nvSpPr>
          <p:spPr>
            <a:xfrm>
              <a:off x="10223913" y="612588"/>
              <a:ext cx="1104754" cy="256483"/>
            </a:xfrm>
            <a:custGeom>
              <a:avLst/>
              <a:gdLst>
                <a:gd name="connsiteX0" fmla="*/ 36117 w 1104754"/>
                <a:gd name="connsiteY0" fmla="*/ 75679 h 256483"/>
                <a:gd name="connsiteX1" fmla="*/ 77009 w 1104754"/>
                <a:gd name="connsiteY1" fmla="*/ 58209 h 256483"/>
                <a:gd name="connsiteX2" fmla="*/ 77009 w 1104754"/>
                <a:gd name="connsiteY2" fmla="*/ 89563 h 256483"/>
                <a:gd name="connsiteX3" fmla="*/ 37195 w 1104754"/>
                <a:gd name="connsiteY3" fmla="*/ 116112 h 256483"/>
                <a:gd name="connsiteX4" fmla="*/ 37195 w 1104754"/>
                <a:gd name="connsiteY4" fmla="*/ 193087 h 256483"/>
                <a:gd name="connsiteX5" fmla="*/ 0 w 1104754"/>
                <a:gd name="connsiteY5" fmla="*/ 193087 h 256483"/>
                <a:gd name="connsiteX6" fmla="*/ 0 w 1104754"/>
                <a:gd name="connsiteY6" fmla="*/ 58437 h 256483"/>
                <a:gd name="connsiteX7" fmla="*/ 30188 w 1104754"/>
                <a:gd name="connsiteY7" fmla="*/ 58437 h 256483"/>
                <a:gd name="connsiteX8" fmla="*/ 95415 w 1104754"/>
                <a:gd name="connsiteY8" fmla="*/ 24489 h 256483"/>
                <a:gd name="connsiteX9" fmla="*/ 116284 w 1104754"/>
                <a:gd name="connsiteY9" fmla="*/ 45010 h 256483"/>
                <a:gd name="connsiteX10" fmla="*/ 136999 w 1104754"/>
                <a:gd name="connsiteY10" fmla="*/ 24336 h 256483"/>
                <a:gd name="connsiteX11" fmla="*/ 116207 w 1104754"/>
                <a:gd name="connsiteY11" fmla="*/ 3814 h 256483"/>
                <a:gd name="connsiteX12" fmla="*/ 95415 w 1104754"/>
                <a:gd name="connsiteY12" fmla="*/ 24489 h 256483"/>
                <a:gd name="connsiteX13" fmla="*/ 134612 w 1104754"/>
                <a:gd name="connsiteY13" fmla="*/ 58437 h 256483"/>
                <a:gd name="connsiteX14" fmla="*/ 97725 w 1104754"/>
                <a:gd name="connsiteY14" fmla="*/ 58437 h 256483"/>
                <a:gd name="connsiteX15" fmla="*/ 97725 w 1104754"/>
                <a:gd name="connsiteY15" fmla="*/ 193087 h 256483"/>
                <a:gd name="connsiteX16" fmla="*/ 134612 w 1104754"/>
                <a:gd name="connsiteY16" fmla="*/ 193087 h 256483"/>
                <a:gd name="connsiteX17" fmla="*/ 268762 w 1104754"/>
                <a:gd name="connsiteY17" fmla="*/ 79035 h 256483"/>
                <a:gd name="connsiteX18" fmla="*/ 268762 w 1104754"/>
                <a:gd name="connsiteY18" fmla="*/ 78273 h 256483"/>
                <a:gd name="connsiteX19" fmla="*/ 223558 w 1104754"/>
                <a:gd name="connsiteY19" fmla="*/ 55386 h 256483"/>
                <a:gd name="connsiteX20" fmla="*/ 155944 w 1104754"/>
                <a:gd name="connsiteY20" fmla="*/ 125190 h 256483"/>
                <a:gd name="connsiteX21" fmla="*/ 221710 w 1104754"/>
                <a:gd name="connsiteY21" fmla="*/ 195452 h 256483"/>
                <a:gd name="connsiteX22" fmla="*/ 268762 w 1104754"/>
                <a:gd name="connsiteY22" fmla="*/ 169743 h 256483"/>
                <a:gd name="connsiteX23" fmla="*/ 268762 w 1104754"/>
                <a:gd name="connsiteY23" fmla="*/ 178974 h 256483"/>
                <a:gd name="connsiteX24" fmla="*/ 224328 w 1104754"/>
                <a:gd name="connsiteY24" fmla="*/ 224747 h 256483"/>
                <a:gd name="connsiteX25" fmla="*/ 172039 w 1104754"/>
                <a:gd name="connsiteY25" fmla="*/ 209108 h 256483"/>
                <a:gd name="connsiteX26" fmla="*/ 172039 w 1104754"/>
                <a:gd name="connsiteY26" fmla="*/ 240463 h 256483"/>
                <a:gd name="connsiteX27" fmla="*/ 231875 w 1104754"/>
                <a:gd name="connsiteY27" fmla="*/ 256484 h 256483"/>
                <a:gd name="connsiteX28" fmla="*/ 305650 w 1104754"/>
                <a:gd name="connsiteY28" fmla="*/ 179203 h 256483"/>
                <a:gd name="connsiteX29" fmla="*/ 305650 w 1104754"/>
                <a:gd name="connsiteY29" fmla="*/ 58437 h 256483"/>
                <a:gd name="connsiteX30" fmla="*/ 275539 w 1104754"/>
                <a:gd name="connsiteY30" fmla="*/ 58437 h 256483"/>
                <a:gd name="connsiteX31" fmla="*/ 268762 w 1104754"/>
                <a:gd name="connsiteY31" fmla="*/ 125648 h 256483"/>
                <a:gd name="connsiteX32" fmla="*/ 233775 w 1104754"/>
                <a:gd name="connsiteY32" fmla="*/ 162956 h 256483"/>
                <a:gd name="connsiteX33" fmla="*/ 231028 w 1104754"/>
                <a:gd name="connsiteY33" fmla="*/ 162953 h 256483"/>
                <a:gd name="connsiteX34" fmla="*/ 193076 w 1104754"/>
                <a:gd name="connsiteY34" fmla="*/ 128928 h 256483"/>
                <a:gd name="connsiteX35" fmla="*/ 193062 w 1104754"/>
                <a:gd name="connsiteY35" fmla="*/ 125648 h 256483"/>
                <a:gd name="connsiteX36" fmla="*/ 227875 w 1104754"/>
                <a:gd name="connsiteY36" fmla="*/ 88768 h 256483"/>
                <a:gd name="connsiteX37" fmla="*/ 231028 w 1104754"/>
                <a:gd name="connsiteY37" fmla="*/ 88800 h 256483"/>
                <a:gd name="connsiteX38" fmla="*/ 268447 w 1104754"/>
                <a:gd name="connsiteY38" fmla="*/ 123242 h 256483"/>
                <a:gd name="connsiteX39" fmla="*/ 268454 w 1104754"/>
                <a:gd name="connsiteY39" fmla="*/ 125648 h 256483"/>
                <a:gd name="connsiteX40" fmla="*/ 465136 w 1104754"/>
                <a:gd name="connsiteY40" fmla="*/ 114434 h 256483"/>
                <a:gd name="connsiteX41" fmla="*/ 410305 w 1104754"/>
                <a:gd name="connsiteY41" fmla="*/ 55462 h 256483"/>
                <a:gd name="connsiteX42" fmla="*/ 368489 w 1104754"/>
                <a:gd name="connsiteY42" fmla="*/ 77052 h 256483"/>
                <a:gd name="connsiteX43" fmla="*/ 368489 w 1104754"/>
                <a:gd name="connsiteY43" fmla="*/ 0 h 256483"/>
                <a:gd name="connsiteX44" fmla="*/ 331525 w 1104754"/>
                <a:gd name="connsiteY44" fmla="*/ 0 h 256483"/>
                <a:gd name="connsiteX45" fmla="*/ 331525 w 1104754"/>
                <a:gd name="connsiteY45" fmla="*/ 193087 h 256483"/>
                <a:gd name="connsiteX46" fmla="*/ 368489 w 1104754"/>
                <a:gd name="connsiteY46" fmla="*/ 193087 h 256483"/>
                <a:gd name="connsiteX47" fmla="*/ 368489 w 1104754"/>
                <a:gd name="connsiteY47" fmla="*/ 121528 h 256483"/>
                <a:gd name="connsiteX48" fmla="*/ 398908 w 1104754"/>
                <a:gd name="connsiteY48" fmla="*/ 87046 h 256483"/>
                <a:gd name="connsiteX49" fmla="*/ 428018 w 1104754"/>
                <a:gd name="connsiteY49" fmla="*/ 120231 h 256483"/>
                <a:gd name="connsiteX50" fmla="*/ 428018 w 1104754"/>
                <a:gd name="connsiteY50" fmla="*/ 193087 h 256483"/>
                <a:gd name="connsiteX51" fmla="*/ 465136 w 1104754"/>
                <a:gd name="connsiteY51" fmla="*/ 193087 h 256483"/>
                <a:gd name="connsiteX52" fmla="*/ 465136 w 1104754"/>
                <a:gd name="connsiteY52" fmla="*/ 114434 h 256483"/>
                <a:gd name="connsiteX53" fmla="*/ 744218 w 1104754"/>
                <a:gd name="connsiteY53" fmla="*/ 78959 h 256483"/>
                <a:gd name="connsiteX54" fmla="*/ 744218 w 1104754"/>
                <a:gd name="connsiteY54" fmla="*/ 78196 h 256483"/>
                <a:gd name="connsiteX55" fmla="*/ 699013 w 1104754"/>
                <a:gd name="connsiteY55" fmla="*/ 55310 h 256483"/>
                <a:gd name="connsiteX56" fmla="*/ 631476 w 1104754"/>
                <a:gd name="connsiteY56" fmla="*/ 125495 h 256483"/>
                <a:gd name="connsiteX57" fmla="*/ 697242 w 1104754"/>
                <a:gd name="connsiteY57" fmla="*/ 195758 h 256483"/>
                <a:gd name="connsiteX58" fmla="*/ 744295 w 1104754"/>
                <a:gd name="connsiteY58" fmla="*/ 169972 h 256483"/>
                <a:gd name="connsiteX59" fmla="*/ 744295 w 1104754"/>
                <a:gd name="connsiteY59" fmla="*/ 192859 h 256483"/>
                <a:gd name="connsiteX60" fmla="*/ 781721 w 1104754"/>
                <a:gd name="connsiteY60" fmla="*/ 192859 h 256483"/>
                <a:gd name="connsiteX61" fmla="*/ 781721 w 1104754"/>
                <a:gd name="connsiteY61" fmla="*/ 58514 h 256483"/>
                <a:gd name="connsiteX62" fmla="*/ 750918 w 1104754"/>
                <a:gd name="connsiteY62" fmla="*/ 58514 h 256483"/>
                <a:gd name="connsiteX63" fmla="*/ 744218 w 1104754"/>
                <a:gd name="connsiteY63" fmla="*/ 125572 h 256483"/>
                <a:gd name="connsiteX64" fmla="*/ 704817 w 1104754"/>
                <a:gd name="connsiteY64" fmla="*/ 161227 h 256483"/>
                <a:gd name="connsiteX65" fmla="*/ 668826 w 1104754"/>
                <a:gd name="connsiteY65" fmla="*/ 125572 h 256483"/>
                <a:gd name="connsiteX66" fmla="*/ 708226 w 1104754"/>
                <a:gd name="connsiteY66" fmla="*/ 89917 h 256483"/>
                <a:gd name="connsiteX67" fmla="*/ 744218 w 1104754"/>
                <a:gd name="connsiteY67" fmla="*/ 125572 h 256483"/>
                <a:gd name="connsiteX68" fmla="*/ 941361 w 1104754"/>
                <a:gd name="connsiteY68" fmla="*/ 114434 h 256483"/>
                <a:gd name="connsiteX69" fmla="*/ 886531 w 1104754"/>
                <a:gd name="connsiteY69" fmla="*/ 55462 h 256483"/>
                <a:gd name="connsiteX70" fmla="*/ 844176 w 1104754"/>
                <a:gd name="connsiteY70" fmla="*/ 77586 h 256483"/>
                <a:gd name="connsiteX71" fmla="*/ 838477 w 1104754"/>
                <a:gd name="connsiteY71" fmla="*/ 58285 h 256483"/>
                <a:gd name="connsiteX72" fmla="*/ 807673 w 1104754"/>
                <a:gd name="connsiteY72" fmla="*/ 58285 h 256483"/>
                <a:gd name="connsiteX73" fmla="*/ 807673 w 1104754"/>
                <a:gd name="connsiteY73" fmla="*/ 193164 h 256483"/>
                <a:gd name="connsiteX74" fmla="*/ 845100 w 1104754"/>
                <a:gd name="connsiteY74" fmla="*/ 193164 h 256483"/>
                <a:gd name="connsiteX75" fmla="*/ 845100 w 1104754"/>
                <a:gd name="connsiteY75" fmla="*/ 121605 h 256483"/>
                <a:gd name="connsiteX76" fmla="*/ 875904 w 1104754"/>
                <a:gd name="connsiteY76" fmla="*/ 87122 h 256483"/>
                <a:gd name="connsiteX77" fmla="*/ 904705 w 1104754"/>
                <a:gd name="connsiteY77" fmla="*/ 120308 h 256483"/>
                <a:gd name="connsiteX78" fmla="*/ 904705 w 1104754"/>
                <a:gd name="connsiteY78" fmla="*/ 193164 h 256483"/>
                <a:gd name="connsiteX79" fmla="*/ 942131 w 1104754"/>
                <a:gd name="connsiteY79" fmla="*/ 193164 h 256483"/>
                <a:gd name="connsiteX80" fmla="*/ 942131 w 1104754"/>
                <a:gd name="connsiteY80" fmla="*/ 114434 h 256483"/>
                <a:gd name="connsiteX81" fmla="*/ 1104698 w 1104754"/>
                <a:gd name="connsiteY81" fmla="*/ 137320 h 256483"/>
                <a:gd name="connsiteX82" fmla="*/ 1034543 w 1104754"/>
                <a:gd name="connsiteY82" fmla="*/ 55691 h 256483"/>
                <a:gd name="connsiteX83" fmla="*/ 964351 w 1104754"/>
                <a:gd name="connsiteY83" fmla="*/ 121597 h 256483"/>
                <a:gd name="connsiteX84" fmla="*/ 964387 w 1104754"/>
                <a:gd name="connsiteY84" fmla="*/ 126258 h 256483"/>
                <a:gd name="connsiteX85" fmla="*/ 1036853 w 1104754"/>
                <a:gd name="connsiteY85" fmla="*/ 195758 h 256483"/>
                <a:gd name="connsiteX86" fmla="*/ 1101233 w 1104754"/>
                <a:gd name="connsiteY86" fmla="*/ 150976 h 256483"/>
                <a:gd name="connsiteX87" fmla="*/ 1069043 w 1104754"/>
                <a:gd name="connsiteY87" fmla="*/ 147619 h 256483"/>
                <a:gd name="connsiteX88" fmla="*/ 1036314 w 1104754"/>
                <a:gd name="connsiteY88" fmla="*/ 165623 h 256483"/>
                <a:gd name="connsiteX89" fmla="*/ 1001121 w 1104754"/>
                <a:gd name="connsiteY89" fmla="*/ 137320 h 256483"/>
                <a:gd name="connsiteX90" fmla="*/ 1104313 w 1104754"/>
                <a:gd name="connsiteY90" fmla="*/ 137320 h 256483"/>
                <a:gd name="connsiteX91" fmla="*/ 1000890 w 1104754"/>
                <a:gd name="connsiteY91" fmla="*/ 111840 h 256483"/>
                <a:gd name="connsiteX92" fmla="*/ 1034158 w 1104754"/>
                <a:gd name="connsiteY92" fmla="*/ 85062 h 256483"/>
                <a:gd name="connsiteX93" fmla="*/ 1066887 w 1104754"/>
                <a:gd name="connsiteY93" fmla="*/ 111840 h 256483"/>
                <a:gd name="connsiteX94" fmla="*/ 1000890 w 1104754"/>
                <a:gd name="connsiteY94" fmla="*/ 111840 h 256483"/>
                <a:gd name="connsiteX95" fmla="*/ 573180 w 1104754"/>
                <a:gd name="connsiteY95" fmla="*/ 193164 h 256483"/>
                <a:gd name="connsiteX96" fmla="*/ 610068 w 1104754"/>
                <a:gd name="connsiteY96" fmla="*/ 193164 h 256483"/>
                <a:gd name="connsiteX97" fmla="*/ 610068 w 1104754"/>
                <a:gd name="connsiteY97" fmla="*/ 0 h 256483"/>
                <a:gd name="connsiteX98" fmla="*/ 573180 w 1104754"/>
                <a:gd name="connsiteY98" fmla="*/ 0 h 256483"/>
                <a:gd name="connsiteX99" fmla="*/ 490780 w 1104754"/>
                <a:gd name="connsiteY99" fmla="*/ 193164 h 256483"/>
                <a:gd name="connsiteX100" fmla="*/ 527668 w 1104754"/>
                <a:gd name="connsiteY100" fmla="*/ 193164 h 256483"/>
                <a:gd name="connsiteX101" fmla="*/ 527668 w 1104754"/>
                <a:gd name="connsiteY101" fmla="*/ 87275 h 256483"/>
                <a:gd name="connsiteX102" fmla="*/ 549769 w 1104754"/>
                <a:gd name="connsiteY102" fmla="*/ 87275 h 256483"/>
                <a:gd name="connsiteX103" fmla="*/ 549769 w 1104754"/>
                <a:gd name="connsiteY103" fmla="*/ 58437 h 256483"/>
                <a:gd name="connsiteX104" fmla="*/ 527668 w 1104754"/>
                <a:gd name="connsiteY104" fmla="*/ 58437 h 256483"/>
                <a:gd name="connsiteX105" fmla="*/ 527668 w 1104754"/>
                <a:gd name="connsiteY105" fmla="*/ 28532 h 256483"/>
                <a:gd name="connsiteX106" fmla="*/ 490780 w 1104754"/>
                <a:gd name="connsiteY106" fmla="*/ 28532 h 2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04754" h="256483">
                  <a:moveTo>
                    <a:pt x="36117" y="75679"/>
                  </a:moveTo>
                  <a:cubicBezTo>
                    <a:pt x="43125" y="63320"/>
                    <a:pt x="55370" y="55615"/>
                    <a:pt x="77009" y="58209"/>
                  </a:cubicBezTo>
                  <a:lnTo>
                    <a:pt x="77009" y="89563"/>
                  </a:lnTo>
                  <a:cubicBezTo>
                    <a:pt x="51519" y="86512"/>
                    <a:pt x="37195" y="94980"/>
                    <a:pt x="37195" y="116112"/>
                  </a:cubicBezTo>
                  <a:lnTo>
                    <a:pt x="37195" y="193087"/>
                  </a:lnTo>
                  <a:lnTo>
                    <a:pt x="0" y="193087"/>
                  </a:lnTo>
                  <a:lnTo>
                    <a:pt x="0" y="58437"/>
                  </a:lnTo>
                  <a:lnTo>
                    <a:pt x="30188" y="58437"/>
                  </a:lnTo>
                  <a:close/>
                  <a:moveTo>
                    <a:pt x="95415" y="24489"/>
                  </a:moveTo>
                  <a:cubicBezTo>
                    <a:pt x="95457" y="35865"/>
                    <a:pt x="104801" y="45053"/>
                    <a:pt x="116284" y="45010"/>
                  </a:cubicBezTo>
                  <a:cubicBezTo>
                    <a:pt x="127767" y="44968"/>
                    <a:pt x="137042" y="35712"/>
                    <a:pt x="136999" y="24336"/>
                  </a:cubicBezTo>
                  <a:cubicBezTo>
                    <a:pt x="136957" y="12990"/>
                    <a:pt x="127660" y="3815"/>
                    <a:pt x="116207" y="3814"/>
                  </a:cubicBezTo>
                  <a:cubicBezTo>
                    <a:pt x="104711" y="3856"/>
                    <a:pt x="95414" y="13100"/>
                    <a:pt x="95415" y="24489"/>
                  </a:cubicBezTo>
                  <a:moveTo>
                    <a:pt x="134612" y="58437"/>
                  </a:moveTo>
                  <a:lnTo>
                    <a:pt x="97725" y="58437"/>
                  </a:lnTo>
                  <a:lnTo>
                    <a:pt x="97725" y="193087"/>
                  </a:lnTo>
                  <a:lnTo>
                    <a:pt x="134612" y="193087"/>
                  </a:lnTo>
                  <a:close/>
                  <a:moveTo>
                    <a:pt x="268762" y="79035"/>
                  </a:moveTo>
                  <a:lnTo>
                    <a:pt x="268762" y="78273"/>
                  </a:lnTo>
                  <a:cubicBezTo>
                    <a:pt x="258490" y="63652"/>
                    <a:pt x="241536" y="55069"/>
                    <a:pt x="223558" y="55386"/>
                  </a:cubicBezTo>
                  <a:cubicBezTo>
                    <a:pt x="181665" y="55386"/>
                    <a:pt x="155944" y="85291"/>
                    <a:pt x="155944" y="125190"/>
                  </a:cubicBezTo>
                  <a:cubicBezTo>
                    <a:pt x="155944" y="163335"/>
                    <a:pt x="180356" y="195452"/>
                    <a:pt x="221710" y="195452"/>
                  </a:cubicBezTo>
                  <a:cubicBezTo>
                    <a:pt x="244350" y="195452"/>
                    <a:pt x="262294" y="185687"/>
                    <a:pt x="268762" y="169743"/>
                  </a:cubicBezTo>
                  <a:lnTo>
                    <a:pt x="268762" y="178974"/>
                  </a:lnTo>
                  <a:cubicBezTo>
                    <a:pt x="268762" y="210634"/>
                    <a:pt x="253361" y="224747"/>
                    <a:pt x="224328" y="224747"/>
                  </a:cubicBezTo>
                  <a:cubicBezTo>
                    <a:pt x="205809" y="224208"/>
                    <a:pt x="187765" y="218811"/>
                    <a:pt x="172039" y="209108"/>
                  </a:cubicBezTo>
                  <a:lnTo>
                    <a:pt x="172039" y="240463"/>
                  </a:lnTo>
                  <a:cubicBezTo>
                    <a:pt x="185053" y="250304"/>
                    <a:pt x="210543" y="256484"/>
                    <a:pt x="231875" y="256484"/>
                  </a:cubicBezTo>
                  <a:cubicBezTo>
                    <a:pt x="280468" y="256484"/>
                    <a:pt x="305650" y="225968"/>
                    <a:pt x="305650" y="179203"/>
                  </a:cubicBezTo>
                  <a:lnTo>
                    <a:pt x="305650" y="58437"/>
                  </a:lnTo>
                  <a:lnTo>
                    <a:pt x="275539" y="58437"/>
                  </a:lnTo>
                  <a:close/>
                  <a:moveTo>
                    <a:pt x="268762" y="125648"/>
                  </a:moveTo>
                  <a:cubicBezTo>
                    <a:pt x="269501" y="145521"/>
                    <a:pt x="253836" y="162225"/>
                    <a:pt x="233775" y="162956"/>
                  </a:cubicBezTo>
                  <a:cubicBezTo>
                    <a:pt x="232860" y="162989"/>
                    <a:pt x="231943" y="162989"/>
                    <a:pt x="231028" y="162953"/>
                  </a:cubicBezTo>
                  <a:cubicBezTo>
                    <a:pt x="211063" y="163940"/>
                    <a:pt x="194071" y="148706"/>
                    <a:pt x="193076" y="128928"/>
                  </a:cubicBezTo>
                  <a:cubicBezTo>
                    <a:pt x="193021" y="127835"/>
                    <a:pt x="193016" y="126741"/>
                    <a:pt x="193062" y="125648"/>
                  </a:cubicBezTo>
                  <a:cubicBezTo>
                    <a:pt x="192395" y="105941"/>
                    <a:pt x="207981" y="89429"/>
                    <a:pt x="227875" y="88768"/>
                  </a:cubicBezTo>
                  <a:cubicBezTo>
                    <a:pt x="228926" y="88733"/>
                    <a:pt x="229978" y="88744"/>
                    <a:pt x="231028" y="88800"/>
                  </a:cubicBezTo>
                  <a:cubicBezTo>
                    <a:pt x="250961" y="88075"/>
                    <a:pt x="267715" y="103495"/>
                    <a:pt x="268447" y="123242"/>
                  </a:cubicBezTo>
                  <a:cubicBezTo>
                    <a:pt x="268477" y="124044"/>
                    <a:pt x="268479" y="124846"/>
                    <a:pt x="268454" y="125648"/>
                  </a:cubicBezTo>
                  <a:moveTo>
                    <a:pt x="465136" y="114434"/>
                  </a:moveTo>
                  <a:cubicBezTo>
                    <a:pt x="465136" y="73237"/>
                    <a:pt x="438876" y="55462"/>
                    <a:pt x="410305" y="55462"/>
                  </a:cubicBezTo>
                  <a:cubicBezTo>
                    <a:pt x="393430" y="54541"/>
                    <a:pt x="377393" y="62821"/>
                    <a:pt x="368489" y="77052"/>
                  </a:cubicBezTo>
                  <a:lnTo>
                    <a:pt x="368489" y="0"/>
                  </a:lnTo>
                  <a:lnTo>
                    <a:pt x="331525" y="0"/>
                  </a:lnTo>
                  <a:lnTo>
                    <a:pt x="331525" y="193087"/>
                  </a:lnTo>
                  <a:lnTo>
                    <a:pt x="368489" y="193087"/>
                  </a:lnTo>
                  <a:lnTo>
                    <a:pt x="368489" y="121528"/>
                  </a:lnTo>
                  <a:cubicBezTo>
                    <a:pt x="368489" y="98108"/>
                    <a:pt x="381196" y="87046"/>
                    <a:pt x="398908" y="87046"/>
                  </a:cubicBezTo>
                  <a:cubicBezTo>
                    <a:pt x="413155" y="87046"/>
                    <a:pt x="428018" y="94217"/>
                    <a:pt x="428018" y="120231"/>
                  </a:cubicBezTo>
                  <a:lnTo>
                    <a:pt x="428018" y="193087"/>
                  </a:lnTo>
                  <a:lnTo>
                    <a:pt x="465136" y="193087"/>
                  </a:lnTo>
                  <a:lnTo>
                    <a:pt x="465136" y="114434"/>
                  </a:lnTo>
                  <a:moveTo>
                    <a:pt x="744218" y="78959"/>
                  </a:moveTo>
                  <a:lnTo>
                    <a:pt x="744218" y="78196"/>
                  </a:lnTo>
                  <a:cubicBezTo>
                    <a:pt x="733946" y="63576"/>
                    <a:pt x="716991" y="54992"/>
                    <a:pt x="699013" y="55310"/>
                  </a:cubicBezTo>
                  <a:cubicBezTo>
                    <a:pt x="657120" y="55691"/>
                    <a:pt x="631476" y="85596"/>
                    <a:pt x="631476" y="125495"/>
                  </a:cubicBezTo>
                  <a:cubicBezTo>
                    <a:pt x="631476" y="163640"/>
                    <a:pt x="655888" y="195758"/>
                    <a:pt x="697242" y="195758"/>
                  </a:cubicBezTo>
                  <a:cubicBezTo>
                    <a:pt x="719806" y="195758"/>
                    <a:pt x="737749" y="185993"/>
                    <a:pt x="744295" y="169972"/>
                  </a:cubicBezTo>
                  <a:lnTo>
                    <a:pt x="744295" y="192859"/>
                  </a:lnTo>
                  <a:lnTo>
                    <a:pt x="781721" y="192859"/>
                  </a:lnTo>
                  <a:lnTo>
                    <a:pt x="781721" y="58514"/>
                  </a:lnTo>
                  <a:lnTo>
                    <a:pt x="750918" y="58514"/>
                  </a:lnTo>
                  <a:close/>
                  <a:moveTo>
                    <a:pt x="744218" y="125572"/>
                  </a:moveTo>
                  <a:cubicBezTo>
                    <a:pt x="743276" y="146196"/>
                    <a:pt x="725636" y="162159"/>
                    <a:pt x="704817" y="161227"/>
                  </a:cubicBezTo>
                  <a:cubicBezTo>
                    <a:pt x="685317" y="160353"/>
                    <a:pt x="669707" y="144890"/>
                    <a:pt x="668826" y="125572"/>
                  </a:cubicBezTo>
                  <a:cubicBezTo>
                    <a:pt x="669767" y="104947"/>
                    <a:pt x="687407" y="88984"/>
                    <a:pt x="708226" y="89917"/>
                  </a:cubicBezTo>
                  <a:cubicBezTo>
                    <a:pt x="727727" y="90790"/>
                    <a:pt x="743336" y="106253"/>
                    <a:pt x="744218" y="125572"/>
                  </a:cubicBezTo>
                  <a:moveTo>
                    <a:pt x="941361" y="114434"/>
                  </a:moveTo>
                  <a:cubicBezTo>
                    <a:pt x="941361" y="73237"/>
                    <a:pt x="915101" y="55462"/>
                    <a:pt x="886531" y="55462"/>
                  </a:cubicBezTo>
                  <a:cubicBezTo>
                    <a:pt x="869356" y="54449"/>
                    <a:pt x="853035" y="62974"/>
                    <a:pt x="844176" y="77586"/>
                  </a:cubicBezTo>
                  <a:lnTo>
                    <a:pt x="838477" y="58285"/>
                  </a:lnTo>
                  <a:lnTo>
                    <a:pt x="807673" y="58285"/>
                  </a:lnTo>
                  <a:lnTo>
                    <a:pt x="807673" y="193164"/>
                  </a:lnTo>
                  <a:lnTo>
                    <a:pt x="845100" y="193164"/>
                  </a:lnTo>
                  <a:lnTo>
                    <a:pt x="845100" y="121605"/>
                  </a:lnTo>
                  <a:cubicBezTo>
                    <a:pt x="845100" y="98184"/>
                    <a:pt x="857575" y="87122"/>
                    <a:pt x="875904" y="87122"/>
                  </a:cubicBezTo>
                  <a:cubicBezTo>
                    <a:pt x="890150" y="87122"/>
                    <a:pt x="904705" y="94293"/>
                    <a:pt x="904705" y="120308"/>
                  </a:cubicBezTo>
                  <a:lnTo>
                    <a:pt x="904705" y="193164"/>
                  </a:lnTo>
                  <a:lnTo>
                    <a:pt x="942131" y="193164"/>
                  </a:lnTo>
                  <a:lnTo>
                    <a:pt x="942131" y="114434"/>
                  </a:lnTo>
                  <a:moveTo>
                    <a:pt x="1104698" y="137320"/>
                  </a:moveTo>
                  <a:cubicBezTo>
                    <a:pt x="1106238" y="83231"/>
                    <a:pt x="1075820" y="55691"/>
                    <a:pt x="1034543" y="55691"/>
                  </a:cubicBezTo>
                  <a:cubicBezTo>
                    <a:pt x="996789" y="54689"/>
                    <a:pt x="965363" y="84196"/>
                    <a:pt x="964351" y="121597"/>
                  </a:cubicBezTo>
                  <a:cubicBezTo>
                    <a:pt x="964309" y="123151"/>
                    <a:pt x="964321" y="124705"/>
                    <a:pt x="964387" y="126258"/>
                  </a:cubicBezTo>
                  <a:cubicBezTo>
                    <a:pt x="964387" y="167988"/>
                    <a:pt x="995191" y="195758"/>
                    <a:pt x="1036853" y="195758"/>
                  </a:cubicBezTo>
                  <a:cubicBezTo>
                    <a:pt x="1065899" y="196416"/>
                    <a:pt x="1091994" y="178264"/>
                    <a:pt x="1101233" y="150976"/>
                  </a:cubicBezTo>
                  <a:lnTo>
                    <a:pt x="1069043" y="147619"/>
                  </a:lnTo>
                  <a:cubicBezTo>
                    <a:pt x="1062527" y="159348"/>
                    <a:pt x="1049808" y="166345"/>
                    <a:pt x="1036314" y="165623"/>
                  </a:cubicBezTo>
                  <a:cubicBezTo>
                    <a:pt x="1018978" y="166568"/>
                    <a:pt x="1003750" y="154321"/>
                    <a:pt x="1001121" y="137320"/>
                  </a:cubicBezTo>
                  <a:lnTo>
                    <a:pt x="1104313" y="137320"/>
                  </a:lnTo>
                  <a:moveTo>
                    <a:pt x="1000890" y="111840"/>
                  </a:moveTo>
                  <a:cubicBezTo>
                    <a:pt x="1002199" y="96124"/>
                    <a:pt x="1016291" y="85062"/>
                    <a:pt x="1034158" y="85062"/>
                  </a:cubicBezTo>
                  <a:cubicBezTo>
                    <a:pt x="1052024" y="85062"/>
                    <a:pt x="1065885" y="96124"/>
                    <a:pt x="1066887" y="111840"/>
                  </a:cubicBezTo>
                  <a:lnTo>
                    <a:pt x="1000890" y="111840"/>
                  </a:lnTo>
                  <a:moveTo>
                    <a:pt x="573180" y="193164"/>
                  </a:moveTo>
                  <a:lnTo>
                    <a:pt x="610068" y="193164"/>
                  </a:lnTo>
                  <a:lnTo>
                    <a:pt x="610068" y="0"/>
                  </a:lnTo>
                  <a:lnTo>
                    <a:pt x="573180" y="0"/>
                  </a:lnTo>
                  <a:close/>
                  <a:moveTo>
                    <a:pt x="490780" y="193164"/>
                  </a:moveTo>
                  <a:lnTo>
                    <a:pt x="527668" y="193164"/>
                  </a:lnTo>
                  <a:lnTo>
                    <a:pt x="527668" y="87275"/>
                  </a:lnTo>
                  <a:lnTo>
                    <a:pt x="549769" y="87275"/>
                  </a:lnTo>
                  <a:lnTo>
                    <a:pt x="549769" y="58437"/>
                  </a:lnTo>
                  <a:lnTo>
                    <a:pt x="527668" y="58437"/>
                  </a:lnTo>
                  <a:lnTo>
                    <a:pt x="527668" y="28532"/>
                  </a:lnTo>
                  <a:lnTo>
                    <a:pt x="490780" y="28532"/>
                  </a:lnTo>
                  <a:close/>
                </a:path>
              </a:pathLst>
            </a:custGeom>
            <a:solidFill>
              <a:schemeClr val="bg1"/>
            </a:solidFill>
            <a:ln w="7689" cap="flat">
              <a:noFill/>
              <a:prstDash val="solid"/>
              <a:miter/>
            </a:ln>
          </p:spPr>
          <p:txBody>
            <a:bodyPr rtlCol="0" anchor="ctr"/>
            <a:lstStyle/>
            <a:p>
              <a:pPr rtl="0"/>
              <a:endParaRPr lang="en-AU"/>
            </a:p>
          </p:txBody>
        </p:sp>
        <p:sp>
          <p:nvSpPr>
            <p:cNvPr id="8" name="Freeform 8">
              <a:extLst>
                <a:ext uri="{FF2B5EF4-FFF2-40B4-BE49-F238E27FC236}">
                  <a16:creationId xmlns:a16="http://schemas.microsoft.com/office/drawing/2014/main" id="{93FD54D6-C3A1-F8A1-6E5B-8BE27431F1C1}"/>
                </a:ext>
              </a:extLst>
            </p:cNvPr>
            <p:cNvSpPr/>
            <p:nvPr/>
          </p:nvSpPr>
          <p:spPr>
            <a:xfrm>
              <a:off x="11128078" y="732361"/>
              <a:ext cx="375805" cy="257358"/>
            </a:xfrm>
            <a:custGeom>
              <a:avLst/>
              <a:gdLst>
                <a:gd name="connsiteX0" fmla="*/ 375805 w 375805"/>
                <a:gd name="connsiteY0" fmla="*/ 77815 h 257358"/>
                <a:gd name="connsiteX1" fmla="*/ 349237 w 375805"/>
                <a:gd name="connsiteY1" fmla="*/ 104211 h 257358"/>
                <a:gd name="connsiteX2" fmla="*/ 315738 w 375805"/>
                <a:gd name="connsiteY2" fmla="*/ 70949 h 257358"/>
                <a:gd name="connsiteX3" fmla="*/ 315738 w 375805"/>
                <a:gd name="connsiteY3" fmla="*/ 107720 h 257358"/>
                <a:gd name="connsiteX4" fmla="*/ 150894 w 375805"/>
                <a:gd name="connsiteY4" fmla="*/ 257203 h 257358"/>
                <a:gd name="connsiteX5" fmla="*/ 0 w 375805"/>
                <a:gd name="connsiteY5" fmla="*/ 107720 h 257358"/>
                <a:gd name="connsiteX6" fmla="*/ 37041 w 375805"/>
                <a:gd name="connsiteY6" fmla="*/ 107720 h 257358"/>
                <a:gd name="connsiteX7" fmla="*/ 160803 w 375805"/>
                <a:gd name="connsiteY7" fmla="*/ 224282 h 257358"/>
                <a:gd name="connsiteX8" fmla="*/ 278466 w 375805"/>
                <a:gd name="connsiteY8" fmla="*/ 107720 h 257358"/>
                <a:gd name="connsiteX9" fmla="*/ 278466 w 375805"/>
                <a:gd name="connsiteY9" fmla="*/ 107720 h 257358"/>
                <a:gd name="connsiteX10" fmla="*/ 278466 w 375805"/>
                <a:gd name="connsiteY10" fmla="*/ 71635 h 257358"/>
                <a:gd name="connsiteX11" fmla="*/ 245506 w 375805"/>
                <a:gd name="connsiteY11" fmla="*/ 104211 h 257358"/>
                <a:gd name="connsiteX12" fmla="*/ 218860 w 375805"/>
                <a:gd name="connsiteY12" fmla="*/ 77815 h 257358"/>
                <a:gd name="connsiteX13" fmla="*/ 270765 w 375805"/>
                <a:gd name="connsiteY13" fmla="*/ 26396 h 257358"/>
                <a:gd name="connsiteX14" fmla="*/ 297179 w 375805"/>
                <a:gd name="connsiteY14" fmla="*/ 0 h 257358"/>
                <a:gd name="connsiteX15" fmla="*/ 323824 w 375805"/>
                <a:gd name="connsiteY15" fmla="*/ 26396 h 25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05" h="257358">
                  <a:moveTo>
                    <a:pt x="375805" y="77815"/>
                  </a:moveTo>
                  <a:lnTo>
                    <a:pt x="349237" y="104211"/>
                  </a:lnTo>
                  <a:lnTo>
                    <a:pt x="315738" y="70949"/>
                  </a:lnTo>
                  <a:lnTo>
                    <a:pt x="315738" y="107720"/>
                  </a:lnTo>
                  <a:cubicBezTo>
                    <a:pt x="311886" y="194093"/>
                    <a:pt x="238082" y="261019"/>
                    <a:pt x="150894" y="257203"/>
                  </a:cubicBezTo>
                  <a:cubicBezTo>
                    <a:pt x="69101" y="253623"/>
                    <a:pt x="3614" y="188748"/>
                    <a:pt x="0" y="107720"/>
                  </a:cubicBezTo>
                  <a:lnTo>
                    <a:pt x="37041" y="107720"/>
                  </a:lnTo>
                  <a:cubicBezTo>
                    <a:pt x="38725" y="173764"/>
                    <a:pt x="94135" y="225951"/>
                    <a:pt x="160803" y="224282"/>
                  </a:cubicBezTo>
                  <a:cubicBezTo>
                    <a:pt x="225101" y="222673"/>
                    <a:pt x="276841" y="171417"/>
                    <a:pt x="278466" y="107720"/>
                  </a:cubicBezTo>
                  <a:lnTo>
                    <a:pt x="278466" y="107720"/>
                  </a:lnTo>
                  <a:lnTo>
                    <a:pt x="278466" y="71635"/>
                  </a:lnTo>
                  <a:lnTo>
                    <a:pt x="245506" y="104211"/>
                  </a:lnTo>
                  <a:lnTo>
                    <a:pt x="218860" y="77815"/>
                  </a:lnTo>
                  <a:lnTo>
                    <a:pt x="270765" y="26396"/>
                  </a:lnTo>
                  <a:lnTo>
                    <a:pt x="297179" y="0"/>
                  </a:lnTo>
                  <a:lnTo>
                    <a:pt x="323824" y="26396"/>
                  </a:lnTo>
                  <a:close/>
                </a:path>
              </a:pathLst>
            </a:custGeom>
            <a:solidFill>
              <a:srgbClr val="00B050"/>
            </a:solidFill>
            <a:ln w="7689" cap="flat">
              <a:noFill/>
              <a:prstDash val="solid"/>
              <a:miter/>
            </a:ln>
          </p:spPr>
          <p:txBody>
            <a:bodyPr rtlCol="0" anchor="ctr"/>
            <a:lstStyle/>
            <a:p>
              <a:pPr rtl="0"/>
              <a:endParaRPr lang="en-AU"/>
            </a:p>
          </p:txBody>
        </p:sp>
      </p:grpSp>
      <p:grpSp>
        <p:nvGrpSpPr>
          <p:cNvPr id="13" name="Group 12">
            <a:extLst>
              <a:ext uri="{FF2B5EF4-FFF2-40B4-BE49-F238E27FC236}">
                <a16:creationId xmlns:a16="http://schemas.microsoft.com/office/drawing/2014/main" id="{4EBF0243-EF90-30BA-7936-89A913099C88}"/>
              </a:ext>
            </a:extLst>
          </p:cNvPr>
          <p:cNvGrpSpPr/>
          <p:nvPr userDrawn="1"/>
        </p:nvGrpSpPr>
        <p:grpSpPr>
          <a:xfrm>
            <a:off x="769800" y="4827794"/>
            <a:ext cx="3947343" cy="1292662"/>
            <a:chOff x="770018" y="4551342"/>
            <a:chExt cx="3947343" cy="1292662"/>
          </a:xfrm>
        </p:grpSpPr>
        <p:sp>
          <p:nvSpPr>
            <p:cNvPr id="2" name="TextBox 1">
              <a:extLst>
                <a:ext uri="{FF2B5EF4-FFF2-40B4-BE49-F238E27FC236}">
                  <a16:creationId xmlns:a16="http://schemas.microsoft.com/office/drawing/2014/main" id="{595119B4-327A-ED7C-94B9-0F0901C7C723}"/>
                </a:ext>
              </a:extLst>
            </p:cNvPr>
            <p:cNvSpPr txBox="1"/>
            <p:nvPr userDrawn="1"/>
          </p:nvSpPr>
          <p:spPr>
            <a:xfrm>
              <a:off x="770018" y="4551342"/>
              <a:ext cx="3947343" cy="129266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i="0" noProof="0">
                  <a:solidFill>
                    <a:srgbClr val="00B26E"/>
                  </a:solidFill>
                  <a:latin typeface="+mj-lt"/>
                  <a:cs typeface="Calibri" panose="020F0502020204030204" pitchFamily="34" charset="0"/>
                </a:rPr>
                <a:t>Right Lane Consulting</a:t>
              </a:r>
            </a:p>
            <a:p>
              <a:pPr marL="396000" lvl="0" indent="0" rtl="0">
                <a:lnSpc>
                  <a:spcPct val="100000"/>
                </a:lnSpc>
                <a:spcBef>
                  <a:spcPts val="0"/>
                </a:spcBef>
                <a:spcAft>
                  <a:spcPts val="0"/>
                </a:spcAft>
                <a:tabLst/>
              </a:pPr>
              <a:r>
                <a:rPr lang="en-AU" sz="2000" b="0" i="0" noProof="0">
                  <a:solidFill>
                    <a:schemeClr val="bg1"/>
                  </a:solidFill>
                  <a:latin typeface="+mn-lt"/>
                  <a:cs typeface="Calibri" panose="020F0502020204030204" pitchFamily="34" charset="0"/>
                </a:rPr>
                <a:t>rightlane.com.au</a:t>
              </a:r>
            </a:p>
            <a:p>
              <a:pPr marL="396000" lvl="0" indent="0" rtl="0">
                <a:lnSpc>
                  <a:spcPct val="100000"/>
                </a:lnSpc>
                <a:spcBef>
                  <a:spcPts val="0"/>
                </a:spcBef>
                <a:spcAft>
                  <a:spcPts val="0"/>
                </a:spcAft>
                <a:tabLst/>
              </a:pPr>
              <a:r>
                <a:rPr lang="en-AU" sz="2000" b="0" i="0" noProof="0">
                  <a:solidFill>
                    <a:schemeClr val="bg1"/>
                  </a:solidFill>
                  <a:latin typeface="+mn-lt"/>
                  <a:cs typeface="Calibri" panose="020F0502020204030204" pitchFamily="34" charset="0"/>
                </a:rPr>
                <a:t>Level 39</a:t>
              </a:r>
              <a:r>
                <a:rPr lang="en-AU" sz="2000" b="0" i="0" kern="1200" noProof="0">
                  <a:solidFill>
                    <a:schemeClr val="bg1"/>
                  </a:solidFill>
                  <a:latin typeface="+mn-lt"/>
                  <a:ea typeface="+mn-ea"/>
                  <a:cs typeface="Calibri" panose="020F0502020204030204" pitchFamily="34" charset="0"/>
                </a:rPr>
                <a:t>, </a:t>
              </a:r>
              <a:r>
                <a:rPr lang="en-AU" sz="2000" b="0" i="0" kern="1200">
                  <a:solidFill>
                    <a:schemeClr val="bg1"/>
                  </a:solidFill>
                  <a:latin typeface="+mn-lt"/>
                  <a:ea typeface="+mn-ea"/>
                  <a:cs typeface="Calibri" panose="020F0502020204030204" pitchFamily="34" charset="0"/>
                </a:rPr>
                <a:t>2 Lonsdale Street</a:t>
              </a:r>
              <a:endParaRPr lang="en-AU" sz="2000" b="0" i="0" kern="1200" noProof="0">
                <a:solidFill>
                  <a:schemeClr val="bg1"/>
                </a:solidFill>
                <a:latin typeface="+mn-lt"/>
                <a:ea typeface="+mn-ea"/>
                <a:cs typeface="Calibri" panose="020F0502020204030204" pitchFamily="34" charset="0"/>
              </a:endParaRPr>
            </a:p>
            <a:p>
              <a:pPr marL="396000" lvl="0" indent="0" rtl="0">
                <a:lnSpc>
                  <a:spcPct val="100000"/>
                </a:lnSpc>
                <a:spcBef>
                  <a:spcPts val="0"/>
                </a:spcBef>
                <a:spcAft>
                  <a:spcPts val="0"/>
                </a:spcAft>
                <a:tabLst/>
              </a:pPr>
              <a:r>
                <a:rPr lang="en-AU" sz="2000" b="0" i="0" u="none" strike="noStrike">
                  <a:solidFill>
                    <a:schemeClr val="bg1"/>
                  </a:solidFill>
                  <a:effectLst/>
                  <a:latin typeface="+mn-lt"/>
                </a:rPr>
                <a:t>Naarm </a:t>
              </a:r>
              <a:r>
                <a:rPr lang="en-AU" sz="2000" b="0" i="0" noProof="0">
                  <a:solidFill>
                    <a:schemeClr val="bg1"/>
                  </a:solidFill>
                  <a:latin typeface="+mn-lt"/>
                  <a:cs typeface="Calibri" panose="020F0502020204030204" pitchFamily="34" charset="0"/>
                </a:rPr>
                <a:t>(Melbourne) VIC 3000</a:t>
              </a:r>
            </a:p>
          </p:txBody>
        </p:sp>
        <p:pic>
          <p:nvPicPr>
            <p:cNvPr id="3" name="Graphic 2">
              <a:extLst>
                <a:ext uri="{FF2B5EF4-FFF2-40B4-BE49-F238E27FC236}">
                  <a16:creationId xmlns:a16="http://schemas.microsoft.com/office/drawing/2014/main" id="{E6876D8E-3559-FE11-3E2A-3EFCAC99DA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flipH="1">
              <a:off x="775879" y="4983144"/>
              <a:ext cx="242110" cy="242110"/>
            </a:xfrm>
            <a:prstGeom prst="rect">
              <a:avLst/>
            </a:prstGeom>
          </p:spPr>
        </p:pic>
        <p:pic>
          <p:nvPicPr>
            <p:cNvPr id="4" name="Graphic 3">
              <a:extLst>
                <a:ext uri="{FF2B5EF4-FFF2-40B4-BE49-F238E27FC236}">
                  <a16:creationId xmlns:a16="http://schemas.microsoft.com/office/drawing/2014/main" id="{A94CADB3-4D1E-2A0A-F581-AF5D5F95E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775879" y="5313014"/>
              <a:ext cx="242110" cy="313947"/>
            </a:xfrm>
            <a:prstGeom prst="rect">
              <a:avLst/>
            </a:prstGeom>
          </p:spPr>
        </p:pic>
      </p:grpSp>
    </p:spTree>
    <p:extLst>
      <p:ext uri="{BB962C8B-B14F-4D97-AF65-F5344CB8AC3E}">
        <p14:creationId xmlns:p14="http://schemas.microsoft.com/office/powerpoint/2010/main" val="2534111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with Co-Brand Logo]">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7D332961-B712-2441-AB08-256796DC1EEB}"/>
              </a:ext>
            </a:extLst>
          </p:cNvPr>
          <p:cNvGraphicFramePr>
            <a:graphicFrameLocks noChangeAspect="1"/>
          </p:cNvGraphicFramePr>
          <p:nvPr userDrawn="1">
            <p:custDataLst>
              <p:tags r:id="rId1"/>
            </p:custDataLst>
            <p:extLst>
              <p:ext uri="{D42A27DB-BD31-4B8C-83A1-F6EECF244321}">
                <p14:modId xmlns:p14="http://schemas.microsoft.com/office/powerpoint/2010/main" val="38204767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4" name="think-cell data - do not delete" hidden="1">
                        <a:extLst>
                          <a:ext uri="{FF2B5EF4-FFF2-40B4-BE49-F238E27FC236}">
                            <a16:creationId xmlns:a16="http://schemas.microsoft.com/office/drawing/2014/main" id="{7D332961-B712-2441-AB08-256796DC1EE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Round Same-side Corner of Rectangle 11">
            <a:extLst>
              <a:ext uri="{FF2B5EF4-FFF2-40B4-BE49-F238E27FC236}">
                <a16:creationId xmlns:a16="http://schemas.microsoft.com/office/drawing/2014/main" id="{764D5182-29F7-8821-4323-36940DAB0F21}"/>
              </a:ext>
            </a:extLst>
          </p:cNvPr>
          <p:cNvSpPr/>
          <p:nvPr userDrawn="1"/>
        </p:nvSpPr>
        <p:spPr>
          <a:xfrm>
            <a:off x="0" y="0"/>
            <a:ext cx="12192000" cy="6977931"/>
          </a:xfrm>
          <a:prstGeom prst="round2SameRect">
            <a:avLst>
              <a:gd name="adj1" fmla="val 0"/>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3" name="Rounded Rectangle 12">
            <a:extLst>
              <a:ext uri="{FF2B5EF4-FFF2-40B4-BE49-F238E27FC236}">
                <a16:creationId xmlns:a16="http://schemas.microsoft.com/office/drawing/2014/main" id="{EA191F86-FBE4-D959-E7F0-A3C6BDF0E385}"/>
              </a:ext>
            </a:extLst>
          </p:cNvPr>
          <p:cNvSpPr/>
          <p:nvPr userDrawn="1"/>
        </p:nvSpPr>
        <p:spPr>
          <a:xfrm>
            <a:off x="8273970" y="200963"/>
            <a:ext cx="3457043" cy="792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 name="Round Same-side Corner of Rectangle 6">
            <a:extLst>
              <a:ext uri="{FF2B5EF4-FFF2-40B4-BE49-F238E27FC236}">
                <a16:creationId xmlns:a16="http://schemas.microsoft.com/office/drawing/2014/main" id="{8589D276-6A21-5A12-5498-E414205BF6E8}"/>
              </a:ext>
            </a:extLst>
          </p:cNvPr>
          <p:cNvSpPr/>
          <p:nvPr userDrawn="1"/>
        </p:nvSpPr>
        <p:spPr>
          <a:xfrm>
            <a:off x="0" y="1358900"/>
            <a:ext cx="12192000" cy="5566055"/>
          </a:xfrm>
          <a:prstGeom prst="round2SameRect">
            <a:avLst>
              <a:gd name="adj1" fmla="val 0"/>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769800" y="1481659"/>
            <a:ext cx="10656000" cy="4680000"/>
          </a:xfrm>
        </p:spPr>
        <p:txBody>
          <a:bodyPr/>
          <a:lstStyle>
            <a:lvl1pPr rtl="0">
              <a:defRPr>
                <a:solidFill>
                  <a:schemeClr val="accent1"/>
                </a:solidFill>
              </a:defRPr>
            </a:lvl1pPr>
            <a:lvl2pPr rtl="0">
              <a:defRPr/>
            </a:lvl2pPr>
            <a:lvl3pPr rtl="0">
              <a:defRPr>
                <a:solidFill>
                  <a:schemeClr val="accent1"/>
                </a:solidFill>
              </a:defRPr>
            </a:lvl3pPr>
            <a:lvl4pPr rtl="0">
              <a:defRPr>
                <a:solidFill>
                  <a:schemeClr val="accent1"/>
                </a:solidFill>
              </a:defRPr>
            </a:lvl4pPr>
            <a:lvl5pPr rtl="0">
              <a:defRPr>
                <a:solidFill>
                  <a:schemeClr val="accent1"/>
                </a:solidFill>
              </a:defRPr>
            </a:lvl5pPr>
          </a:lstStyle>
          <a:p>
            <a:pPr lvl="0"/>
            <a:r>
              <a:rPr lang="en-AU"/>
              <a:t>Click to add text, or click on one of the central icons to add a table, chart, SmartArt, image or media. Press the ‘Increase/Decrease’ button under the Home tab to move through the text styles.</a:t>
            </a:r>
          </a:p>
          <a:p>
            <a:pPr lvl="0"/>
            <a:r>
              <a:rPr lang="en-AU"/>
              <a:t>Edit Master text styles</a:t>
            </a:r>
          </a:p>
          <a:p>
            <a:pPr lvl="1"/>
            <a:r>
              <a:rPr lang="en-AU"/>
              <a:t>Second level</a:t>
            </a:r>
          </a:p>
          <a:p>
            <a:pPr lvl="2"/>
            <a:r>
              <a:rPr lang="en-AU"/>
              <a:t>Third level</a:t>
            </a:r>
          </a:p>
          <a:p>
            <a:pPr lvl="3"/>
            <a:r>
              <a:rPr lang="en-AU"/>
              <a:t>Fourth level</a:t>
            </a:r>
          </a:p>
          <a:p>
            <a:pPr lvl="4"/>
            <a:r>
              <a:rPr lang="en-AU"/>
              <a:t>Fifth level</a:t>
            </a:r>
          </a:p>
        </p:txBody>
      </p:sp>
      <p:sp>
        <p:nvSpPr>
          <p:cNvPr id="2" name="Title 1"/>
          <p:cNvSpPr>
            <a:spLocks noGrp="1"/>
          </p:cNvSpPr>
          <p:nvPr>
            <p:ph type="title"/>
          </p:nvPr>
        </p:nvSpPr>
        <p:spPr>
          <a:xfrm>
            <a:off x="769800" y="182339"/>
            <a:ext cx="7200000" cy="792000"/>
          </a:xfrm>
        </p:spPr>
        <p:txBody>
          <a:bodyPr vert="horz"/>
          <a:lstStyle>
            <a:lvl1pPr rtl="0">
              <a:defRPr/>
            </a:lvl1pPr>
          </a:lstStyle>
          <a:p>
            <a:r>
              <a:rPr lang="en-AU"/>
              <a:t>Click to edit Master title style</a:t>
            </a:r>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p:txBody>
          <a:bodyPr/>
          <a:lstStyle>
            <a:lvl1pPr rtl="0">
              <a:defRPr/>
            </a:lvl1pPr>
          </a:lstStyle>
          <a:p>
            <a:fld id="{F5AEA0E0-5CC6-4BD0-905C-A0021E419432}" type="slidenum">
              <a:rPr lang="en-AU" smtClean="0"/>
              <a:pPr/>
              <a:t>‹#›</a:t>
            </a:fld>
            <a:endParaRPr lang="en-AU"/>
          </a:p>
        </p:txBody>
      </p:sp>
      <p:sp>
        <p:nvSpPr>
          <p:cNvPr id="10" name="Text Placeholder 7">
            <a:extLst>
              <a:ext uri="{FF2B5EF4-FFF2-40B4-BE49-F238E27FC236}">
                <a16:creationId xmlns:a16="http://schemas.microsoft.com/office/drawing/2014/main" id="{A63B9D3A-A246-3913-D20A-0AEE85AA85AD}"/>
              </a:ext>
            </a:extLst>
          </p:cNvPr>
          <p:cNvSpPr>
            <a:spLocks noGrp="1"/>
          </p:cNvSpPr>
          <p:nvPr>
            <p:ph type="body" sz="quarter" idx="13" hasCustomPrompt="1"/>
          </p:nvPr>
        </p:nvSpPr>
        <p:spPr>
          <a:xfrm>
            <a:off x="766199" y="6423661"/>
            <a:ext cx="9720000" cy="252000"/>
          </a:xfrm>
          <a:noFill/>
        </p:spPr>
        <p:txBody>
          <a:bodyPr anchor="ctr"/>
          <a:lstStyle>
            <a:lvl1pPr rtl="0">
              <a:defRPr sz="900">
                <a:solidFill>
                  <a:schemeClr val="accent1"/>
                </a:solidFill>
              </a:defRPr>
            </a:lvl1pPr>
            <a:lvl2pPr marL="0" indent="0">
              <a:buNone/>
              <a:defRPr sz="900"/>
            </a:lvl2pPr>
            <a:lvl3pPr marL="0" indent="0">
              <a:buNone/>
              <a:defRPr sz="900"/>
            </a:lvl3pPr>
            <a:lvl4pPr>
              <a:defRPr sz="900" b="0"/>
            </a:lvl4pPr>
            <a:lvl5pPr>
              <a:defRPr sz="900"/>
            </a:lvl5pPr>
            <a:lvl6pPr>
              <a:defRPr sz="900"/>
            </a:lvl6pPr>
            <a:lvl7pPr>
              <a:defRPr sz="900"/>
            </a:lvl7pPr>
            <a:lvl8pPr>
              <a:defRPr sz="900"/>
            </a:lvl8pPr>
            <a:lvl9pPr>
              <a:defRPr sz="900"/>
            </a:lvl9pPr>
          </a:lstStyle>
          <a:p>
            <a:pPr lvl="0"/>
            <a:r>
              <a:rPr lang="en-AU"/>
              <a:t>Click to add source</a:t>
            </a:r>
          </a:p>
        </p:txBody>
      </p:sp>
      <p:grpSp>
        <p:nvGrpSpPr>
          <p:cNvPr id="5" name="Group 4">
            <a:extLst>
              <a:ext uri="{FF2B5EF4-FFF2-40B4-BE49-F238E27FC236}">
                <a16:creationId xmlns:a16="http://schemas.microsoft.com/office/drawing/2014/main" id="{DE325BBB-BB47-70B5-8C76-7DCD56E814C6}"/>
              </a:ext>
            </a:extLst>
          </p:cNvPr>
          <p:cNvGrpSpPr/>
          <p:nvPr userDrawn="1"/>
        </p:nvGrpSpPr>
        <p:grpSpPr>
          <a:xfrm>
            <a:off x="10504868" y="341515"/>
            <a:ext cx="994989" cy="609120"/>
            <a:chOff x="10626042" y="459944"/>
            <a:chExt cx="873815" cy="534939"/>
          </a:xfrm>
        </p:grpSpPr>
        <p:pic>
          <p:nvPicPr>
            <p:cNvPr id="3" name="Graphic 2">
              <a:extLst>
                <a:ext uri="{FF2B5EF4-FFF2-40B4-BE49-F238E27FC236}">
                  <a16:creationId xmlns:a16="http://schemas.microsoft.com/office/drawing/2014/main" id="{DAC54BA8-5D5B-33F9-971E-0BB34458C05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91972" y="459944"/>
              <a:ext cx="607885" cy="534939"/>
            </a:xfrm>
            <a:prstGeom prst="rect">
              <a:avLst/>
            </a:prstGeom>
          </p:spPr>
        </p:pic>
        <p:cxnSp>
          <p:nvCxnSpPr>
            <p:cNvPr id="4" name="Straight Connector 3">
              <a:extLst>
                <a:ext uri="{FF2B5EF4-FFF2-40B4-BE49-F238E27FC236}">
                  <a16:creationId xmlns:a16="http://schemas.microsoft.com/office/drawing/2014/main" id="{796D02FD-7C36-1132-A5FC-BB1DAB2C05B5}"/>
                </a:ext>
              </a:extLst>
            </p:cNvPr>
            <p:cNvCxnSpPr>
              <a:cxnSpLocks/>
            </p:cNvCxnSpPr>
            <p:nvPr userDrawn="1"/>
          </p:nvCxnSpPr>
          <p:spPr>
            <a:xfrm>
              <a:off x="10626042" y="530682"/>
              <a:ext cx="0" cy="301752"/>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1" name="Picture 10" descr="Text&#10;&#10;Description automatically generated">
            <a:extLst>
              <a:ext uri="{FF2B5EF4-FFF2-40B4-BE49-F238E27FC236}">
                <a16:creationId xmlns:a16="http://schemas.microsoft.com/office/drawing/2014/main" id="{B5EF615F-7983-52EE-AD78-2203D197642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47600" y="421152"/>
            <a:ext cx="1965524" cy="341267"/>
          </a:xfrm>
          <a:prstGeom prst="rect">
            <a:avLst/>
          </a:prstGeom>
        </p:spPr>
      </p:pic>
    </p:spTree>
    <p:extLst>
      <p:ext uri="{BB962C8B-B14F-4D97-AF65-F5344CB8AC3E}">
        <p14:creationId xmlns:p14="http://schemas.microsoft.com/office/powerpoint/2010/main" val="890081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27CDA8A-3369-0BD0-9A43-1133B52C873F}"/>
              </a:ext>
            </a:extLst>
          </p:cNvPr>
          <p:cNvGraphicFramePr>
            <a:graphicFrameLocks noChangeAspect="1"/>
          </p:cNvGraphicFramePr>
          <p:nvPr userDrawn="1">
            <p:custDataLst>
              <p:tags r:id="rId1"/>
            </p:custDataLst>
            <p:extLst>
              <p:ext uri="{D42A27DB-BD31-4B8C-83A1-F6EECF244321}">
                <p14:modId xmlns:p14="http://schemas.microsoft.com/office/powerpoint/2010/main" val="26401849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827CDA8A-3369-0BD0-9A43-1133B52C873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120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778859" y="3865465"/>
            <a:ext cx="4968000" cy="1260000"/>
          </a:xfrm>
        </p:spPr>
        <p:txBody>
          <a:bodyPr/>
          <a:lstStyle>
            <a:lvl1pPr marL="0" indent="0" algn="l" rtl="0">
              <a:buNone/>
              <a:defRPr sz="3200" b="1">
                <a:solidFill>
                  <a:schemeClr val="accent6"/>
                </a:solidFill>
                <a:latin typeface="+mn-lt"/>
              </a:defRPr>
            </a:lvl1pPr>
            <a:lvl2pPr marL="0" indent="0" algn="l" rtl="0">
              <a:buNone/>
              <a:defRPr sz="3200" b="1">
                <a:solidFill>
                  <a:schemeClr val="accent6"/>
                </a:solidFill>
                <a:latin typeface="+mn-lt"/>
              </a:defRPr>
            </a:lvl2pPr>
            <a:lvl3pPr marL="0" indent="0" algn="l" rtl="0">
              <a:buNone/>
              <a:defRPr sz="3200" b="1">
                <a:solidFill>
                  <a:schemeClr val="accent6"/>
                </a:solidFill>
                <a:latin typeface="+mn-lt"/>
              </a:defRPr>
            </a:lvl3pPr>
            <a:lvl4pPr marL="0" indent="0" algn="l" rtl="0">
              <a:buNone/>
              <a:defRPr sz="3200" b="1">
                <a:solidFill>
                  <a:schemeClr val="accent6"/>
                </a:solidFill>
                <a:latin typeface="+mn-lt"/>
              </a:defRPr>
            </a:lvl4pPr>
            <a:lvl5pPr marL="0" indent="0" algn="l" rtl="0">
              <a:buNone/>
              <a:defRPr sz="3200" b="1">
                <a:solidFill>
                  <a:schemeClr val="accent6"/>
                </a:solidFill>
                <a:latin typeface="+mn-lt"/>
              </a:defRPr>
            </a:lvl5pPr>
            <a:lvl6pPr marL="0" indent="0" algn="l" rtl="0">
              <a:buNone/>
              <a:defRPr sz="3200" b="1">
                <a:solidFill>
                  <a:schemeClr val="accent6"/>
                </a:solidFill>
                <a:latin typeface="+mn-lt"/>
              </a:defRPr>
            </a:lvl6pPr>
            <a:lvl7pPr marL="0" indent="0" algn="l" rtl="0">
              <a:buNone/>
              <a:defRPr sz="3200" b="1">
                <a:solidFill>
                  <a:schemeClr val="accent6"/>
                </a:solidFill>
                <a:latin typeface="+mn-lt"/>
              </a:defRPr>
            </a:lvl7pPr>
            <a:lvl8pPr marL="0" indent="0" algn="l" rtl="0">
              <a:buNone/>
              <a:defRPr sz="3200" b="1">
                <a:solidFill>
                  <a:schemeClr val="accent6"/>
                </a:solidFill>
                <a:latin typeface="+mn-lt"/>
              </a:defRPr>
            </a:lvl8pPr>
            <a:lvl9pPr marL="0" indent="0" algn="l" rtl="0">
              <a:buNone/>
              <a:defRPr sz="3200" b="1">
                <a:solidFill>
                  <a:schemeClr val="accent6"/>
                </a:solidFill>
                <a:latin typeface="+mn-lt"/>
              </a:defRPr>
            </a:lvl9pPr>
          </a:lstStyle>
          <a:p>
            <a:r>
              <a:rPr lang="en-AU"/>
              <a:t>Subtitle or presenters name and date</a:t>
            </a:r>
          </a:p>
          <a:p>
            <a:pPr lvl="1"/>
            <a:r>
              <a:rPr lang="en-AU"/>
              <a:t>2</a:t>
            </a:r>
          </a:p>
          <a:p>
            <a:pPr lvl="2"/>
            <a:r>
              <a:rPr lang="en-AU"/>
              <a:t>3</a:t>
            </a:r>
          </a:p>
          <a:p>
            <a:pPr lvl="3"/>
            <a:r>
              <a:rPr lang="en-AU"/>
              <a:t>4</a:t>
            </a:r>
          </a:p>
          <a:p>
            <a:pPr lvl="4"/>
            <a:r>
              <a:rPr lang="en-AU"/>
              <a:t>5</a:t>
            </a:r>
          </a:p>
          <a:p>
            <a:pPr lvl="5"/>
            <a:r>
              <a:rPr lang="en-AU"/>
              <a:t>6</a:t>
            </a:r>
          </a:p>
          <a:p>
            <a:pPr lvl="6"/>
            <a:r>
              <a:rPr lang="en-AU"/>
              <a:t>7</a:t>
            </a:r>
          </a:p>
          <a:p>
            <a:pPr lvl="7"/>
            <a:r>
              <a:rPr lang="en-AU"/>
              <a:t>8</a:t>
            </a:r>
          </a:p>
          <a:p>
            <a:pPr lvl="8"/>
            <a:r>
              <a:rPr lang="en-AU"/>
              <a:t>9</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9" y="1882705"/>
            <a:ext cx="4968000" cy="1944000"/>
          </a:xfrm>
        </p:spPr>
        <p:txBody>
          <a:bodyPr vert="horz" anchor="t"/>
          <a:lstStyle>
            <a:lvl1pPr rtl="0">
              <a:defRPr sz="4000">
                <a:solidFill>
                  <a:schemeClr val="accent1"/>
                </a:solidFill>
              </a:defRPr>
            </a:lvl1pPr>
          </a:lstStyle>
          <a:p>
            <a:r>
              <a:rPr lang="en-AU"/>
              <a:t>Click to add presentation title</a:t>
            </a:r>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5644650"/>
            <a:ext cx="4968000" cy="576000"/>
          </a:xfrm>
          <a:noFill/>
        </p:spPr>
        <p:txBody>
          <a:bodyPr anchor="b"/>
          <a:lstStyle>
            <a:lvl1pPr rtl="0">
              <a:defRPr sz="1600" b="0">
                <a:solidFill>
                  <a:schemeClr val="accent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grpSp>
        <p:nvGrpSpPr>
          <p:cNvPr id="5" name="Graphic 6">
            <a:extLst>
              <a:ext uri="{FF2B5EF4-FFF2-40B4-BE49-F238E27FC236}">
                <a16:creationId xmlns:a16="http://schemas.microsoft.com/office/drawing/2014/main" id="{A451E5BF-47FB-5F0D-D057-1E5E9694ADE7}"/>
              </a:ext>
            </a:extLst>
          </p:cNvPr>
          <p:cNvGrpSpPr/>
          <p:nvPr userDrawn="1"/>
        </p:nvGrpSpPr>
        <p:grpSpPr>
          <a:xfrm>
            <a:off x="7153584" y="2843721"/>
            <a:ext cx="3980832" cy="1172915"/>
            <a:chOff x="8856114" y="836870"/>
            <a:chExt cx="2006243" cy="591121"/>
          </a:xfrm>
          <a:solidFill>
            <a:schemeClr val="bg1"/>
          </a:solidFill>
        </p:grpSpPr>
        <p:sp>
          <p:nvSpPr>
            <p:cNvPr id="8" name="Freeform 6">
              <a:extLst>
                <a:ext uri="{FF2B5EF4-FFF2-40B4-BE49-F238E27FC236}">
                  <a16:creationId xmlns:a16="http://schemas.microsoft.com/office/drawing/2014/main" id="{9EC258D1-1DAF-5379-398E-859D4ABFC5A6}"/>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solidFill>
              <a:schemeClr val="accent1"/>
            </a:solidFill>
            <a:ln w="12050" cap="flat">
              <a:noFill/>
              <a:prstDash val="solid"/>
              <a:miter/>
            </a:ln>
          </p:spPr>
          <p:txBody>
            <a:bodyPr rtlCol="0" anchor="ctr"/>
            <a:lstStyle/>
            <a:p>
              <a:pPr rtl="0"/>
              <a:endParaRPr lang="en-AU">
                <a:solidFill>
                  <a:schemeClr val="bg1"/>
                </a:solidFill>
              </a:endParaRPr>
            </a:p>
          </p:txBody>
        </p:sp>
        <p:sp>
          <p:nvSpPr>
            <p:cNvPr id="9" name="Freeform 10">
              <a:extLst>
                <a:ext uri="{FF2B5EF4-FFF2-40B4-BE49-F238E27FC236}">
                  <a16:creationId xmlns:a16="http://schemas.microsoft.com/office/drawing/2014/main" id="{BC293E10-7C9C-64EB-EFD1-0411755FEDDB}"/>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spTree>
    <p:extLst>
      <p:ext uri="{BB962C8B-B14F-4D97-AF65-F5344CB8AC3E}">
        <p14:creationId xmlns:p14="http://schemas.microsoft.com/office/powerpoint/2010/main" val="1928531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with Co-Brand Logo]">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0E9C8D3-5F38-1FED-3BEF-DC5F8AA288C6}"/>
              </a:ext>
            </a:extLst>
          </p:cNvPr>
          <p:cNvGraphicFramePr>
            <a:graphicFrameLocks noChangeAspect="1"/>
          </p:cNvGraphicFramePr>
          <p:nvPr userDrawn="1">
            <p:custDataLst>
              <p:tags r:id="rId1"/>
            </p:custDataLst>
            <p:extLst>
              <p:ext uri="{D42A27DB-BD31-4B8C-83A1-F6EECF244321}">
                <p14:modId xmlns:p14="http://schemas.microsoft.com/office/powerpoint/2010/main" val="1923923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3" name="think-cell data - do not delete" hidden="1">
                        <a:extLst>
                          <a:ext uri="{FF2B5EF4-FFF2-40B4-BE49-F238E27FC236}">
                            <a16:creationId xmlns:a16="http://schemas.microsoft.com/office/drawing/2014/main" id="{F0E9C8D3-5F38-1FED-3BEF-DC5F8AA288C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B836AA1-ACC2-D4A8-DC99-0DBE1903F26F}"/>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7" name="Round Same-side Corner of Rectangle 6">
            <a:extLst>
              <a:ext uri="{FF2B5EF4-FFF2-40B4-BE49-F238E27FC236}">
                <a16:creationId xmlns:a16="http://schemas.microsoft.com/office/drawing/2014/main" id="{20CCD23C-253B-6EF1-257F-2C8DB16FC4B2}"/>
              </a:ext>
            </a:extLst>
          </p:cNvPr>
          <p:cNvSpPr/>
          <p:nvPr userDrawn="1"/>
        </p:nvSpPr>
        <p:spPr>
          <a:xfrm>
            <a:off x="0" y="1358900"/>
            <a:ext cx="12192000" cy="5566055"/>
          </a:xfrm>
          <a:prstGeom prst="round2SameRect">
            <a:avLst>
              <a:gd name="adj1" fmla="val 11318"/>
              <a:gd name="adj2" fmla="val 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 name="Title 1"/>
          <p:cNvSpPr>
            <a:spLocks noGrp="1"/>
          </p:cNvSpPr>
          <p:nvPr>
            <p:ph type="title"/>
          </p:nvPr>
        </p:nvSpPr>
        <p:spPr>
          <a:xfrm>
            <a:off x="769800" y="449796"/>
            <a:ext cx="7200000" cy="792000"/>
          </a:xfrm>
        </p:spPr>
        <p:txBody>
          <a:bodyPr vert="horz"/>
          <a:lstStyle>
            <a:lvl1pPr rtl="0">
              <a:defRPr/>
            </a:lvl1pPr>
          </a:lstStyle>
          <a:p>
            <a:r>
              <a:rPr lang="en-AU"/>
              <a:t>Click to edit Master title style</a:t>
            </a:r>
          </a:p>
        </p:txBody>
      </p:sp>
      <p:sp>
        <p:nvSpPr>
          <p:cNvPr id="8" name="Slide Number Placeholder 7">
            <a:extLst>
              <a:ext uri="{FF2B5EF4-FFF2-40B4-BE49-F238E27FC236}">
                <a16:creationId xmlns:a16="http://schemas.microsoft.com/office/drawing/2014/main" id="{08F70B08-F2D3-FE50-5373-945EE8575423}"/>
              </a:ext>
            </a:extLst>
          </p:cNvPr>
          <p:cNvSpPr>
            <a:spLocks noGrp="1"/>
          </p:cNvSpPr>
          <p:nvPr>
            <p:ph type="sldNum" sz="quarter" idx="15"/>
          </p:nvPr>
        </p:nvSpPr>
        <p:spPr/>
        <p:txBody>
          <a:bodyPr/>
          <a:lstStyle>
            <a:lvl1pPr rtl="0">
              <a:defRPr/>
            </a:lvl1pPr>
          </a:lstStyle>
          <a:p>
            <a:fld id="{F5AEA0E0-5CC6-4BD0-905C-A0021E419432}" type="slidenum">
              <a:rPr lang="en-AU" smtClean="0"/>
              <a:pPr/>
              <a:t>‹#›</a:t>
            </a:fld>
            <a:endParaRPr lang="en-AU"/>
          </a:p>
        </p:txBody>
      </p:sp>
      <p:sp>
        <p:nvSpPr>
          <p:cNvPr id="10" name="Text Placeholder 7">
            <a:extLst>
              <a:ext uri="{FF2B5EF4-FFF2-40B4-BE49-F238E27FC236}">
                <a16:creationId xmlns:a16="http://schemas.microsoft.com/office/drawing/2014/main" id="{A63B9D3A-A246-3913-D20A-0AEE85AA85AD}"/>
              </a:ext>
            </a:extLst>
          </p:cNvPr>
          <p:cNvSpPr>
            <a:spLocks noGrp="1"/>
          </p:cNvSpPr>
          <p:nvPr>
            <p:ph type="body" sz="quarter" idx="13" hasCustomPrompt="1"/>
          </p:nvPr>
        </p:nvSpPr>
        <p:spPr>
          <a:xfrm>
            <a:off x="766199" y="6423661"/>
            <a:ext cx="9720000" cy="252000"/>
          </a:xfrm>
          <a:noFill/>
        </p:spPr>
        <p:txBody>
          <a:bodyPr anchor="ctr"/>
          <a:lstStyle>
            <a:lvl1pPr rtl="0">
              <a:defRPr sz="900">
                <a:solidFill>
                  <a:schemeClr val="accent1"/>
                </a:solidFill>
              </a:defRPr>
            </a:lvl1pPr>
            <a:lvl2pPr marL="0" indent="0">
              <a:buNone/>
              <a:defRPr sz="900"/>
            </a:lvl2pPr>
            <a:lvl3pPr marL="0" indent="0">
              <a:buNone/>
              <a:defRPr sz="900"/>
            </a:lvl3pPr>
            <a:lvl4pPr>
              <a:defRPr sz="900" b="0"/>
            </a:lvl4pPr>
            <a:lvl5pPr>
              <a:defRPr sz="900"/>
            </a:lvl5pPr>
            <a:lvl6pPr>
              <a:defRPr sz="900"/>
            </a:lvl6pPr>
            <a:lvl7pPr>
              <a:defRPr sz="900"/>
            </a:lvl7pPr>
            <a:lvl8pPr>
              <a:defRPr sz="900"/>
            </a:lvl8pPr>
            <a:lvl9pPr>
              <a:defRPr sz="900"/>
            </a:lvl9pPr>
          </a:lstStyle>
          <a:p>
            <a:pPr lvl="0"/>
            <a:r>
              <a:rPr lang="en-AU"/>
              <a:t>Click to add source</a:t>
            </a:r>
          </a:p>
        </p:txBody>
      </p:sp>
      <p:grpSp>
        <p:nvGrpSpPr>
          <p:cNvPr id="5" name="Group 4">
            <a:extLst>
              <a:ext uri="{FF2B5EF4-FFF2-40B4-BE49-F238E27FC236}">
                <a16:creationId xmlns:a16="http://schemas.microsoft.com/office/drawing/2014/main" id="{DE325BBB-BB47-70B5-8C76-7DCD56E814C6}"/>
              </a:ext>
            </a:extLst>
          </p:cNvPr>
          <p:cNvGrpSpPr/>
          <p:nvPr userDrawn="1"/>
        </p:nvGrpSpPr>
        <p:grpSpPr>
          <a:xfrm>
            <a:off x="10504868" y="608972"/>
            <a:ext cx="994989" cy="609120"/>
            <a:chOff x="10626042" y="459944"/>
            <a:chExt cx="873815" cy="534939"/>
          </a:xfrm>
        </p:grpSpPr>
        <p:pic>
          <p:nvPicPr>
            <p:cNvPr id="3" name="Graphic 2">
              <a:extLst>
                <a:ext uri="{FF2B5EF4-FFF2-40B4-BE49-F238E27FC236}">
                  <a16:creationId xmlns:a16="http://schemas.microsoft.com/office/drawing/2014/main" id="{DAC54BA8-5D5B-33F9-971E-0BB34458C05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91972" y="459944"/>
              <a:ext cx="607885" cy="534939"/>
            </a:xfrm>
            <a:prstGeom prst="rect">
              <a:avLst/>
            </a:prstGeom>
          </p:spPr>
        </p:pic>
        <p:cxnSp>
          <p:nvCxnSpPr>
            <p:cNvPr id="4" name="Straight Connector 3">
              <a:extLst>
                <a:ext uri="{FF2B5EF4-FFF2-40B4-BE49-F238E27FC236}">
                  <a16:creationId xmlns:a16="http://schemas.microsoft.com/office/drawing/2014/main" id="{796D02FD-7C36-1132-A5FC-BB1DAB2C05B5}"/>
                </a:ext>
              </a:extLst>
            </p:cNvPr>
            <p:cNvCxnSpPr>
              <a:cxnSpLocks/>
            </p:cNvCxnSpPr>
            <p:nvPr userDrawn="1"/>
          </p:nvCxnSpPr>
          <p:spPr>
            <a:xfrm>
              <a:off x="10626042" y="530682"/>
              <a:ext cx="0" cy="301752"/>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1" name="Picture 10" descr="Text&#10;&#10;Description automatically generated">
            <a:extLst>
              <a:ext uri="{FF2B5EF4-FFF2-40B4-BE49-F238E27FC236}">
                <a16:creationId xmlns:a16="http://schemas.microsoft.com/office/drawing/2014/main" id="{B5EF615F-7983-52EE-AD78-2203D197642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47600" y="688609"/>
            <a:ext cx="1965524" cy="341267"/>
          </a:xfrm>
          <a:prstGeom prst="rect">
            <a:avLst/>
          </a:prstGeom>
        </p:spPr>
      </p:pic>
    </p:spTree>
    <p:extLst>
      <p:ext uri="{BB962C8B-B14F-4D97-AF65-F5344CB8AC3E}">
        <p14:creationId xmlns:p14="http://schemas.microsoft.com/office/powerpoint/2010/main" val="3133531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6331C3F-223B-4085-5163-CDAA0B968203}"/>
              </a:ext>
            </a:extLst>
          </p:cNvPr>
          <p:cNvGraphicFramePr>
            <a:graphicFrameLocks noChangeAspect="1"/>
          </p:cNvGraphicFramePr>
          <p:nvPr userDrawn="1">
            <p:custDataLst>
              <p:tags r:id="rId1"/>
            </p:custDataLst>
            <p:extLst>
              <p:ext uri="{D42A27DB-BD31-4B8C-83A1-F6EECF244321}">
                <p14:modId xmlns:p14="http://schemas.microsoft.com/office/powerpoint/2010/main" val="3387426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9" name="think-cell data - do not delete" hidden="1">
                        <a:extLst>
                          <a:ext uri="{FF2B5EF4-FFF2-40B4-BE49-F238E27FC236}">
                            <a16:creationId xmlns:a16="http://schemas.microsoft.com/office/drawing/2014/main" id="{86331C3F-223B-4085-5163-CDAA0B9682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Title 1">
            <a:extLst>
              <a:ext uri="{FF2B5EF4-FFF2-40B4-BE49-F238E27FC236}">
                <a16:creationId xmlns:a16="http://schemas.microsoft.com/office/drawing/2014/main" id="{B9BAE313-703F-4DA7-9E43-55818967FD04}"/>
              </a:ext>
            </a:extLst>
          </p:cNvPr>
          <p:cNvSpPr>
            <a:spLocks noGrp="1"/>
          </p:cNvSpPr>
          <p:nvPr>
            <p:ph type="title"/>
          </p:nvPr>
        </p:nvSpPr>
        <p:spPr>
          <a:xfrm>
            <a:off x="831851" y="1709739"/>
            <a:ext cx="10515600" cy="1947861"/>
          </a:xfrm>
          <a:prstGeom prst="rect">
            <a:avLst/>
          </a:prstGeom>
        </p:spPr>
        <p:txBody>
          <a:bodyPr vert="horz" anchor="b">
            <a:normAutofit/>
          </a:bodyPr>
          <a:lstStyle>
            <a:lvl1pPr rtl="0">
              <a:defRPr sz="4400">
                <a:latin typeface="VIC" panose="00000500000000000000" pitchFamily="2" charset="0"/>
              </a:defRPr>
            </a:lvl1pPr>
          </a:lstStyle>
          <a:p>
            <a:r>
              <a:rPr lang="en-AU"/>
              <a:t>Click to edit Master title style</a:t>
            </a:r>
          </a:p>
        </p:txBody>
      </p:sp>
      <p:sp>
        <p:nvSpPr>
          <p:cNvPr id="43" name="Text Placeholder 2">
            <a:extLst>
              <a:ext uri="{FF2B5EF4-FFF2-40B4-BE49-F238E27FC236}">
                <a16:creationId xmlns:a16="http://schemas.microsoft.com/office/drawing/2014/main" id="{14E3A327-2A02-4769-AA0C-E4FC7502A286}"/>
              </a:ext>
            </a:extLst>
          </p:cNvPr>
          <p:cNvSpPr>
            <a:spLocks noGrp="1"/>
          </p:cNvSpPr>
          <p:nvPr>
            <p:ph type="body" idx="1" hasCustomPrompt="1"/>
          </p:nvPr>
        </p:nvSpPr>
        <p:spPr>
          <a:xfrm>
            <a:off x="831851" y="4738881"/>
            <a:ext cx="10515600" cy="1212851"/>
          </a:xfrm>
          <a:prstGeom prst="rect">
            <a:avLst/>
          </a:prstGeom>
        </p:spPr>
        <p:txBody>
          <a:bodyPr>
            <a:normAutofit/>
          </a:bodyPr>
          <a:lstStyle>
            <a:lvl1pPr marL="0" indent="0" rtl="0">
              <a:buNone/>
              <a:defRPr sz="2000">
                <a:solidFill>
                  <a:schemeClr val="tx1"/>
                </a:solidFill>
                <a:latin typeface="VIC" panose="00000500000000000000" pitchFamily="2" charset="0"/>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AU"/>
              <a:t>Click to add presenter name</a:t>
            </a:r>
          </a:p>
          <a:p>
            <a:pPr lvl="0"/>
            <a:r>
              <a:rPr lang="en-AU"/>
              <a:t>Click to add date </a:t>
            </a:r>
          </a:p>
        </p:txBody>
      </p:sp>
      <p:sp>
        <p:nvSpPr>
          <p:cNvPr id="47" name="Text Placeholder 2">
            <a:extLst>
              <a:ext uri="{FF2B5EF4-FFF2-40B4-BE49-F238E27FC236}">
                <a16:creationId xmlns:a16="http://schemas.microsoft.com/office/drawing/2014/main" id="{E9404B51-9260-4C9D-8F41-74B760558B61}"/>
              </a:ext>
            </a:extLst>
          </p:cNvPr>
          <p:cNvSpPr>
            <a:spLocks noGrp="1"/>
          </p:cNvSpPr>
          <p:nvPr>
            <p:ph type="body" idx="13"/>
          </p:nvPr>
        </p:nvSpPr>
        <p:spPr>
          <a:xfrm>
            <a:off x="844550" y="3698748"/>
            <a:ext cx="10515600" cy="635513"/>
          </a:xfrm>
          <a:prstGeom prst="rect">
            <a:avLst/>
          </a:prstGeom>
        </p:spPr>
        <p:txBody>
          <a:bodyPr>
            <a:normAutofit/>
          </a:bodyPr>
          <a:lstStyle>
            <a:lvl1pPr marL="0" indent="0" rtl="0">
              <a:buNone/>
              <a:defRPr sz="2400">
                <a:solidFill>
                  <a:schemeClr val="tx1"/>
                </a:solidFill>
                <a:latin typeface="VIC" panose="00000500000000000000" pitchFamily="2" charset="0"/>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AU"/>
              <a:t>Click to edit Master text styles</a:t>
            </a:r>
          </a:p>
        </p:txBody>
      </p:sp>
      <p:grpSp>
        <p:nvGrpSpPr>
          <p:cNvPr id="12" name="Group 11">
            <a:extLst>
              <a:ext uri="{FF2B5EF4-FFF2-40B4-BE49-F238E27FC236}">
                <a16:creationId xmlns:a16="http://schemas.microsoft.com/office/drawing/2014/main" id="{36857E85-CA84-9690-A850-04DEAD1E19C4}"/>
              </a:ext>
            </a:extLst>
          </p:cNvPr>
          <p:cNvGrpSpPr/>
          <p:nvPr userDrawn="1"/>
        </p:nvGrpSpPr>
        <p:grpSpPr>
          <a:xfrm>
            <a:off x="-8455" y="-684"/>
            <a:ext cx="12200454" cy="1215486"/>
            <a:chOff x="-7414" y="-754"/>
            <a:chExt cx="9151414" cy="1146018"/>
          </a:xfrm>
        </p:grpSpPr>
        <p:pic>
          <p:nvPicPr>
            <p:cNvPr id="2" name="Picture 1" descr="A picture containing text, businesscard, envelope&#10;&#10;Description automatically generated">
              <a:extLst>
                <a:ext uri="{FF2B5EF4-FFF2-40B4-BE49-F238E27FC236}">
                  <a16:creationId xmlns:a16="http://schemas.microsoft.com/office/drawing/2014/main" id="{F35F2CD9-DB48-12FB-7BE3-04136A41A6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6323" y="-754"/>
              <a:ext cx="1146018" cy="1146018"/>
            </a:xfrm>
            <a:prstGeom prst="rect">
              <a:avLst/>
            </a:prstGeom>
          </p:spPr>
        </p:pic>
        <p:pic>
          <p:nvPicPr>
            <p:cNvPr id="3" name="Picture 2">
              <a:extLst>
                <a:ext uri="{FF2B5EF4-FFF2-40B4-BE49-F238E27FC236}">
                  <a16:creationId xmlns:a16="http://schemas.microsoft.com/office/drawing/2014/main" id="{FC06752D-6145-D1C0-38E6-30DED2A2BE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23795" y="-754"/>
              <a:ext cx="1146018" cy="1146018"/>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C2AECDB9-97AF-2AA9-F822-2B3C9406DEC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0059" y="-754"/>
              <a:ext cx="1146018" cy="1146018"/>
            </a:xfrm>
            <a:prstGeom prst="rect">
              <a:avLst/>
            </a:prstGeom>
          </p:spPr>
        </p:pic>
        <p:pic>
          <p:nvPicPr>
            <p:cNvPr id="5" name="Picture 4" descr="Shape, square&#10;&#10;Description automatically generated">
              <a:extLst>
                <a:ext uri="{FF2B5EF4-FFF2-40B4-BE49-F238E27FC236}">
                  <a16:creationId xmlns:a16="http://schemas.microsoft.com/office/drawing/2014/main" id="{0849625D-BF90-8FBE-A89F-765C906F450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14" y="-754"/>
              <a:ext cx="1146019" cy="114601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D981AAF3-15E5-9694-B540-A4199225A9B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67531" y="-754"/>
              <a:ext cx="1146018" cy="1146017"/>
            </a:xfrm>
            <a:prstGeom prst="rect">
              <a:avLst/>
            </a:prstGeom>
          </p:spPr>
        </p:pic>
        <p:pic>
          <p:nvPicPr>
            <p:cNvPr id="8" name="Picture 7" descr="Icon&#10;&#10;Description automatically generated">
              <a:extLst>
                <a:ext uri="{FF2B5EF4-FFF2-40B4-BE49-F238E27FC236}">
                  <a16:creationId xmlns:a16="http://schemas.microsoft.com/office/drawing/2014/main" id="{00D22B24-5E09-EE81-39DA-D066DA4532F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11267" y="-754"/>
              <a:ext cx="1146018" cy="1146017"/>
            </a:xfrm>
            <a:prstGeom prst="rect">
              <a:avLst/>
            </a:prstGeom>
          </p:spPr>
        </p:pic>
        <p:pic>
          <p:nvPicPr>
            <p:cNvPr id="10" name="Picture 9" descr="Chart, icon, bubble chart&#10;&#10;Description automatically generated">
              <a:extLst>
                <a:ext uri="{FF2B5EF4-FFF2-40B4-BE49-F238E27FC236}">
                  <a16:creationId xmlns:a16="http://schemas.microsoft.com/office/drawing/2014/main" id="{00079D03-548F-6D61-54AC-613A464765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55003" y="-754"/>
              <a:ext cx="1146018" cy="1146017"/>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504935F4-DB2E-3C3A-EFA3-B9E1C394320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998742" y="-754"/>
              <a:ext cx="1145258" cy="1145259"/>
            </a:xfrm>
            <a:prstGeom prst="rect">
              <a:avLst/>
            </a:prstGeom>
          </p:spPr>
        </p:pic>
      </p:grpSp>
      <p:pic>
        <p:nvPicPr>
          <p:cNvPr id="20" name="Picture 19" descr="Text&#10;&#10;Description automatically generated">
            <a:extLst>
              <a:ext uri="{FF2B5EF4-FFF2-40B4-BE49-F238E27FC236}">
                <a16:creationId xmlns:a16="http://schemas.microsoft.com/office/drawing/2014/main" id="{CA6F4C45-69F4-29D4-6B0A-15CC5FD3B5A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81000" y="6119521"/>
            <a:ext cx="2819716" cy="389486"/>
          </a:xfrm>
          <a:prstGeom prst="rect">
            <a:avLst/>
          </a:prstGeom>
        </p:spPr>
      </p:pic>
      <p:pic>
        <p:nvPicPr>
          <p:cNvPr id="23" name="Picture 22">
            <a:extLst>
              <a:ext uri="{FF2B5EF4-FFF2-40B4-BE49-F238E27FC236}">
                <a16:creationId xmlns:a16="http://schemas.microsoft.com/office/drawing/2014/main" id="{F12B7766-157B-C5FA-6E6E-8C0A00B72EA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77273" y="6096632"/>
            <a:ext cx="1077723" cy="490583"/>
          </a:xfrm>
          <a:prstGeom prst="rect">
            <a:avLst/>
          </a:prstGeom>
        </p:spPr>
      </p:pic>
    </p:spTree>
    <p:extLst>
      <p:ext uri="{BB962C8B-B14F-4D97-AF65-F5344CB8AC3E}">
        <p14:creationId xmlns:p14="http://schemas.microsoft.com/office/powerpoint/2010/main" val="1755524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3F28BEF2-00E7-D832-8885-0F61D891A5B2}"/>
              </a:ext>
            </a:extLst>
          </p:cNvPr>
          <p:cNvGraphicFramePr>
            <a:graphicFrameLocks noChangeAspect="1"/>
          </p:cNvGraphicFramePr>
          <p:nvPr userDrawn="1">
            <p:custDataLst>
              <p:tags r:id="rId1"/>
            </p:custDataLst>
            <p:extLst>
              <p:ext uri="{D42A27DB-BD31-4B8C-83A1-F6EECF244321}">
                <p14:modId xmlns:p14="http://schemas.microsoft.com/office/powerpoint/2010/main" val="3621462551"/>
              </p:ext>
            </p:extLst>
          </p:nvPr>
        </p:nvGraphicFramePr>
        <p:xfrm>
          <a:off x="1811" y="1440"/>
          <a:ext cx="1399" cy="1441"/>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8" name="think-cell data - do not delete" hidden="1">
                        <a:extLst>
                          <a:ext uri="{FF2B5EF4-FFF2-40B4-BE49-F238E27FC236}">
                            <a16:creationId xmlns:a16="http://schemas.microsoft.com/office/drawing/2014/main" id="{3F28BEF2-00E7-D832-8885-0F61D891A5B2}"/>
                          </a:ext>
                        </a:extLst>
                      </p:cNvPr>
                      <p:cNvPicPr/>
                      <p:nvPr/>
                    </p:nvPicPr>
                    <p:blipFill>
                      <a:blip r:embed="rId4"/>
                      <a:stretch>
                        <a:fillRect/>
                      </a:stretch>
                    </p:blipFill>
                    <p:spPr>
                      <a:xfrm>
                        <a:off x="1811" y="1440"/>
                        <a:ext cx="1399" cy="1441"/>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75CFA97E-F8A3-1D1B-27AF-643744C87D01}"/>
              </a:ext>
            </a:extLst>
          </p:cNvPr>
          <p:cNvGrpSpPr/>
          <p:nvPr userDrawn="1"/>
        </p:nvGrpSpPr>
        <p:grpSpPr>
          <a:xfrm>
            <a:off x="-14686" y="-38892"/>
            <a:ext cx="12206685" cy="6896892"/>
            <a:chOff x="0" y="-29992"/>
            <a:chExt cx="9155015" cy="6501955"/>
          </a:xfrm>
        </p:grpSpPr>
        <p:pic>
          <p:nvPicPr>
            <p:cNvPr id="13" name="Picture 12">
              <a:extLst>
                <a:ext uri="{FF2B5EF4-FFF2-40B4-BE49-F238E27FC236}">
                  <a16:creationId xmlns:a16="http://schemas.microsoft.com/office/drawing/2014/main" id="{5B81C008-E8BE-3C7E-E519-0ACFB1B30BE8}"/>
                </a:ext>
              </a:extLst>
            </p:cNvPr>
            <p:cNvPicPr>
              <a:picLocks noChangeAspect="1"/>
            </p:cNvPicPr>
            <p:nvPr userDrawn="1"/>
          </p:nvPicPr>
          <p:blipFill>
            <a:blip r:embed="rId5"/>
            <a:stretch>
              <a:fillRect/>
            </a:stretch>
          </p:blipFill>
          <p:spPr>
            <a:xfrm>
              <a:off x="0" y="-21525"/>
              <a:ext cx="9155015" cy="6493488"/>
            </a:xfrm>
            <a:prstGeom prst="rect">
              <a:avLst/>
            </a:prstGeom>
          </p:spPr>
        </p:pic>
        <p:pic>
          <p:nvPicPr>
            <p:cNvPr id="14" name="Picture 13">
              <a:extLst>
                <a:ext uri="{FF2B5EF4-FFF2-40B4-BE49-F238E27FC236}">
                  <a16:creationId xmlns:a16="http://schemas.microsoft.com/office/drawing/2014/main" id="{7F166F16-7AEB-0D34-84FC-43FC2BDDDDCB}"/>
                </a:ext>
              </a:extLst>
            </p:cNvPr>
            <p:cNvPicPr>
              <a:picLocks noChangeAspect="1"/>
            </p:cNvPicPr>
            <p:nvPr userDrawn="1"/>
          </p:nvPicPr>
          <p:blipFill>
            <a:blip r:embed="rId6"/>
            <a:stretch>
              <a:fillRect/>
            </a:stretch>
          </p:blipFill>
          <p:spPr>
            <a:xfrm>
              <a:off x="0" y="-29992"/>
              <a:ext cx="3231160" cy="3261643"/>
            </a:xfrm>
            <a:prstGeom prst="rect">
              <a:avLst/>
            </a:prstGeom>
          </p:spPr>
        </p:pic>
      </p:grpSp>
      <p:sp>
        <p:nvSpPr>
          <p:cNvPr id="2" name="Title 1"/>
          <p:cNvSpPr>
            <a:spLocks noGrp="1"/>
          </p:cNvSpPr>
          <p:nvPr>
            <p:ph type="title"/>
          </p:nvPr>
        </p:nvSpPr>
        <p:spPr>
          <a:xfrm>
            <a:off x="1646574" y="1667965"/>
            <a:ext cx="9865976" cy="1947861"/>
          </a:xfrm>
          <a:prstGeom prst="rect">
            <a:avLst/>
          </a:prstGeom>
        </p:spPr>
        <p:txBody>
          <a:bodyPr vert="horz" anchor="b">
            <a:normAutofit/>
          </a:bodyPr>
          <a:lstStyle>
            <a:lvl1pPr rtl="0">
              <a:defRPr sz="4400">
                <a:solidFill>
                  <a:schemeClr val="bg1"/>
                </a:solidFill>
                <a:latin typeface="VIC" panose="00000500000000000000" pitchFamily="2" charset="0"/>
              </a:defRPr>
            </a:lvl1pPr>
          </a:lstStyle>
          <a:p>
            <a:r>
              <a:rPr lang="en-AU"/>
              <a:t>Click to edit Master title style</a:t>
            </a:r>
          </a:p>
        </p:txBody>
      </p:sp>
      <p:sp>
        <p:nvSpPr>
          <p:cNvPr id="3" name="Text Placeholder 2"/>
          <p:cNvSpPr>
            <a:spLocks noGrp="1"/>
          </p:cNvSpPr>
          <p:nvPr>
            <p:ph type="body" idx="1" hasCustomPrompt="1"/>
          </p:nvPr>
        </p:nvSpPr>
        <p:spPr>
          <a:xfrm>
            <a:off x="1659273" y="4790966"/>
            <a:ext cx="9853278" cy="1212851"/>
          </a:xfrm>
          <a:prstGeom prst="rect">
            <a:avLst/>
          </a:prstGeom>
        </p:spPr>
        <p:txBody>
          <a:bodyPr>
            <a:normAutofit/>
          </a:bodyPr>
          <a:lstStyle>
            <a:lvl1pPr marL="0" indent="0" rtl="0">
              <a:buNone/>
              <a:defRPr sz="2000">
                <a:solidFill>
                  <a:schemeClr val="bg1"/>
                </a:solidFill>
                <a:latin typeface="VIC" panose="00000500000000000000" pitchFamily="2" charset="0"/>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AU"/>
              <a:t>Click to add presenter name</a:t>
            </a:r>
          </a:p>
          <a:p>
            <a:pPr lvl="0"/>
            <a:r>
              <a:rPr lang="en-AU"/>
              <a:t>Click to add date </a:t>
            </a:r>
          </a:p>
        </p:txBody>
      </p:sp>
      <p:sp>
        <p:nvSpPr>
          <p:cNvPr id="9" name="Text Placeholder 2">
            <a:extLst>
              <a:ext uri="{FF2B5EF4-FFF2-40B4-BE49-F238E27FC236}">
                <a16:creationId xmlns:a16="http://schemas.microsoft.com/office/drawing/2014/main" id="{ACBF3A49-0E3B-493B-B6E6-3150104623CF}"/>
              </a:ext>
            </a:extLst>
          </p:cNvPr>
          <p:cNvSpPr>
            <a:spLocks noGrp="1"/>
          </p:cNvSpPr>
          <p:nvPr>
            <p:ph type="body" idx="13"/>
          </p:nvPr>
        </p:nvSpPr>
        <p:spPr>
          <a:xfrm>
            <a:off x="1659273" y="3682244"/>
            <a:ext cx="9853278" cy="635513"/>
          </a:xfrm>
          <a:prstGeom prst="rect">
            <a:avLst/>
          </a:prstGeom>
        </p:spPr>
        <p:txBody>
          <a:bodyPr>
            <a:normAutofit/>
          </a:bodyPr>
          <a:lstStyle>
            <a:lvl1pPr marL="0" indent="0" rtl="0">
              <a:buNone/>
              <a:defRPr sz="2400">
                <a:solidFill>
                  <a:schemeClr val="bg1"/>
                </a:solidFill>
                <a:latin typeface="VIC" panose="00000500000000000000" pitchFamily="2" charset="0"/>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AU"/>
              <a:t>Click to edit Master text styles</a:t>
            </a:r>
          </a:p>
        </p:txBody>
      </p:sp>
      <p:pic>
        <p:nvPicPr>
          <p:cNvPr id="6" name="Graphic 5">
            <a:extLst>
              <a:ext uri="{FF2B5EF4-FFF2-40B4-BE49-F238E27FC236}">
                <a16:creationId xmlns:a16="http://schemas.microsoft.com/office/drawing/2014/main" id="{714E10E9-473D-9698-F9C8-D858313E55C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025869" y="6231133"/>
            <a:ext cx="2787692" cy="38186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6E5ED2DA-3135-D6FE-A08A-62412A1C2BE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5059" y="6146363"/>
            <a:ext cx="1066551" cy="480987"/>
          </a:xfrm>
          <a:prstGeom prst="rect">
            <a:avLst/>
          </a:prstGeom>
        </p:spPr>
      </p:pic>
    </p:spTree>
    <p:extLst>
      <p:ext uri="{BB962C8B-B14F-4D97-AF65-F5344CB8AC3E}">
        <p14:creationId xmlns:p14="http://schemas.microsoft.com/office/powerpoint/2010/main" val="2697756381"/>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9626660-C509-C3B9-07E0-246879A109A9}"/>
              </a:ext>
            </a:extLst>
          </p:cNvPr>
          <p:cNvGraphicFramePr>
            <a:graphicFrameLocks noChangeAspect="1"/>
          </p:cNvGraphicFramePr>
          <p:nvPr userDrawn="1">
            <p:custDataLst>
              <p:tags r:id="rId1"/>
            </p:custDataLst>
            <p:extLst>
              <p:ext uri="{D42A27DB-BD31-4B8C-83A1-F6EECF244321}">
                <p14:modId xmlns:p14="http://schemas.microsoft.com/office/powerpoint/2010/main" val="3386018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69626660-C509-C3B9-07E0-246879A109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1851" y="1709739"/>
            <a:ext cx="10515600" cy="1947861"/>
          </a:xfrm>
          <a:prstGeom prst="rect">
            <a:avLst/>
          </a:prstGeom>
        </p:spPr>
        <p:txBody>
          <a:bodyPr vert="horz" anchor="b">
            <a:normAutofit/>
          </a:bodyPr>
          <a:lstStyle>
            <a:lvl1pPr rtl="0">
              <a:defRPr sz="4400">
                <a:latin typeface="VIC" panose="00000500000000000000" pitchFamily="2" charset="0"/>
              </a:defRPr>
            </a:lvl1pPr>
          </a:lstStyle>
          <a:p>
            <a:r>
              <a:rPr lang="en-AU"/>
              <a:t>Click to edit Master title style</a:t>
            </a:r>
          </a:p>
        </p:txBody>
      </p:sp>
      <p:sp>
        <p:nvSpPr>
          <p:cNvPr id="3" name="Text Placeholder 2"/>
          <p:cNvSpPr>
            <a:spLocks noGrp="1"/>
          </p:cNvSpPr>
          <p:nvPr>
            <p:ph type="body" idx="1" hasCustomPrompt="1"/>
          </p:nvPr>
        </p:nvSpPr>
        <p:spPr>
          <a:xfrm>
            <a:off x="831851" y="4876800"/>
            <a:ext cx="10515600" cy="1212851"/>
          </a:xfrm>
          <a:prstGeom prst="rect">
            <a:avLst/>
          </a:prstGeom>
        </p:spPr>
        <p:txBody>
          <a:bodyPr>
            <a:normAutofit/>
          </a:bodyPr>
          <a:lstStyle>
            <a:lvl1pPr marL="0" indent="0" rtl="0">
              <a:buFont typeface="Arial" panose="020B0604020202020204" pitchFamily="34" charset="0"/>
              <a:buNone/>
              <a:defRPr sz="2000">
                <a:solidFill>
                  <a:schemeClr val="tx1"/>
                </a:solidFill>
                <a:latin typeface="VIC" panose="00000500000000000000" pitchFamily="2" charset="0"/>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AU"/>
              <a:t>Click to add presenter name</a:t>
            </a:r>
          </a:p>
          <a:p>
            <a:pPr lvl="0"/>
            <a:r>
              <a:rPr lang="en-AU"/>
              <a:t>Click to add date </a:t>
            </a:r>
          </a:p>
        </p:txBody>
      </p:sp>
      <p:sp>
        <p:nvSpPr>
          <p:cNvPr id="9" name="Text Placeholder 2">
            <a:extLst>
              <a:ext uri="{FF2B5EF4-FFF2-40B4-BE49-F238E27FC236}">
                <a16:creationId xmlns:a16="http://schemas.microsoft.com/office/drawing/2014/main" id="{ACBF3A49-0E3B-493B-B6E6-3150104623CF}"/>
              </a:ext>
            </a:extLst>
          </p:cNvPr>
          <p:cNvSpPr>
            <a:spLocks noGrp="1"/>
          </p:cNvSpPr>
          <p:nvPr>
            <p:ph type="body" idx="13"/>
          </p:nvPr>
        </p:nvSpPr>
        <p:spPr>
          <a:xfrm>
            <a:off x="844550" y="3698748"/>
            <a:ext cx="10515600" cy="635513"/>
          </a:xfrm>
          <a:prstGeom prst="rect">
            <a:avLst/>
          </a:prstGeom>
        </p:spPr>
        <p:txBody>
          <a:bodyPr>
            <a:normAutofit/>
          </a:bodyPr>
          <a:lstStyle>
            <a:lvl1pPr marL="0" indent="0" rtl="0">
              <a:buNone/>
              <a:defRPr sz="2400">
                <a:solidFill>
                  <a:schemeClr val="tx1"/>
                </a:solidFill>
                <a:latin typeface="VIC" panose="00000500000000000000" pitchFamily="2" charset="0"/>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AU"/>
              <a:t>Click to edit Master text styles</a:t>
            </a:r>
          </a:p>
        </p:txBody>
      </p:sp>
      <p:pic>
        <p:nvPicPr>
          <p:cNvPr id="4" name="Picture 3">
            <a:extLst>
              <a:ext uri="{FF2B5EF4-FFF2-40B4-BE49-F238E27FC236}">
                <a16:creationId xmlns:a16="http://schemas.microsoft.com/office/drawing/2014/main" id="{73640041-94CE-7B53-4FB4-FE11E1D057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77273" y="6096632"/>
            <a:ext cx="1077723" cy="490583"/>
          </a:xfrm>
          <a:prstGeom prst="rect">
            <a:avLst/>
          </a:prstGeom>
        </p:spPr>
      </p:pic>
      <p:pic>
        <p:nvPicPr>
          <p:cNvPr id="6" name="Picture 5" descr="Text&#10;&#10;Description automatically generated">
            <a:extLst>
              <a:ext uri="{FF2B5EF4-FFF2-40B4-BE49-F238E27FC236}">
                <a16:creationId xmlns:a16="http://schemas.microsoft.com/office/drawing/2014/main" id="{2C8BC292-2E2E-AA99-2C32-E36861E4A2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1000" y="323321"/>
            <a:ext cx="2819716" cy="389486"/>
          </a:xfrm>
          <a:prstGeom prst="rect">
            <a:avLst/>
          </a:prstGeom>
        </p:spPr>
      </p:pic>
      <p:pic>
        <p:nvPicPr>
          <p:cNvPr id="7" name="Graphic 6">
            <a:extLst>
              <a:ext uri="{FF2B5EF4-FFF2-40B4-BE49-F238E27FC236}">
                <a16:creationId xmlns:a16="http://schemas.microsoft.com/office/drawing/2014/main" id="{6D7A1FC5-A6F7-EA69-606B-7EAA2AE7DD4C}"/>
              </a:ext>
            </a:extLst>
          </p:cNvPr>
          <p:cNvPicPr>
            <a:picLocks noChangeAspect="1"/>
          </p:cNvPicPr>
          <p:nvPr userDrawn="1"/>
        </p:nvPicPr>
        <p:blipFill rotWithShape="1">
          <a:blip r:embed="rId7">
            <a:alphaModFix amt="20000"/>
            <a:extLst>
              <a:ext uri="{96DAC541-7B7A-43D3-8B79-37D633B846F1}">
                <asvg:svgBlip xmlns:asvg="http://schemas.microsoft.com/office/drawing/2016/SVG/main" r:embed="rId8"/>
              </a:ext>
            </a:extLst>
          </a:blip>
          <a:srcRect r="82646"/>
          <a:stretch/>
        </p:blipFill>
        <p:spPr>
          <a:xfrm>
            <a:off x="6902387" y="2832478"/>
            <a:ext cx="5289613" cy="4147865"/>
          </a:xfrm>
          <a:prstGeom prst="rect">
            <a:avLst/>
          </a:prstGeom>
        </p:spPr>
      </p:pic>
    </p:spTree>
    <p:extLst>
      <p:ext uri="{BB962C8B-B14F-4D97-AF65-F5344CB8AC3E}">
        <p14:creationId xmlns:p14="http://schemas.microsoft.com/office/powerpoint/2010/main" val="3230178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4436E08F-1CC2-ABD9-3264-504C47C1E061}"/>
              </a:ext>
            </a:extLst>
          </p:cNvPr>
          <p:cNvGraphicFramePr>
            <a:graphicFrameLocks noChangeAspect="1"/>
          </p:cNvGraphicFramePr>
          <p:nvPr userDrawn="1">
            <p:custDataLst>
              <p:tags r:id="rId1"/>
            </p:custDataLst>
            <p:extLst>
              <p:ext uri="{D42A27DB-BD31-4B8C-83A1-F6EECF244321}">
                <p14:modId xmlns:p14="http://schemas.microsoft.com/office/powerpoint/2010/main" val="3806493333"/>
              </p:ext>
            </p:extLst>
          </p:nvPr>
        </p:nvGraphicFramePr>
        <p:xfrm>
          <a:off x="1811" y="1440"/>
          <a:ext cx="1399" cy="1441"/>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4" name="think-cell data - do not delete" hidden="1">
                        <a:extLst>
                          <a:ext uri="{FF2B5EF4-FFF2-40B4-BE49-F238E27FC236}">
                            <a16:creationId xmlns:a16="http://schemas.microsoft.com/office/drawing/2014/main" id="{4436E08F-1CC2-ABD9-3264-504C47C1E061}"/>
                          </a:ext>
                        </a:extLst>
                      </p:cNvPr>
                      <p:cNvPicPr/>
                      <p:nvPr/>
                    </p:nvPicPr>
                    <p:blipFill>
                      <a:blip r:embed="rId4"/>
                      <a:stretch>
                        <a:fillRect/>
                      </a:stretch>
                    </p:blipFill>
                    <p:spPr>
                      <a:xfrm>
                        <a:off x="1811" y="1440"/>
                        <a:ext cx="1399" cy="1441"/>
                      </a:xfrm>
                      <a:prstGeom prst="rect">
                        <a:avLst/>
                      </a:prstGeom>
                    </p:spPr>
                  </p:pic>
                </p:oleObj>
              </mc:Fallback>
            </mc:AlternateContent>
          </a:graphicData>
        </a:graphic>
      </p:graphicFrame>
      <p:pic>
        <p:nvPicPr>
          <p:cNvPr id="13" name="Picture 12" descr="Shape&#10;&#10;Description automatically generated">
            <a:extLst>
              <a:ext uri="{FF2B5EF4-FFF2-40B4-BE49-F238E27FC236}">
                <a16:creationId xmlns:a16="http://schemas.microsoft.com/office/drawing/2014/main" id="{318107F2-3E33-4AA3-8BA2-BA77E8BBF64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3125"/>
          <a:stretch/>
        </p:blipFill>
        <p:spPr>
          <a:xfrm>
            <a:off x="-1" y="-1"/>
            <a:ext cx="9829799" cy="1063413"/>
          </a:xfrm>
          <a:prstGeom prst="rect">
            <a:avLst/>
          </a:prstGeom>
        </p:spPr>
      </p:pic>
      <p:sp>
        <p:nvSpPr>
          <p:cNvPr id="2" name="Title 1"/>
          <p:cNvSpPr>
            <a:spLocks noGrp="1"/>
          </p:cNvSpPr>
          <p:nvPr>
            <p:ph type="title"/>
          </p:nvPr>
        </p:nvSpPr>
        <p:spPr>
          <a:xfrm>
            <a:off x="841765" y="94355"/>
            <a:ext cx="8142455" cy="874701"/>
          </a:xfrm>
          <a:prstGeom prst="rect">
            <a:avLst/>
          </a:prstGeom>
        </p:spPr>
        <p:txBody>
          <a:bodyPr vert="horz">
            <a:normAutofit/>
          </a:bodyPr>
          <a:lstStyle>
            <a:lvl1pPr rtl="0">
              <a:defRPr sz="1814">
                <a:solidFill>
                  <a:schemeClr val="bg1"/>
                </a:solidFill>
              </a:defRPr>
            </a:lvl1pPr>
          </a:lstStyle>
          <a:p>
            <a:r>
              <a:rPr lang="en-AU"/>
              <a:t>Click to edit Master title style</a:t>
            </a:r>
          </a:p>
        </p:txBody>
      </p:sp>
      <p:pic>
        <p:nvPicPr>
          <p:cNvPr id="4" name="Picture 3" descr="Text&#10;&#10;Description automatically generated">
            <a:extLst>
              <a:ext uri="{FF2B5EF4-FFF2-40B4-BE49-F238E27FC236}">
                <a16:creationId xmlns:a16="http://schemas.microsoft.com/office/drawing/2014/main" id="{48AD22A5-A825-CDB4-B35F-5FF8B339B1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1000" y="6119521"/>
            <a:ext cx="2819716" cy="389486"/>
          </a:xfrm>
          <a:prstGeom prst="rect">
            <a:avLst/>
          </a:prstGeom>
        </p:spPr>
      </p:pic>
      <p:pic>
        <p:nvPicPr>
          <p:cNvPr id="5" name="Picture 4">
            <a:extLst>
              <a:ext uri="{FF2B5EF4-FFF2-40B4-BE49-F238E27FC236}">
                <a16:creationId xmlns:a16="http://schemas.microsoft.com/office/drawing/2014/main" id="{B8620813-C10D-20EC-5EDE-07EAB21477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77273" y="6096632"/>
            <a:ext cx="1077723" cy="490583"/>
          </a:xfrm>
          <a:prstGeom prst="rect">
            <a:avLst/>
          </a:prstGeom>
        </p:spPr>
      </p:pic>
      <p:pic>
        <p:nvPicPr>
          <p:cNvPr id="7" name="Picture 6" descr="Shape&#10;&#10;Description automatically generated">
            <a:extLst>
              <a:ext uri="{FF2B5EF4-FFF2-40B4-BE49-F238E27FC236}">
                <a16:creationId xmlns:a16="http://schemas.microsoft.com/office/drawing/2014/main" id="{826AE7CB-3C8E-A5FF-4E84-7BEA87E7762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67222"/>
          <a:stretch/>
        </p:blipFill>
        <p:spPr>
          <a:xfrm>
            <a:off x="9563177" y="-433"/>
            <a:ext cx="2628823" cy="1063412"/>
          </a:xfrm>
          <a:prstGeom prst="rect">
            <a:avLst/>
          </a:prstGeom>
        </p:spPr>
      </p:pic>
      <p:sp>
        <p:nvSpPr>
          <p:cNvPr id="3" name="Content Placeholder 2">
            <a:extLst>
              <a:ext uri="{FF2B5EF4-FFF2-40B4-BE49-F238E27FC236}">
                <a16:creationId xmlns:a16="http://schemas.microsoft.com/office/drawing/2014/main" id="{11CF2B9A-4A5E-1169-8D64-E2121AB96FE0}"/>
              </a:ext>
            </a:extLst>
          </p:cNvPr>
          <p:cNvSpPr>
            <a:spLocks noGrp="1"/>
          </p:cNvSpPr>
          <p:nvPr>
            <p:ph idx="1"/>
          </p:nvPr>
        </p:nvSpPr>
        <p:spPr>
          <a:xfrm>
            <a:off x="838201" y="1366967"/>
            <a:ext cx="10515600" cy="4404672"/>
          </a:xfrm>
          <a:prstGeom prst="rect">
            <a:avLst/>
          </a:prstGeom>
        </p:spPr>
        <p:txBody>
          <a:bodyPr/>
          <a:lstStyle>
            <a:lvl1pPr rtl="0">
              <a:defRPr/>
            </a:lvl1pPr>
            <a:lvl2pPr rtl="0">
              <a:defRPr/>
            </a:lvl2pPr>
            <a:lvl3pPr rtl="0">
              <a:defRPr/>
            </a:lvl3pPr>
            <a:lvl4pPr rtl="0">
              <a:defRPr/>
            </a:lvl4pPr>
            <a:lvl5pPr rtl="0">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 name="Text Placeholder 7">
            <a:extLst>
              <a:ext uri="{FF2B5EF4-FFF2-40B4-BE49-F238E27FC236}">
                <a16:creationId xmlns:a16="http://schemas.microsoft.com/office/drawing/2014/main" id="{5F1697B6-024E-FB7E-6349-5B9A8B062E0F}"/>
              </a:ext>
            </a:extLst>
          </p:cNvPr>
          <p:cNvSpPr>
            <a:spLocks noGrp="1"/>
          </p:cNvSpPr>
          <p:nvPr>
            <p:ph type="body" sz="quarter" idx="10" hasCustomPrompt="1"/>
          </p:nvPr>
        </p:nvSpPr>
        <p:spPr>
          <a:xfrm>
            <a:off x="3466620" y="6131211"/>
            <a:ext cx="6251163" cy="413323"/>
          </a:xfrm>
        </p:spPr>
        <p:txBody>
          <a:bodyPr anchor="ctr">
            <a:normAutofit/>
          </a:bodyPr>
          <a:lstStyle>
            <a:lvl1pPr marL="0" indent="0">
              <a:buNone/>
              <a:defRPr/>
            </a:lvl1pPr>
            <a:lvl5pPr marL="11521" indent="0" rtl="0">
              <a:buNone/>
              <a:tabLst/>
              <a:defRPr sz="907">
                <a:solidFill>
                  <a:schemeClr val="bg1">
                    <a:lumMod val="75000"/>
                  </a:schemeClr>
                </a:solidFill>
              </a:defRPr>
            </a:lvl5pPr>
          </a:lstStyle>
          <a:p>
            <a:pPr lvl="4"/>
            <a:r>
              <a:rPr lang="en-AU"/>
              <a:t>Source:</a:t>
            </a:r>
          </a:p>
        </p:txBody>
      </p:sp>
      <p:sp>
        <p:nvSpPr>
          <p:cNvPr id="9" name="Slide Number Placeholder 8">
            <a:extLst>
              <a:ext uri="{FF2B5EF4-FFF2-40B4-BE49-F238E27FC236}">
                <a16:creationId xmlns:a16="http://schemas.microsoft.com/office/drawing/2014/main" id="{BA57694B-C058-457B-3FE7-7137780AC7AD}"/>
              </a:ext>
            </a:extLst>
          </p:cNvPr>
          <p:cNvSpPr>
            <a:spLocks noGrp="1"/>
          </p:cNvSpPr>
          <p:nvPr>
            <p:ph type="sldNum" sz="quarter" idx="11"/>
          </p:nvPr>
        </p:nvSpPr>
        <p:spPr/>
        <p:txBody>
          <a:bodyPr/>
          <a:lstStyle>
            <a:lvl1pPr rtl="0">
              <a:defRPr/>
            </a:lvl1pPr>
          </a:lstStyle>
          <a:p>
            <a:fld id="{6732FD5E-6CD1-6542-B716-C900A098DA42}" type="slidenum">
              <a:rPr lang="en-AU" smtClean="0"/>
              <a:pPr/>
              <a:t>‹#›</a:t>
            </a:fld>
            <a:endParaRPr lang="en-AU"/>
          </a:p>
        </p:txBody>
      </p:sp>
    </p:spTree>
    <p:extLst>
      <p:ext uri="{BB962C8B-B14F-4D97-AF65-F5344CB8AC3E}">
        <p14:creationId xmlns:p14="http://schemas.microsoft.com/office/powerpoint/2010/main" val="2319405920"/>
      </p:ext>
    </p:extLst>
  </p:cSld>
  <p:clrMapOvr>
    <a:masterClrMapping/>
  </p:clrMapOvr>
  <p:extLst>
    <p:ext uri="{DCECCB84-F9BA-43D5-87BE-67443E8EF086}">
      <p15:sldGuideLst xmlns:p15="http://schemas.microsoft.com/office/powerpoint/2012/main">
        <p15:guide id="1" orient="horz" pos="93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B24FF67-A6CE-09F0-3D8A-04099C48E724}"/>
              </a:ext>
            </a:extLst>
          </p:cNvPr>
          <p:cNvGraphicFramePr>
            <a:graphicFrameLocks noChangeAspect="1"/>
          </p:cNvGraphicFramePr>
          <p:nvPr userDrawn="1">
            <p:custDataLst>
              <p:tags r:id="rId1"/>
            </p:custDataLst>
            <p:extLst>
              <p:ext uri="{D42A27DB-BD31-4B8C-83A1-F6EECF244321}">
                <p14:modId xmlns:p14="http://schemas.microsoft.com/office/powerpoint/2010/main" val="382637442"/>
              </p:ext>
            </p:extLst>
          </p:nvPr>
        </p:nvGraphicFramePr>
        <p:xfrm>
          <a:off x="1811" y="1440"/>
          <a:ext cx="1399" cy="1441"/>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FB24FF67-A6CE-09F0-3D8A-04099C48E724}"/>
                          </a:ext>
                        </a:extLst>
                      </p:cNvPr>
                      <p:cNvPicPr/>
                      <p:nvPr/>
                    </p:nvPicPr>
                    <p:blipFill>
                      <a:blip r:embed="rId4"/>
                      <a:stretch>
                        <a:fillRect/>
                      </a:stretch>
                    </p:blipFill>
                    <p:spPr>
                      <a:xfrm>
                        <a:off x="1811" y="1440"/>
                        <a:ext cx="1399" cy="1441"/>
                      </a:xfrm>
                      <a:prstGeom prst="rect">
                        <a:avLst/>
                      </a:prstGeom>
                    </p:spPr>
                  </p:pic>
                </p:oleObj>
              </mc:Fallback>
            </mc:AlternateContent>
          </a:graphicData>
        </a:graphic>
      </p:graphicFrame>
      <p:pic>
        <p:nvPicPr>
          <p:cNvPr id="12" name="Picture 11" descr="Shape&#10;&#10;Description automatically generated">
            <a:extLst>
              <a:ext uri="{FF2B5EF4-FFF2-40B4-BE49-F238E27FC236}">
                <a16:creationId xmlns:a16="http://schemas.microsoft.com/office/drawing/2014/main" id="{33BB0BA2-735A-416A-9668-7CD0665E654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3125"/>
          <a:stretch/>
        </p:blipFill>
        <p:spPr>
          <a:xfrm>
            <a:off x="0" y="0"/>
            <a:ext cx="9829800" cy="1063413"/>
          </a:xfrm>
          <a:prstGeom prst="rect">
            <a:avLst/>
          </a:prstGeom>
        </p:spPr>
      </p:pic>
      <p:sp>
        <p:nvSpPr>
          <p:cNvPr id="14" name="Title 1">
            <a:extLst>
              <a:ext uri="{FF2B5EF4-FFF2-40B4-BE49-F238E27FC236}">
                <a16:creationId xmlns:a16="http://schemas.microsoft.com/office/drawing/2014/main" id="{C58D3D2B-9A2E-4DCB-B5C6-9EB1B1514A4A}"/>
              </a:ext>
            </a:extLst>
          </p:cNvPr>
          <p:cNvSpPr>
            <a:spLocks noGrp="1"/>
          </p:cNvSpPr>
          <p:nvPr>
            <p:ph type="title"/>
          </p:nvPr>
        </p:nvSpPr>
        <p:spPr>
          <a:xfrm>
            <a:off x="841764" y="94356"/>
            <a:ext cx="8142456" cy="874701"/>
          </a:xfrm>
          <a:prstGeom prst="rect">
            <a:avLst/>
          </a:prstGeom>
        </p:spPr>
        <p:txBody>
          <a:bodyPr vert="horz">
            <a:normAutofit/>
          </a:bodyPr>
          <a:lstStyle>
            <a:lvl1pPr rtl="0">
              <a:defRPr sz="1814">
                <a:solidFill>
                  <a:schemeClr val="bg1"/>
                </a:solidFill>
              </a:defRPr>
            </a:lvl1pPr>
          </a:lstStyle>
          <a:p>
            <a:r>
              <a:rPr lang="en-AU"/>
              <a:t>Click to edit Master title style</a:t>
            </a:r>
          </a:p>
        </p:txBody>
      </p:sp>
      <p:sp>
        <p:nvSpPr>
          <p:cNvPr id="15" name="Content Placeholder 2">
            <a:extLst>
              <a:ext uri="{FF2B5EF4-FFF2-40B4-BE49-F238E27FC236}">
                <a16:creationId xmlns:a16="http://schemas.microsoft.com/office/drawing/2014/main" id="{BC2846E4-DABE-4F78-926D-657127B1B01A}"/>
              </a:ext>
            </a:extLst>
          </p:cNvPr>
          <p:cNvSpPr>
            <a:spLocks noGrp="1"/>
          </p:cNvSpPr>
          <p:nvPr>
            <p:ph idx="1"/>
          </p:nvPr>
        </p:nvSpPr>
        <p:spPr>
          <a:xfrm>
            <a:off x="838201" y="1366967"/>
            <a:ext cx="10515600" cy="4404672"/>
          </a:xfrm>
          <a:prstGeom prst="rect">
            <a:avLst/>
          </a:prstGeom>
        </p:spPr>
        <p:txBody>
          <a:bodyPr/>
          <a:lstStyle>
            <a:lvl1pPr rtl="0">
              <a:defRPr/>
            </a:lvl1pPr>
            <a:lvl2pPr rtl="0">
              <a:defRPr/>
            </a:lvl2pPr>
            <a:lvl3pPr rtl="0">
              <a:defRPr/>
            </a:lvl3pPr>
            <a:lvl4pPr rtl="0">
              <a:defRPr/>
            </a:lvl4pPr>
            <a:lvl5pPr rtl="0">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pic>
        <p:nvPicPr>
          <p:cNvPr id="2" name="Picture 1" descr="Text&#10;&#10;Description automatically generated">
            <a:extLst>
              <a:ext uri="{FF2B5EF4-FFF2-40B4-BE49-F238E27FC236}">
                <a16:creationId xmlns:a16="http://schemas.microsoft.com/office/drawing/2014/main" id="{61B7C14B-5254-10FC-E2E4-EC848E41767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1000" y="6119521"/>
            <a:ext cx="2819716" cy="389486"/>
          </a:xfrm>
          <a:prstGeom prst="rect">
            <a:avLst/>
          </a:prstGeom>
        </p:spPr>
      </p:pic>
      <p:pic>
        <p:nvPicPr>
          <p:cNvPr id="3" name="Picture 2">
            <a:extLst>
              <a:ext uri="{FF2B5EF4-FFF2-40B4-BE49-F238E27FC236}">
                <a16:creationId xmlns:a16="http://schemas.microsoft.com/office/drawing/2014/main" id="{AB203479-5CCF-45C5-223B-2946D060746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77273" y="6096632"/>
            <a:ext cx="1077723" cy="490583"/>
          </a:xfrm>
          <a:prstGeom prst="rect">
            <a:avLst/>
          </a:prstGeom>
        </p:spPr>
      </p:pic>
      <p:pic>
        <p:nvPicPr>
          <p:cNvPr id="4" name="Picture 3" descr="Shape&#10;&#10;Description automatically generated">
            <a:extLst>
              <a:ext uri="{FF2B5EF4-FFF2-40B4-BE49-F238E27FC236}">
                <a16:creationId xmlns:a16="http://schemas.microsoft.com/office/drawing/2014/main" id="{8EA5C43E-1DB5-D6EA-1D41-EF6F042277D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7222"/>
          <a:stretch/>
        </p:blipFill>
        <p:spPr>
          <a:xfrm>
            <a:off x="9563177" y="-433"/>
            <a:ext cx="2628823" cy="1063412"/>
          </a:xfrm>
          <a:prstGeom prst="rect">
            <a:avLst/>
          </a:prstGeom>
        </p:spPr>
      </p:pic>
      <p:sp>
        <p:nvSpPr>
          <p:cNvPr id="11" name="Text Placeholder 7">
            <a:extLst>
              <a:ext uri="{FF2B5EF4-FFF2-40B4-BE49-F238E27FC236}">
                <a16:creationId xmlns:a16="http://schemas.microsoft.com/office/drawing/2014/main" id="{D864B717-596C-47EF-3171-DAF07A0A9715}"/>
              </a:ext>
            </a:extLst>
          </p:cNvPr>
          <p:cNvSpPr>
            <a:spLocks noGrp="1"/>
          </p:cNvSpPr>
          <p:nvPr>
            <p:ph type="body" sz="quarter" idx="10" hasCustomPrompt="1"/>
          </p:nvPr>
        </p:nvSpPr>
        <p:spPr>
          <a:xfrm>
            <a:off x="3466620" y="6131211"/>
            <a:ext cx="6251163" cy="413323"/>
          </a:xfrm>
        </p:spPr>
        <p:txBody>
          <a:bodyPr anchor="ctr">
            <a:normAutofit/>
          </a:bodyPr>
          <a:lstStyle>
            <a:lvl1pPr marL="0" indent="0">
              <a:buNone/>
              <a:defRPr/>
            </a:lvl1pPr>
            <a:lvl5pPr marL="11521" indent="0" rtl="0">
              <a:buNone/>
              <a:tabLst/>
              <a:defRPr sz="907">
                <a:solidFill>
                  <a:schemeClr val="bg1">
                    <a:lumMod val="75000"/>
                  </a:schemeClr>
                </a:solidFill>
              </a:defRPr>
            </a:lvl5pPr>
          </a:lstStyle>
          <a:p>
            <a:pPr lvl="4"/>
            <a:r>
              <a:rPr lang="en-AU"/>
              <a:t>Source:</a:t>
            </a:r>
          </a:p>
        </p:txBody>
      </p:sp>
      <p:sp>
        <p:nvSpPr>
          <p:cNvPr id="13" name="Slide Number Placeholder 12">
            <a:extLst>
              <a:ext uri="{FF2B5EF4-FFF2-40B4-BE49-F238E27FC236}">
                <a16:creationId xmlns:a16="http://schemas.microsoft.com/office/drawing/2014/main" id="{F7F800D9-235B-87AF-27B7-4A3E1490E508}"/>
              </a:ext>
            </a:extLst>
          </p:cNvPr>
          <p:cNvSpPr>
            <a:spLocks noGrp="1"/>
          </p:cNvSpPr>
          <p:nvPr>
            <p:ph type="sldNum" sz="quarter" idx="11"/>
          </p:nvPr>
        </p:nvSpPr>
        <p:spPr/>
        <p:txBody>
          <a:bodyPr/>
          <a:lstStyle>
            <a:lvl1pPr rtl="0">
              <a:defRPr/>
            </a:lvl1pPr>
          </a:lstStyle>
          <a:p>
            <a:fld id="{6732FD5E-6CD1-6542-B716-C900A098DA42}" type="slidenum">
              <a:rPr lang="en-AU" smtClean="0"/>
              <a:pPr/>
              <a:t>‹#›</a:t>
            </a:fld>
            <a:endParaRPr lang="en-AU"/>
          </a:p>
        </p:txBody>
      </p:sp>
    </p:spTree>
    <p:extLst>
      <p:ext uri="{BB962C8B-B14F-4D97-AF65-F5344CB8AC3E}">
        <p14:creationId xmlns:p14="http://schemas.microsoft.com/office/powerpoint/2010/main" val="3683627867"/>
      </p:ext>
    </p:extLst>
  </p:cSld>
  <p:clrMapOvr>
    <a:masterClrMapping/>
  </p:clrMapOvr>
  <p:extLst>
    <p:ext uri="{DCECCB84-F9BA-43D5-87BE-67443E8EF086}">
      <p15:sldGuideLst xmlns:p15="http://schemas.microsoft.com/office/powerpoint/2012/main">
        <p15:guide id="1" orient="horz" pos="930">
          <p15:clr>
            <a:srgbClr val="FBAE40"/>
          </p15:clr>
        </p15:guide>
        <p15:guide id="2" pos="336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9435AF17-FECA-E655-567F-FE4C8F51FCE2}"/>
              </a:ext>
            </a:extLst>
          </p:cNvPr>
          <p:cNvGraphicFramePr>
            <a:graphicFrameLocks noChangeAspect="1"/>
          </p:cNvGraphicFramePr>
          <p:nvPr userDrawn="1">
            <p:custDataLst>
              <p:tags r:id="rId1"/>
            </p:custDataLst>
            <p:extLst>
              <p:ext uri="{D42A27DB-BD31-4B8C-83A1-F6EECF244321}">
                <p14:modId xmlns:p14="http://schemas.microsoft.com/office/powerpoint/2010/main" val="3259776851"/>
              </p:ext>
            </p:extLst>
          </p:nvPr>
        </p:nvGraphicFramePr>
        <p:xfrm>
          <a:off x="1811" y="1440"/>
          <a:ext cx="1399" cy="1441"/>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think-cell data - do not delete" hidden="1">
                        <a:extLst>
                          <a:ext uri="{FF2B5EF4-FFF2-40B4-BE49-F238E27FC236}">
                            <a16:creationId xmlns:a16="http://schemas.microsoft.com/office/drawing/2014/main" id="{9435AF17-FECA-E655-567F-FE4C8F51FCE2}"/>
                          </a:ext>
                        </a:extLst>
                      </p:cNvPr>
                      <p:cNvPicPr/>
                      <p:nvPr/>
                    </p:nvPicPr>
                    <p:blipFill>
                      <a:blip r:embed="rId4"/>
                      <a:stretch>
                        <a:fillRect/>
                      </a:stretch>
                    </p:blipFill>
                    <p:spPr>
                      <a:xfrm>
                        <a:off x="1811" y="1440"/>
                        <a:ext cx="1399" cy="1441"/>
                      </a:xfrm>
                      <a:prstGeom prst="rect">
                        <a:avLst/>
                      </a:prstGeom>
                    </p:spPr>
                  </p:pic>
                </p:oleObj>
              </mc:Fallback>
            </mc:AlternateContent>
          </a:graphicData>
        </a:graphic>
      </p:graphicFrame>
      <p:sp>
        <p:nvSpPr>
          <p:cNvPr id="3" name="Text Placeholder 2"/>
          <p:cNvSpPr>
            <a:spLocks noGrp="1"/>
          </p:cNvSpPr>
          <p:nvPr>
            <p:ph type="body" idx="1"/>
          </p:nvPr>
        </p:nvSpPr>
        <p:spPr>
          <a:xfrm>
            <a:off x="836613" y="1372287"/>
            <a:ext cx="5157786" cy="823912"/>
          </a:xfrm>
          <a:prstGeom prst="rect">
            <a:avLst/>
          </a:prstGeom>
        </p:spPr>
        <p:txBody>
          <a:bodyPr anchor="b">
            <a:normAutofit/>
          </a:bodyPr>
          <a:lstStyle>
            <a:lvl1pPr marL="0" indent="0" rtl="0">
              <a:buNone/>
              <a:defRPr sz="20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AU"/>
              <a:t>Click to edit Master text styles</a:t>
            </a:r>
          </a:p>
        </p:txBody>
      </p:sp>
      <p:sp>
        <p:nvSpPr>
          <p:cNvPr id="4" name="Content Placeholder 3"/>
          <p:cNvSpPr>
            <a:spLocks noGrp="1"/>
          </p:cNvSpPr>
          <p:nvPr>
            <p:ph sz="half" idx="2"/>
          </p:nvPr>
        </p:nvSpPr>
        <p:spPr>
          <a:xfrm>
            <a:off x="839790" y="2296161"/>
            <a:ext cx="5157786" cy="3487162"/>
          </a:xfrm>
          <a:prstGeom prst="rect">
            <a:avLst/>
          </a:prstGeom>
        </p:spPr>
        <p:txBody>
          <a:bodyPr/>
          <a:lstStyle>
            <a:lvl1pPr rtl="0">
              <a:defRPr sz="2000"/>
            </a:lvl1pPr>
            <a:lvl2pPr rtl="0">
              <a:defRPr/>
            </a:lvl2pPr>
            <a:lvl3pPr rtl="0">
              <a:defRPr/>
            </a:lvl3pPr>
            <a:lvl4pPr rtl="0">
              <a:defRPr/>
            </a:lvl4pPr>
            <a:lvl5pPr rtl="0">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6170613" y="1372287"/>
            <a:ext cx="5183188" cy="823912"/>
          </a:xfrm>
          <a:prstGeom prst="rect">
            <a:avLst/>
          </a:prstGeom>
        </p:spPr>
        <p:txBody>
          <a:bodyPr anchor="b">
            <a:normAutofit/>
          </a:bodyPr>
          <a:lstStyle>
            <a:lvl1pPr marL="0" indent="0" rtl="0">
              <a:buNone/>
              <a:defRPr sz="20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72201" y="2296161"/>
            <a:ext cx="5183188" cy="3487162"/>
          </a:xfrm>
          <a:prstGeom prst="rect">
            <a:avLst/>
          </a:prstGeom>
        </p:spPr>
        <p:txBody>
          <a:bodyPr/>
          <a:lstStyle>
            <a:lvl1pPr rtl="0">
              <a:defRPr sz="2000"/>
            </a:lvl1pPr>
            <a:lvl2pPr rtl="0">
              <a:defRPr/>
            </a:lvl2pPr>
            <a:lvl3pPr rtl="0">
              <a:defRPr/>
            </a:lvl3pPr>
            <a:lvl4pPr rtl="0">
              <a:defRPr/>
            </a:lvl4pPr>
            <a:lvl5pPr rtl="0">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pic>
        <p:nvPicPr>
          <p:cNvPr id="13" name="Picture 12" descr="Shape&#10;&#10;Description automatically generated">
            <a:extLst>
              <a:ext uri="{FF2B5EF4-FFF2-40B4-BE49-F238E27FC236}">
                <a16:creationId xmlns:a16="http://schemas.microsoft.com/office/drawing/2014/main" id="{C3F10AAB-8135-48D6-B81D-C3361882AD9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3125"/>
          <a:stretch/>
        </p:blipFill>
        <p:spPr>
          <a:xfrm>
            <a:off x="1" y="0"/>
            <a:ext cx="11353801" cy="1063413"/>
          </a:xfrm>
          <a:prstGeom prst="rect">
            <a:avLst/>
          </a:prstGeom>
        </p:spPr>
      </p:pic>
      <p:sp>
        <p:nvSpPr>
          <p:cNvPr id="20" name="Title 1">
            <a:extLst>
              <a:ext uri="{FF2B5EF4-FFF2-40B4-BE49-F238E27FC236}">
                <a16:creationId xmlns:a16="http://schemas.microsoft.com/office/drawing/2014/main" id="{39D27B55-A175-4AAD-9A9C-8D135344FB70}"/>
              </a:ext>
            </a:extLst>
          </p:cNvPr>
          <p:cNvSpPr>
            <a:spLocks noGrp="1"/>
          </p:cNvSpPr>
          <p:nvPr>
            <p:ph type="title"/>
          </p:nvPr>
        </p:nvSpPr>
        <p:spPr>
          <a:xfrm>
            <a:off x="841764" y="94356"/>
            <a:ext cx="8142456" cy="874701"/>
          </a:xfrm>
          <a:prstGeom prst="rect">
            <a:avLst/>
          </a:prstGeom>
        </p:spPr>
        <p:txBody>
          <a:bodyPr vert="horz">
            <a:normAutofit/>
          </a:bodyPr>
          <a:lstStyle>
            <a:lvl1pPr rtl="0">
              <a:defRPr sz="1814">
                <a:solidFill>
                  <a:schemeClr val="bg1"/>
                </a:solidFill>
              </a:defRPr>
            </a:lvl1pPr>
          </a:lstStyle>
          <a:p>
            <a:r>
              <a:rPr lang="en-AU"/>
              <a:t>Click to edit Master title style</a:t>
            </a:r>
          </a:p>
        </p:txBody>
      </p:sp>
      <p:pic>
        <p:nvPicPr>
          <p:cNvPr id="2" name="Picture 1" descr="Text&#10;&#10;Description automatically generated">
            <a:extLst>
              <a:ext uri="{FF2B5EF4-FFF2-40B4-BE49-F238E27FC236}">
                <a16:creationId xmlns:a16="http://schemas.microsoft.com/office/drawing/2014/main" id="{63C122A4-2F8E-6F35-ADF0-EE91B4E94CD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1000" y="6119521"/>
            <a:ext cx="2819716" cy="389486"/>
          </a:xfrm>
          <a:prstGeom prst="rect">
            <a:avLst/>
          </a:prstGeom>
        </p:spPr>
      </p:pic>
      <p:pic>
        <p:nvPicPr>
          <p:cNvPr id="7" name="Picture 6">
            <a:extLst>
              <a:ext uri="{FF2B5EF4-FFF2-40B4-BE49-F238E27FC236}">
                <a16:creationId xmlns:a16="http://schemas.microsoft.com/office/drawing/2014/main" id="{C93F279A-C4FD-10E8-22EC-8BEAF02165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77273" y="6096632"/>
            <a:ext cx="1077723" cy="490583"/>
          </a:xfrm>
          <a:prstGeom prst="rect">
            <a:avLst/>
          </a:prstGeom>
        </p:spPr>
      </p:pic>
      <p:pic>
        <p:nvPicPr>
          <p:cNvPr id="8" name="Picture 7">
            <a:extLst>
              <a:ext uri="{FF2B5EF4-FFF2-40B4-BE49-F238E27FC236}">
                <a16:creationId xmlns:a16="http://schemas.microsoft.com/office/drawing/2014/main" id="{51A485C7-E207-F430-A282-512912870503}"/>
              </a:ext>
            </a:extLst>
          </p:cNvPr>
          <p:cNvPicPr>
            <a:picLocks noChangeAspect="1"/>
          </p:cNvPicPr>
          <p:nvPr userDrawn="1"/>
        </p:nvPicPr>
        <p:blipFill>
          <a:blip r:embed="rId8"/>
          <a:stretch>
            <a:fillRect/>
          </a:stretch>
        </p:blipFill>
        <p:spPr>
          <a:xfrm>
            <a:off x="10849739" y="-1"/>
            <a:ext cx="1342262" cy="1062979"/>
          </a:xfrm>
          <a:prstGeom prst="rect">
            <a:avLst/>
          </a:prstGeom>
        </p:spPr>
      </p:pic>
      <p:sp>
        <p:nvSpPr>
          <p:cNvPr id="10" name="Text Placeholder 7">
            <a:extLst>
              <a:ext uri="{FF2B5EF4-FFF2-40B4-BE49-F238E27FC236}">
                <a16:creationId xmlns:a16="http://schemas.microsoft.com/office/drawing/2014/main" id="{2F3CBA57-49C0-C762-E8F5-1BA69980B785}"/>
              </a:ext>
            </a:extLst>
          </p:cNvPr>
          <p:cNvSpPr>
            <a:spLocks noGrp="1"/>
          </p:cNvSpPr>
          <p:nvPr>
            <p:ph type="body" sz="quarter" idx="10" hasCustomPrompt="1"/>
          </p:nvPr>
        </p:nvSpPr>
        <p:spPr>
          <a:xfrm>
            <a:off x="3466620" y="6131211"/>
            <a:ext cx="6251163" cy="413323"/>
          </a:xfrm>
        </p:spPr>
        <p:txBody>
          <a:bodyPr anchor="ctr">
            <a:normAutofit/>
          </a:bodyPr>
          <a:lstStyle>
            <a:lvl1pPr marL="0" indent="0">
              <a:buNone/>
              <a:defRPr/>
            </a:lvl1pPr>
            <a:lvl5pPr marL="11521" indent="0" rtl="0">
              <a:buNone/>
              <a:tabLst/>
              <a:defRPr sz="907">
                <a:solidFill>
                  <a:schemeClr val="bg1">
                    <a:lumMod val="75000"/>
                  </a:schemeClr>
                </a:solidFill>
              </a:defRPr>
            </a:lvl5pPr>
          </a:lstStyle>
          <a:p>
            <a:pPr lvl="4"/>
            <a:r>
              <a:rPr lang="en-AU"/>
              <a:t>Source:</a:t>
            </a:r>
          </a:p>
        </p:txBody>
      </p:sp>
      <p:sp>
        <p:nvSpPr>
          <p:cNvPr id="12" name="Slide Number Placeholder 11">
            <a:extLst>
              <a:ext uri="{FF2B5EF4-FFF2-40B4-BE49-F238E27FC236}">
                <a16:creationId xmlns:a16="http://schemas.microsoft.com/office/drawing/2014/main" id="{D99CDA7D-1791-5879-A853-FED4E60E05AC}"/>
              </a:ext>
            </a:extLst>
          </p:cNvPr>
          <p:cNvSpPr>
            <a:spLocks noGrp="1"/>
          </p:cNvSpPr>
          <p:nvPr>
            <p:ph type="sldNum" sz="quarter" idx="11"/>
          </p:nvPr>
        </p:nvSpPr>
        <p:spPr/>
        <p:txBody>
          <a:bodyPr/>
          <a:lstStyle>
            <a:lvl1pPr rtl="0">
              <a:defRPr/>
            </a:lvl1pPr>
          </a:lstStyle>
          <a:p>
            <a:fld id="{6732FD5E-6CD1-6542-B716-C900A098DA42}" type="slidenum">
              <a:rPr lang="en-AU" smtClean="0"/>
              <a:pPr/>
              <a:t>‹#›</a:t>
            </a:fld>
            <a:endParaRPr lang="en-AU"/>
          </a:p>
        </p:txBody>
      </p:sp>
    </p:spTree>
    <p:extLst>
      <p:ext uri="{BB962C8B-B14F-4D97-AF65-F5344CB8AC3E}">
        <p14:creationId xmlns:p14="http://schemas.microsoft.com/office/powerpoint/2010/main" val="1584679532"/>
      </p:ext>
    </p:extLst>
  </p:cSld>
  <p:clrMapOvr>
    <a:masterClrMapping/>
  </p:clrMapOvr>
  <p:extLst>
    <p:ext uri="{DCECCB84-F9BA-43D5-87BE-67443E8EF086}">
      <p15:sldGuideLst xmlns:p15="http://schemas.microsoft.com/office/powerpoint/2012/main">
        <p15:guide id="1" orient="horz" pos="93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D9FC52E-EA09-C2CF-CBD1-C060D209619C}"/>
              </a:ext>
            </a:extLst>
          </p:cNvPr>
          <p:cNvGraphicFramePr>
            <a:graphicFrameLocks noChangeAspect="1"/>
          </p:cNvGraphicFramePr>
          <p:nvPr userDrawn="1">
            <p:custDataLst>
              <p:tags r:id="rId1"/>
            </p:custDataLst>
            <p:extLst>
              <p:ext uri="{D42A27DB-BD31-4B8C-83A1-F6EECF244321}">
                <p14:modId xmlns:p14="http://schemas.microsoft.com/office/powerpoint/2010/main" val="1068372116"/>
              </p:ext>
            </p:extLst>
          </p:nvPr>
        </p:nvGraphicFramePr>
        <p:xfrm>
          <a:off x="1811" y="1440"/>
          <a:ext cx="1399" cy="1441"/>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BD9FC52E-EA09-C2CF-CBD1-C060D209619C}"/>
                          </a:ext>
                        </a:extLst>
                      </p:cNvPr>
                      <p:cNvPicPr/>
                      <p:nvPr/>
                    </p:nvPicPr>
                    <p:blipFill>
                      <a:blip r:embed="rId4"/>
                      <a:stretch>
                        <a:fillRect/>
                      </a:stretch>
                    </p:blipFill>
                    <p:spPr>
                      <a:xfrm>
                        <a:off x="1811" y="1440"/>
                        <a:ext cx="1399" cy="1441"/>
                      </a:xfrm>
                      <a:prstGeom prst="rect">
                        <a:avLst/>
                      </a:prstGeom>
                    </p:spPr>
                  </p:pic>
                </p:oleObj>
              </mc:Fallback>
            </mc:AlternateContent>
          </a:graphicData>
        </a:graphic>
      </p:graphicFrame>
      <p:pic>
        <p:nvPicPr>
          <p:cNvPr id="12" name="Picture 11" descr="Shape&#10;&#10;Description automatically generated">
            <a:extLst>
              <a:ext uri="{FF2B5EF4-FFF2-40B4-BE49-F238E27FC236}">
                <a16:creationId xmlns:a16="http://schemas.microsoft.com/office/drawing/2014/main" id="{000A7FBA-D193-4906-9420-AE0D3FF767D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3125"/>
          <a:stretch/>
        </p:blipFill>
        <p:spPr>
          <a:xfrm>
            <a:off x="1" y="1"/>
            <a:ext cx="12192000" cy="1063413"/>
          </a:xfrm>
          <a:prstGeom prst="rect">
            <a:avLst/>
          </a:prstGeom>
        </p:spPr>
      </p:pic>
      <p:sp>
        <p:nvSpPr>
          <p:cNvPr id="21" name="Title 1">
            <a:extLst>
              <a:ext uri="{FF2B5EF4-FFF2-40B4-BE49-F238E27FC236}">
                <a16:creationId xmlns:a16="http://schemas.microsoft.com/office/drawing/2014/main" id="{6F1125C4-B2EC-478C-9DF9-232AC87D1C2B}"/>
              </a:ext>
            </a:extLst>
          </p:cNvPr>
          <p:cNvSpPr>
            <a:spLocks noGrp="1"/>
          </p:cNvSpPr>
          <p:nvPr userDrawn="1">
            <p:ph type="title"/>
          </p:nvPr>
        </p:nvSpPr>
        <p:spPr>
          <a:xfrm>
            <a:off x="836612" y="94357"/>
            <a:ext cx="8147608" cy="874701"/>
          </a:xfrm>
          <a:prstGeom prst="rect">
            <a:avLst/>
          </a:prstGeom>
        </p:spPr>
        <p:txBody>
          <a:bodyPr vert="horz">
            <a:normAutofit/>
          </a:bodyPr>
          <a:lstStyle>
            <a:lvl1pPr rtl="0">
              <a:defRPr sz="1814">
                <a:solidFill>
                  <a:schemeClr val="bg1"/>
                </a:solidFill>
              </a:defRPr>
            </a:lvl1pPr>
          </a:lstStyle>
          <a:p>
            <a:r>
              <a:rPr lang="en-AU"/>
              <a:t>Click to edit Master title style</a:t>
            </a:r>
          </a:p>
        </p:txBody>
      </p:sp>
      <p:sp>
        <p:nvSpPr>
          <p:cNvPr id="22" name="Text Placeholder 2">
            <a:extLst>
              <a:ext uri="{FF2B5EF4-FFF2-40B4-BE49-F238E27FC236}">
                <a16:creationId xmlns:a16="http://schemas.microsoft.com/office/drawing/2014/main" id="{858F97E7-964A-470C-84A3-3F4ED1514FD8}"/>
              </a:ext>
            </a:extLst>
          </p:cNvPr>
          <p:cNvSpPr>
            <a:spLocks noGrp="1"/>
          </p:cNvSpPr>
          <p:nvPr>
            <p:ph type="body" idx="1"/>
          </p:nvPr>
        </p:nvSpPr>
        <p:spPr>
          <a:xfrm>
            <a:off x="836613" y="1372287"/>
            <a:ext cx="5157786" cy="823912"/>
          </a:xfrm>
          <a:prstGeom prst="rect">
            <a:avLst/>
          </a:prstGeom>
        </p:spPr>
        <p:txBody>
          <a:bodyPr anchor="b">
            <a:normAutofit/>
          </a:bodyPr>
          <a:lstStyle>
            <a:lvl1pPr marL="0" indent="0" rtl="0">
              <a:buNone/>
              <a:defRPr sz="20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AU"/>
              <a:t>Click to edit Master text styles</a:t>
            </a:r>
          </a:p>
        </p:txBody>
      </p:sp>
      <p:sp>
        <p:nvSpPr>
          <p:cNvPr id="24" name="Text Placeholder 4">
            <a:extLst>
              <a:ext uri="{FF2B5EF4-FFF2-40B4-BE49-F238E27FC236}">
                <a16:creationId xmlns:a16="http://schemas.microsoft.com/office/drawing/2014/main" id="{113E75DB-F31C-47EE-A717-AA12F0AD5FD7}"/>
              </a:ext>
            </a:extLst>
          </p:cNvPr>
          <p:cNvSpPr>
            <a:spLocks noGrp="1"/>
          </p:cNvSpPr>
          <p:nvPr>
            <p:ph type="body" sz="quarter" idx="3"/>
          </p:nvPr>
        </p:nvSpPr>
        <p:spPr>
          <a:xfrm>
            <a:off x="6170613" y="1372287"/>
            <a:ext cx="5183188" cy="823912"/>
          </a:xfrm>
          <a:prstGeom prst="rect">
            <a:avLst/>
          </a:prstGeom>
        </p:spPr>
        <p:txBody>
          <a:bodyPr anchor="b">
            <a:normAutofit/>
          </a:bodyPr>
          <a:lstStyle>
            <a:lvl1pPr marL="0" indent="0" rtl="0">
              <a:buNone/>
              <a:defRPr sz="20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AU"/>
              <a:t>Click to edit Master text styles</a:t>
            </a:r>
          </a:p>
        </p:txBody>
      </p:sp>
      <p:pic>
        <p:nvPicPr>
          <p:cNvPr id="2" name="Picture 1" descr="Text&#10;&#10;Description automatically generated">
            <a:extLst>
              <a:ext uri="{FF2B5EF4-FFF2-40B4-BE49-F238E27FC236}">
                <a16:creationId xmlns:a16="http://schemas.microsoft.com/office/drawing/2014/main" id="{106FBF27-FF9E-5205-764F-141B279501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1000" y="6119521"/>
            <a:ext cx="2819716" cy="389486"/>
          </a:xfrm>
          <a:prstGeom prst="rect">
            <a:avLst/>
          </a:prstGeom>
        </p:spPr>
      </p:pic>
      <p:pic>
        <p:nvPicPr>
          <p:cNvPr id="3" name="Picture 2">
            <a:extLst>
              <a:ext uri="{FF2B5EF4-FFF2-40B4-BE49-F238E27FC236}">
                <a16:creationId xmlns:a16="http://schemas.microsoft.com/office/drawing/2014/main" id="{89BDBC32-7F27-C32B-A057-79516863405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77273" y="6096632"/>
            <a:ext cx="1077723" cy="490583"/>
          </a:xfrm>
          <a:prstGeom prst="rect">
            <a:avLst/>
          </a:prstGeom>
        </p:spPr>
      </p:pic>
      <p:pic>
        <p:nvPicPr>
          <p:cNvPr id="4" name="Picture 3">
            <a:extLst>
              <a:ext uri="{FF2B5EF4-FFF2-40B4-BE49-F238E27FC236}">
                <a16:creationId xmlns:a16="http://schemas.microsoft.com/office/drawing/2014/main" id="{5A961D69-86EC-4EA6-719A-9D50B507125F}"/>
              </a:ext>
            </a:extLst>
          </p:cNvPr>
          <p:cNvPicPr>
            <a:picLocks noChangeAspect="1"/>
          </p:cNvPicPr>
          <p:nvPr userDrawn="1"/>
        </p:nvPicPr>
        <p:blipFill>
          <a:blip r:embed="rId8"/>
          <a:stretch>
            <a:fillRect/>
          </a:stretch>
        </p:blipFill>
        <p:spPr>
          <a:xfrm>
            <a:off x="10855855" y="-1"/>
            <a:ext cx="1336145" cy="1062979"/>
          </a:xfrm>
          <a:prstGeom prst="rect">
            <a:avLst/>
          </a:prstGeom>
        </p:spPr>
      </p:pic>
      <p:sp>
        <p:nvSpPr>
          <p:cNvPr id="5" name="Content Placeholder 3">
            <a:extLst>
              <a:ext uri="{FF2B5EF4-FFF2-40B4-BE49-F238E27FC236}">
                <a16:creationId xmlns:a16="http://schemas.microsoft.com/office/drawing/2014/main" id="{2C7186B4-7323-34B7-31C9-69DAB177E281}"/>
              </a:ext>
            </a:extLst>
          </p:cNvPr>
          <p:cNvSpPr>
            <a:spLocks noGrp="1"/>
          </p:cNvSpPr>
          <p:nvPr>
            <p:ph sz="half" idx="2"/>
          </p:nvPr>
        </p:nvSpPr>
        <p:spPr>
          <a:xfrm>
            <a:off x="839790" y="2296161"/>
            <a:ext cx="5157786" cy="3487162"/>
          </a:xfrm>
          <a:prstGeom prst="rect">
            <a:avLst/>
          </a:prstGeom>
        </p:spPr>
        <p:txBody>
          <a:bodyPr/>
          <a:lstStyle>
            <a:lvl1pPr rtl="0">
              <a:defRPr sz="2000"/>
            </a:lvl1pPr>
            <a:lvl2pPr rtl="0">
              <a:defRPr/>
            </a:lvl2pPr>
            <a:lvl3pPr rtl="0">
              <a:defRPr/>
            </a:lvl3pPr>
            <a:lvl4pPr rtl="0">
              <a:defRPr/>
            </a:lvl4pPr>
            <a:lvl5pPr rtl="0">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Content Placeholder 5">
            <a:extLst>
              <a:ext uri="{FF2B5EF4-FFF2-40B4-BE49-F238E27FC236}">
                <a16:creationId xmlns:a16="http://schemas.microsoft.com/office/drawing/2014/main" id="{77A349A9-4C39-A97F-CECF-89FF0805600E}"/>
              </a:ext>
            </a:extLst>
          </p:cNvPr>
          <p:cNvSpPr>
            <a:spLocks noGrp="1"/>
          </p:cNvSpPr>
          <p:nvPr>
            <p:ph sz="quarter" idx="4"/>
          </p:nvPr>
        </p:nvSpPr>
        <p:spPr>
          <a:xfrm>
            <a:off x="6172201" y="2296161"/>
            <a:ext cx="5183188" cy="3487162"/>
          </a:xfrm>
          <a:prstGeom prst="rect">
            <a:avLst/>
          </a:prstGeom>
        </p:spPr>
        <p:txBody>
          <a:bodyPr/>
          <a:lstStyle>
            <a:lvl1pPr rtl="0">
              <a:defRPr sz="2000"/>
            </a:lvl1pPr>
            <a:lvl2pPr rtl="0">
              <a:defRPr/>
            </a:lvl2pPr>
            <a:lvl3pPr rtl="0">
              <a:defRPr/>
            </a:lvl3pPr>
            <a:lvl4pPr rtl="0">
              <a:defRPr/>
            </a:lvl4pPr>
            <a:lvl5pPr rtl="0">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 name="Text Placeholder 7">
            <a:extLst>
              <a:ext uri="{FF2B5EF4-FFF2-40B4-BE49-F238E27FC236}">
                <a16:creationId xmlns:a16="http://schemas.microsoft.com/office/drawing/2014/main" id="{73915E00-AF08-6555-2C57-634E31089519}"/>
              </a:ext>
            </a:extLst>
          </p:cNvPr>
          <p:cNvSpPr>
            <a:spLocks noGrp="1"/>
          </p:cNvSpPr>
          <p:nvPr>
            <p:ph type="body" sz="quarter" idx="10" hasCustomPrompt="1"/>
          </p:nvPr>
        </p:nvSpPr>
        <p:spPr>
          <a:xfrm>
            <a:off x="3466620" y="6131211"/>
            <a:ext cx="6251163" cy="413323"/>
          </a:xfrm>
        </p:spPr>
        <p:txBody>
          <a:bodyPr anchor="ctr">
            <a:normAutofit/>
          </a:bodyPr>
          <a:lstStyle>
            <a:lvl1pPr marL="0" indent="0">
              <a:buNone/>
              <a:defRPr/>
            </a:lvl1pPr>
            <a:lvl5pPr marL="11521" indent="0" rtl="0">
              <a:buNone/>
              <a:tabLst/>
              <a:defRPr sz="907">
                <a:solidFill>
                  <a:schemeClr val="bg1">
                    <a:lumMod val="75000"/>
                  </a:schemeClr>
                </a:solidFill>
              </a:defRPr>
            </a:lvl5pPr>
          </a:lstStyle>
          <a:p>
            <a:pPr lvl="4"/>
            <a:r>
              <a:rPr lang="en-AU"/>
              <a:t>Source:</a:t>
            </a:r>
          </a:p>
        </p:txBody>
      </p:sp>
      <p:sp>
        <p:nvSpPr>
          <p:cNvPr id="10" name="Slide Number Placeholder 9">
            <a:extLst>
              <a:ext uri="{FF2B5EF4-FFF2-40B4-BE49-F238E27FC236}">
                <a16:creationId xmlns:a16="http://schemas.microsoft.com/office/drawing/2014/main" id="{0F5DBD1D-E7C8-8697-CD9F-8326789A00D0}"/>
              </a:ext>
            </a:extLst>
          </p:cNvPr>
          <p:cNvSpPr>
            <a:spLocks noGrp="1"/>
          </p:cNvSpPr>
          <p:nvPr>
            <p:ph type="sldNum" sz="quarter" idx="11"/>
          </p:nvPr>
        </p:nvSpPr>
        <p:spPr/>
        <p:txBody>
          <a:bodyPr/>
          <a:lstStyle>
            <a:lvl1pPr rtl="0">
              <a:defRPr/>
            </a:lvl1pPr>
          </a:lstStyle>
          <a:p>
            <a:fld id="{6732FD5E-6CD1-6542-B716-C900A098DA42}" type="slidenum">
              <a:rPr lang="en-AU" smtClean="0"/>
              <a:pPr/>
              <a:t>‹#›</a:t>
            </a:fld>
            <a:endParaRPr lang="en-AU"/>
          </a:p>
        </p:txBody>
      </p:sp>
    </p:spTree>
    <p:extLst>
      <p:ext uri="{BB962C8B-B14F-4D97-AF65-F5344CB8AC3E}">
        <p14:creationId xmlns:p14="http://schemas.microsoft.com/office/powerpoint/2010/main" val="3361836400"/>
      </p:ext>
    </p:extLst>
  </p:cSld>
  <p:clrMapOvr>
    <a:masterClrMapping/>
  </p:clrMapOvr>
  <p:extLst>
    <p:ext uri="{DCECCB84-F9BA-43D5-87BE-67443E8EF086}">
      <p15:sldGuideLst xmlns:p15="http://schemas.microsoft.com/office/powerpoint/2012/main">
        <p15:guide id="1" orient="horz" pos="93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Co-Brand Logo (Whit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F56EAA7-16B4-9A33-A77A-4297875839EF}"/>
              </a:ext>
            </a:extLst>
          </p:cNvPr>
          <p:cNvGraphicFramePr>
            <a:graphicFrameLocks noChangeAspect="1"/>
          </p:cNvGraphicFramePr>
          <p:nvPr userDrawn="1">
            <p:custDataLst>
              <p:tags r:id="rId1"/>
            </p:custDataLst>
            <p:extLst>
              <p:ext uri="{D42A27DB-BD31-4B8C-83A1-F6EECF244321}">
                <p14:modId xmlns:p14="http://schemas.microsoft.com/office/powerpoint/2010/main" val="1096680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FF56EAA7-16B4-9A33-A77A-4297875839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458A69CB-CD2E-2A29-459B-1EFEB7A18F9B}"/>
              </a:ext>
            </a:extLst>
          </p:cNvPr>
          <p:cNvSpPr/>
          <p:nvPr userDrawn="1"/>
        </p:nvSpPr>
        <p:spPr>
          <a:xfrm>
            <a:off x="-60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5" name="Rectangle 14">
            <a:extLst>
              <a:ext uri="{FF2B5EF4-FFF2-40B4-BE49-F238E27FC236}">
                <a16:creationId xmlns:a16="http://schemas.microsoft.com/office/drawing/2014/main" id="{89686A3D-E26B-84E8-0921-C49F0129152B}"/>
              </a:ext>
            </a:extLst>
          </p:cNvPr>
          <p:cNvSpPr/>
          <p:nvPr userDrawn="1"/>
        </p:nvSpPr>
        <p:spPr>
          <a:xfrm>
            <a:off x="-1200" y="235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778859" y="3865465"/>
            <a:ext cx="4968000" cy="1260000"/>
          </a:xfrm>
        </p:spPr>
        <p:txBody>
          <a:bodyPr/>
          <a:lstStyle>
            <a:lvl1pPr marL="0" indent="0" algn="l" rtl="0">
              <a:buNone/>
              <a:defRPr sz="3200" b="1">
                <a:solidFill>
                  <a:schemeClr val="accent6"/>
                </a:solidFill>
                <a:latin typeface="+mn-lt"/>
              </a:defRPr>
            </a:lvl1pPr>
            <a:lvl2pPr marL="0" indent="0" algn="l" rtl="0">
              <a:buNone/>
              <a:defRPr sz="3200" b="1">
                <a:solidFill>
                  <a:schemeClr val="accent6"/>
                </a:solidFill>
                <a:latin typeface="+mn-lt"/>
              </a:defRPr>
            </a:lvl2pPr>
            <a:lvl3pPr marL="0" indent="0" algn="l" rtl="0">
              <a:buNone/>
              <a:defRPr sz="3200" b="1">
                <a:solidFill>
                  <a:schemeClr val="accent6"/>
                </a:solidFill>
                <a:latin typeface="+mn-lt"/>
              </a:defRPr>
            </a:lvl3pPr>
            <a:lvl4pPr marL="0" indent="0" algn="l" rtl="0">
              <a:buNone/>
              <a:defRPr sz="3200" b="1">
                <a:solidFill>
                  <a:schemeClr val="accent6"/>
                </a:solidFill>
                <a:latin typeface="+mn-lt"/>
              </a:defRPr>
            </a:lvl4pPr>
            <a:lvl5pPr marL="0" indent="0" algn="l" rtl="0">
              <a:buNone/>
              <a:defRPr sz="3200" b="1">
                <a:solidFill>
                  <a:schemeClr val="accent6"/>
                </a:solidFill>
                <a:latin typeface="+mn-lt"/>
              </a:defRPr>
            </a:lvl5pPr>
            <a:lvl6pPr marL="0" indent="0" algn="l" rtl="0">
              <a:buNone/>
              <a:defRPr sz="3200" b="1">
                <a:solidFill>
                  <a:schemeClr val="accent6"/>
                </a:solidFill>
                <a:latin typeface="+mn-lt"/>
              </a:defRPr>
            </a:lvl6pPr>
            <a:lvl7pPr marL="0" indent="0" algn="l" rtl="0">
              <a:buNone/>
              <a:defRPr sz="3200" b="1">
                <a:solidFill>
                  <a:schemeClr val="accent6"/>
                </a:solidFill>
                <a:latin typeface="+mn-lt"/>
              </a:defRPr>
            </a:lvl7pPr>
            <a:lvl8pPr marL="0" indent="0" algn="l" rtl="0">
              <a:buNone/>
              <a:defRPr sz="3200" b="1">
                <a:solidFill>
                  <a:schemeClr val="accent6"/>
                </a:solidFill>
                <a:latin typeface="+mn-lt"/>
              </a:defRPr>
            </a:lvl8pPr>
            <a:lvl9pPr marL="0" indent="0" algn="l" rtl="0">
              <a:buNone/>
              <a:defRPr sz="3200" b="1">
                <a:solidFill>
                  <a:schemeClr val="accent6"/>
                </a:solidFill>
                <a:latin typeface="+mn-lt"/>
              </a:defRPr>
            </a:lvl9pPr>
          </a:lstStyle>
          <a:p>
            <a:r>
              <a:rPr lang="en-AU"/>
              <a:t>Subtitle or presenters name and date</a:t>
            </a:r>
          </a:p>
          <a:p>
            <a:pPr lvl="1"/>
            <a:r>
              <a:rPr lang="en-AU"/>
              <a:t>2</a:t>
            </a:r>
          </a:p>
          <a:p>
            <a:pPr lvl="2"/>
            <a:r>
              <a:rPr lang="en-AU"/>
              <a:t>3</a:t>
            </a:r>
          </a:p>
          <a:p>
            <a:pPr lvl="3"/>
            <a:r>
              <a:rPr lang="en-AU"/>
              <a:t>4</a:t>
            </a:r>
          </a:p>
          <a:p>
            <a:pPr lvl="4"/>
            <a:r>
              <a:rPr lang="en-AU"/>
              <a:t>5</a:t>
            </a:r>
          </a:p>
          <a:p>
            <a:pPr lvl="5"/>
            <a:r>
              <a:rPr lang="en-AU"/>
              <a:t>6</a:t>
            </a:r>
          </a:p>
          <a:p>
            <a:pPr lvl="6"/>
            <a:r>
              <a:rPr lang="en-AU"/>
              <a:t>7</a:t>
            </a:r>
          </a:p>
          <a:p>
            <a:pPr lvl="7"/>
            <a:r>
              <a:rPr lang="en-AU"/>
              <a:t>8</a:t>
            </a:r>
          </a:p>
          <a:p>
            <a:pPr lvl="8"/>
            <a:r>
              <a:rPr lang="en-AU"/>
              <a:t>9</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9" y="1882705"/>
            <a:ext cx="4968000" cy="1944000"/>
          </a:xfrm>
        </p:spPr>
        <p:txBody>
          <a:bodyPr vert="horz" anchor="t"/>
          <a:lstStyle>
            <a:lvl1pPr rtl="0">
              <a:defRPr sz="4000">
                <a:solidFill>
                  <a:schemeClr val="accent1"/>
                </a:solidFill>
              </a:defRPr>
            </a:lvl1pPr>
          </a:lstStyle>
          <a:p>
            <a:r>
              <a:rPr lang="en-AU"/>
              <a:t>Click to add presentation title</a:t>
            </a:r>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5644650"/>
            <a:ext cx="4968000" cy="576000"/>
          </a:xfrm>
          <a:noFill/>
        </p:spPr>
        <p:txBody>
          <a:bodyPr anchor="b"/>
          <a:lstStyle>
            <a:lvl1pPr rtl="0">
              <a:defRPr sz="1600" b="0">
                <a:solidFill>
                  <a:schemeClr val="tx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grpSp>
        <p:nvGrpSpPr>
          <p:cNvPr id="4" name="Graphic 6">
            <a:extLst>
              <a:ext uri="{FF2B5EF4-FFF2-40B4-BE49-F238E27FC236}">
                <a16:creationId xmlns:a16="http://schemas.microsoft.com/office/drawing/2014/main" id="{6488BACA-9516-FAF4-9937-8BCF090D1A23}"/>
              </a:ext>
            </a:extLst>
          </p:cNvPr>
          <p:cNvGrpSpPr/>
          <p:nvPr userDrawn="1"/>
        </p:nvGrpSpPr>
        <p:grpSpPr>
          <a:xfrm>
            <a:off x="7153584" y="2843721"/>
            <a:ext cx="3980832" cy="1172915"/>
            <a:chOff x="8856114" y="836870"/>
            <a:chExt cx="2006243" cy="591121"/>
          </a:xfrm>
          <a:solidFill>
            <a:schemeClr val="bg1"/>
          </a:solidFill>
        </p:grpSpPr>
        <p:sp>
          <p:nvSpPr>
            <p:cNvPr id="5" name="Freeform 6">
              <a:extLst>
                <a:ext uri="{FF2B5EF4-FFF2-40B4-BE49-F238E27FC236}">
                  <a16:creationId xmlns:a16="http://schemas.microsoft.com/office/drawing/2014/main" id="{7BD65FDE-4675-8B60-93D5-903CC525B4A2}"/>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solidFill>
              <a:schemeClr val="accent1"/>
            </a:solidFill>
            <a:ln w="12050" cap="flat">
              <a:noFill/>
              <a:prstDash val="solid"/>
              <a:miter/>
            </a:ln>
          </p:spPr>
          <p:txBody>
            <a:bodyPr rtlCol="0" anchor="ctr"/>
            <a:lstStyle/>
            <a:p>
              <a:pPr rtl="0"/>
              <a:endParaRPr lang="en-AU"/>
            </a:p>
          </p:txBody>
        </p:sp>
        <p:sp>
          <p:nvSpPr>
            <p:cNvPr id="8" name="Freeform 10">
              <a:extLst>
                <a:ext uri="{FF2B5EF4-FFF2-40B4-BE49-F238E27FC236}">
                  <a16:creationId xmlns:a16="http://schemas.microsoft.com/office/drawing/2014/main" id="{609FEEA1-EDF8-19E7-7C86-650514556A17}"/>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pic>
        <p:nvPicPr>
          <p:cNvPr id="7" name="Picture 6" descr="Text&#10;&#10;Description automatically generated">
            <a:extLst>
              <a:ext uri="{FF2B5EF4-FFF2-40B4-BE49-F238E27FC236}">
                <a16:creationId xmlns:a16="http://schemas.microsoft.com/office/drawing/2014/main" id="{B2F35CE6-18B8-DA0D-A0F1-03939213FD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887" y="653815"/>
            <a:ext cx="2481972" cy="430936"/>
          </a:xfrm>
          <a:prstGeom prst="rect">
            <a:avLst/>
          </a:prstGeom>
        </p:spPr>
      </p:pic>
    </p:spTree>
    <p:extLst>
      <p:ext uri="{BB962C8B-B14F-4D97-AF65-F5344CB8AC3E}">
        <p14:creationId xmlns:p14="http://schemas.microsoft.com/office/powerpoint/2010/main" val="3226909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Nav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27CDA8A-3369-0BD0-9A43-1133B52C873F}"/>
              </a:ext>
            </a:extLst>
          </p:cNvPr>
          <p:cNvGraphicFramePr>
            <a:graphicFrameLocks noChangeAspect="1"/>
          </p:cNvGraphicFramePr>
          <p:nvPr userDrawn="1">
            <p:custDataLst>
              <p:tags r:id="rId1"/>
            </p:custDataLst>
            <p:extLst>
              <p:ext uri="{D42A27DB-BD31-4B8C-83A1-F6EECF244321}">
                <p14:modId xmlns:p14="http://schemas.microsoft.com/office/powerpoint/2010/main" val="3632797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827CDA8A-3369-0BD0-9A43-1133B52C873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1200" y="0"/>
            <a:ext cx="12193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778859" y="3865465"/>
            <a:ext cx="4968000" cy="1260000"/>
          </a:xfrm>
        </p:spPr>
        <p:txBody>
          <a:bodyPr/>
          <a:lstStyle>
            <a:lvl1pPr marL="0" indent="0" algn="l" rtl="0">
              <a:buNone/>
              <a:defRPr sz="3200" b="1">
                <a:solidFill>
                  <a:schemeClr val="accent6"/>
                </a:solidFill>
                <a:latin typeface="+mn-lt"/>
              </a:defRPr>
            </a:lvl1pPr>
            <a:lvl2pPr marL="0" indent="0" algn="l" rtl="0">
              <a:buNone/>
              <a:defRPr sz="3200" b="1">
                <a:solidFill>
                  <a:schemeClr val="accent6"/>
                </a:solidFill>
                <a:latin typeface="+mn-lt"/>
              </a:defRPr>
            </a:lvl2pPr>
            <a:lvl3pPr marL="0" indent="0" algn="l" rtl="0">
              <a:buNone/>
              <a:defRPr sz="3200" b="1">
                <a:solidFill>
                  <a:schemeClr val="accent6"/>
                </a:solidFill>
                <a:latin typeface="+mn-lt"/>
              </a:defRPr>
            </a:lvl3pPr>
            <a:lvl4pPr marL="0" indent="0" algn="l" rtl="0">
              <a:buNone/>
              <a:defRPr sz="3200" b="1">
                <a:solidFill>
                  <a:schemeClr val="accent6"/>
                </a:solidFill>
                <a:latin typeface="+mn-lt"/>
              </a:defRPr>
            </a:lvl4pPr>
            <a:lvl5pPr marL="0" indent="0" algn="l" rtl="0">
              <a:buNone/>
              <a:defRPr sz="3200" b="1">
                <a:solidFill>
                  <a:schemeClr val="accent6"/>
                </a:solidFill>
                <a:latin typeface="+mn-lt"/>
              </a:defRPr>
            </a:lvl5pPr>
            <a:lvl6pPr marL="0" indent="0" algn="l" rtl="0">
              <a:buNone/>
              <a:defRPr sz="3200" b="1">
                <a:solidFill>
                  <a:schemeClr val="accent6"/>
                </a:solidFill>
                <a:latin typeface="+mn-lt"/>
              </a:defRPr>
            </a:lvl6pPr>
            <a:lvl7pPr marL="0" indent="0" algn="l" rtl="0">
              <a:buNone/>
              <a:defRPr sz="3200" b="1">
                <a:solidFill>
                  <a:schemeClr val="accent6"/>
                </a:solidFill>
                <a:latin typeface="+mn-lt"/>
              </a:defRPr>
            </a:lvl7pPr>
            <a:lvl8pPr marL="0" indent="0" algn="l" rtl="0">
              <a:buNone/>
              <a:defRPr sz="3200" b="1">
                <a:solidFill>
                  <a:schemeClr val="accent6"/>
                </a:solidFill>
                <a:latin typeface="+mn-lt"/>
              </a:defRPr>
            </a:lvl8pPr>
            <a:lvl9pPr marL="0" indent="0" algn="l" rtl="0">
              <a:buNone/>
              <a:defRPr sz="3200" b="1">
                <a:solidFill>
                  <a:schemeClr val="accent6"/>
                </a:solidFill>
                <a:latin typeface="+mn-lt"/>
              </a:defRPr>
            </a:lvl9pPr>
          </a:lstStyle>
          <a:p>
            <a:r>
              <a:rPr lang="en-AU"/>
              <a:t>Subtitle or presenters name and date</a:t>
            </a:r>
          </a:p>
          <a:p>
            <a:pPr lvl="1"/>
            <a:r>
              <a:rPr lang="en-AU"/>
              <a:t>2</a:t>
            </a:r>
          </a:p>
          <a:p>
            <a:pPr lvl="2"/>
            <a:r>
              <a:rPr lang="en-AU"/>
              <a:t>3</a:t>
            </a:r>
          </a:p>
          <a:p>
            <a:pPr lvl="3"/>
            <a:r>
              <a:rPr lang="en-AU"/>
              <a:t>4</a:t>
            </a:r>
          </a:p>
          <a:p>
            <a:pPr lvl="4"/>
            <a:r>
              <a:rPr lang="en-AU"/>
              <a:t>5</a:t>
            </a:r>
          </a:p>
          <a:p>
            <a:pPr lvl="5"/>
            <a:r>
              <a:rPr lang="en-AU"/>
              <a:t>6</a:t>
            </a:r>
          </a:p>
          <a:p>
            <a:pPr lvl="6"/>
            <a:r>
              <a:rPr lang="en-AU"/>
              <a:t>7</a:t>
            </a:r>
          </a:p>
          <a:p>
            <a:pPr lvl="7"/>
            <a:r>
              <a:rPr lang="en-AU"/>
              <a:t>8</a:t>
            </a:r>
          </a:p>
          <a:p>
            <a:pPr lvl="8"/>
            <a:r>
              <a:rPr lang="en-AU"/>
              <a:t>9</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9" y="1882705"/>
            <a:ext cx="4968000" cy="1944000"/>
          </a:xfrm>
        </p:spPr>
        <p:txBody>
          <a:bodyPr vert="horz" anchor="t"/>
          <a:lstStyle>
            <a:lvl1pPr rtl="0">
              <a:defRPr sz="4000">
                <a:solidFill>
                  <a:schemeClr val="bg1"/>
                </a:solidFill>
              </a:defRPr>
            </a:lvl1pPr>
          </a:lstStyle>
          <a:p>
            <a:r>
              <a:rPr lang="en-AU"/>
              <a:t>Click to add presentation title</a:t>
            </a:r>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5644650"/>
            <a:ext cx="4968000" cy="576000"/>
          </a:xfrm>
          <a:noFill/>
        </p:spPr>
        <p:txBody>
          <a:bodyPr anchor="b"/>
          <a:lstStyle>
            <a:lvl1pPr rtl="0">
              <a:defRPr sz="1600" b="0">
                <a:solidFill>
                  <a:schemeClr val="bg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grpSp>
        <p:nvGrpSpPr>
          <p:cNvPr id="5" name="Graphic 6">
            <a:extLst>
              <a:ext uri="{FF2B5EF4-FFF2-40B4-BE49-F238E27FC236}">
                <a16:creationId xmlns:a16="http://schemas.microsoft.com/office/drawing/2014/main" id="{A451E5BF-47FB-5F0D-D057-1E5E9694ADE7}"/>
              </a:ext>
            </a:extLst>
          </p:cNvPr>
          <p:cNvGrpSpPr/>
          <p:nvPr userDrawn="1"/>
        </p:nvGrpSpPr>
        <p:grpSpPr>
          <a:xfrm>
            <a:off x="7153584" y="2843721"/>
            <a:ext cx="3980832" cy="1172915"/>
            <a:chOff x="8856114" y="836870"/>
            <a:chExt cx="2006243" cy="591121"/>
          </a:xfrm>
          <a:solidFill>
            <a:schemeClr val="bg1"/>
          </a:solidFill>
        </p:grpSpPr>
        <p:sp>
          <p:nvSpPr>
            <p:cNvPr id="8" name="Freeform 6">
              <a:extLst>
                <a:ext uri="{FF2B5EF4-FFF2-40B4-BE49-F238E27FC236}">
                  <a16:creationId xmlns:a16="http://schemas.microsoft.com/office/drawing/2014/main" id="{9EC258D1-1DAF-5379-398E-859D4ABFC5A6}"/>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solidFill>
              <a:schemeClr val="bg1"/>
            </a:solidFill>
            <a:ln w="12050" cap="flat">
              <a:noFill/>
              <a:prstDash val="solid"/>
              <a:miter/>
            </a:ln>
          </p:spPr>
          <p:txBody>
            <a:bodyPr rtlCol="0" anchor="ctr"/>
            <a:lstStyle/>
            <a:p>
              <a:pPr rtl="0"/>
              <a:endParaRPr lang="en-AU">
                <a:solidFill>
                  <a:schemeClr val="bg1"/>
                </a:solidFill>
              </a:endParaRPr>
            </a:p>
          </p:txBody>
        </p:sp>
        <p:sp>
          <p:nvSpPr>
            <p:cNvPr id="9" name="Freeform 10">
              <a:extLst>
                <a:ext uri="{FF2B5EF4-FFF2-40B4-BE49-F238E27FC236}">
                  <a16:creationId xmlns:a16="http://schemas.microsoft.com/office/drawing/2014/main" id="{BC293E10-7C9C-64EB-EFD1-0411755FEDDB}"/>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spTree>
    <p:extLst>
      <p:ext uri="{BB962C8B-B14F-4D97-AF65-F5344CB8AC3E}">
        <p14:creationId xmlns:p14="http://schemas.microsoft.com/office/powerpoint/2010/main" val="4254535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Co-Brand Logo (Navy)">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F56EAA7-16B4-9A33-A77A-4297875839EF}"/>
              </a:ext>
            </a:extLst>
          </p:cNvPr>
          <p:cNvGraphicFramePr>
            <a:graphicFrameLocks noChangeAspect="1"/>
          </p:cNvGraphicFramePr>
          <p:nvPr userDrawn="1">
            <p:custDataLst>
              <p:tags r:id="rId1"/>
            </p:custDataLst>
            <p:extLst>
              <p:ext uri="{D42A27DB-BD31-4B8C-83A1-F6EECF244321}">
                <p14:modId xmlns:p14="http://schemas.microsoft.com/office/powerpoint/2010/main" val="42805119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FF56EAA7-16B4-9A33-A77A-4297875839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458A69CB-CD2E-2A29-459B-1EFEB7A18F9B}"/>
              </a:ext>
            </a:extLst>
          </p:cNvPr>
          <p:cNvSpPr/>
          <p:nvPr userDrawn="1"/>
        </p:nvSpPr>
        <p:spPr>
          <a:xfrm>
            <a:off x="-60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5" name="Rectangle 14">
            <a:extLst>
              <a:ext uri="{FF2B5EF4-FFF2-40B4-BE49-F238E27FC236}">
                <a16:creationId xmlns:a16="http://schemas.microsoft.com/office/drawing/2014/main" id="{89686A3D-E26B-84E8-0921-C49F0129152B}"/>
              </a:ext>
            </a:extLst>
          </p:cNvPr>
          <p:cNvSpPr/>
          <p:nvPr userDrawn="1"/>
        </p:nvSpPr>
        <p:spPr>
          <a:xfrm>
            <a:off x="-1200" y="2350"/>
            <a:ext cx="12193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778859" y="3865465"/>
            <a:ext cx="4968000" cy="1260000"/>
          </a:xfrm>
        </p:spPr>
        <p:txBody>
          <a:bodyPr/>
          <a:lstStyle>
            <a:lvl1pPr marL="0" indent="0" algn="l" rtl="0">
              <a:buNone/>
              <a:defRPr sz="3200" b="1">
                <a:solidFill>
                  <a:schemeClr val="accent6"/>
                </a:solidFill>
                <a:latin typeface="+mn-lt"/>
              </a:defRPr>
            </a:lvl1pPr>
            <a:lvl2pPr marL="0" indent="0" algn="l" rtl="0">
              <a:buNone/>
              <a:defRPr sz="3200" b="1">
                <a:solidFill>
                  <a:schemeClr val="accent6"/>
                </a:solidFill>
                <a:latin typeface="+mn-lt"/>
              </a:defRPr>
            </a:lvl2pPr>
            <a:lvl3pPr marL="0" indent="0" algn="l" rtl="0">
              <a:buNone/>
              <a:defRPr sz="3200" b="1">
                <a:solidFill>
                  <a:schemeClr val="accent6"/>
                </a:solidFill>
                <a:latin typeface="+mn-lt"/>
              </a:defRPr>
            </a:lvl3pPr>
            <a:lvl4pPr marL="0" indent="0" algn="l" rtl="0">
              <a:buNone/>
              <a:defRPr sz="3200" b="1">
                <a:solidFill>
                  <a:schemeClr val="accent6"/>
                </a:solidFill>
                <a:latin typeface="+mn-lt"/>
              </a:defRPr>
            </a:lvl4pPr>
            <a:lvl5pPr marL="0" indent="0" algn="l" rtl="0">
              <a:buNone/>
              <a:defRPr sz="3200" b="1">
                <a:solidFill>
                  <a:schemeClr val="accent6"/>
                </a:solidFill>
                <a:latin typeface="+mn-lt"/>
              </a:defRPr>
            </a:lvl5pPr>
            <a:lvl6pPr marL="0" indent="0" algn="l" rtl="0">
              <a:buNone/>
              <a:defRPr sz="3200" b="1">
                <a:solidFill>
                  <a:schemeClr val="accent6"/>
                </a:solidFill>
                <a:latin typeface="+mn-lt"/>
              </a:defRPr>
            </a:lvl6pPr>
            <a:lvl7pPr marL="0" indent="0" algn="l" rtl="0">
              <a:buNone/>
              <a:defRPr sz="3200" b="1">
                <a:solidFill>
                  <a:schemeClr val="accent6"/>
                </a:solidFill>
                <a:latin typeface="+mn-lt"/>
              </a:defRPr>
            </a:lvl7pPr>
            <a:lvl8pPr marL="0" indent="0" algn="l" rtl="0">
              <a:buNone/>
              <a:defRPr sz="3200" b="1">
                <a:solidFill>
                  <a:schemeClr val="accent6"/>
                </a:solidFill>
                <a:latin typeface="+mn-lt"/>
              </a:defRPr>
            </a:lvl8pPr>
            <a:lvl9pPr marL="0" indent="0" algn="l" rtl="0">
              <a:buNone/>
              <a:defRPr sz="3200" b="1">
                <a:solidFill>
                  <a:schemeClr val="accent6"/>
                </a:solidFill>
                <a:latin typeface="+mn-lt"/>
              </a:defRPr>
            </a:lvl9pPr>
          </a:lstStyle>
          <a:p>
            <a:r>
              <a:rPr lang="en-AU"/>
              <a:t>Subtitle or presenters name and date</a:t>
            </a:r>
          </a:p>
          <a:p>
            <a:pPr lvl="1"/>
            <a:r>
              <a:rPr lang="en-AU"/>
              <a:t>2</a:t>
            </a:r>
          </a:p>
          <a:p>
            <a:pPr lvl="2"/>
            <a:r>
              <a:rPr lang="en-AU"/>
              <a:t>3</a:t>
            </a:r>
          </a:p>
          <a:p>
            <a:pPr lvl="3"/>
            <a:r>
              <a:rPr lang="en-AU"/>
              <a:t>4</a:t>
            </a:r>
          </a:p>
          <a:p>
            <a:pPr lvl="4"/>
            <a:r>
              <a:rPr lang="en-AU"/>
              <a:t>5</a:t>
            </a:r>
          </a:p>
          <a:p>
            <a:pPr lvl="5"/>
            <a:r>
              <a:rPr lang="en-AU"/>
              <a:t>6</a:t>
            </a:r>
          </a:p>
          <a:p>
            <a:pPr lvl="6"/>
            <a:r>
              <a:rPr lang="en-AU"/>
              <a:t>7</a:t>
            </a:r>
          </a:p>
          <a:p>
            <a:pPr lvl="7"/>
            <a:r>
              <a:rPr lang="en-AU"/>
              <a:t>8</a:t>
            </a:r>
          </a:p>
          <a:p>
            <a:pPr lvl="8"/>
            <a:r>
              <a:rPr lang="en-AU"/>
              <a:t>9</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9" y="1882705"/>
            <a:ext cx="4968000" cy="1944000"/>
          </a:xfrm>
        </p:spPr>
        <p:txBody>
          <a:bodyPr vert="horz" anchor="t"/>
          <a:lstStyle>
            <a:lvl1pPr rtl="0">
              <a:defRPr sz="4000">
                <a:solidFill>
                  <a:schemeClr val="bg1"/>
                </a:solidFill>
              </a:defRPr>
            </a:lvl1pPr>
          </a:lstStyle>
          <a:p>
            <a:r>
              <a:rPr lang="en-AU"/>
              <a:t>Click to add presentation title</a:t>
            </a:r>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5644650"/>
            <a:ext cx="4968000" cy="576000"/>
          </a:xfrm>
          <a:noFill/>
        </p:spPr>
        <p:txBody>
          <a:bodyPr anchor="b"/>
          <a:lstStyle>
            <a:lvl1pPr rtl="0">
              <a:defRPr sz="1600" b="0">
                <a:solidFill>
                  <a:schemeClr val="bg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sp>
        <p:nvSpPr>
          <p:cNvPr id="2" name="Picture Placeholder 20">
            <a:extLst>
              <a:ext uri="{FF2B5EF4-FFF2-40B4-BE49-F238E27FC236}">
                <a16:creationId xmlns:a16="http://schemas.microsoft.com/office/drawing/2014/main" id="{B7A02130-660F-A053-DFDE-157C63ABBF01}"/>
              </a:ext>
            </a:extLst>
          </p:cNvPr>
          <p:cNvSpPr>
            <a:spLocks noGrp="1"/>
          </p:cNvSpPr>
          <p:nvPr>
            <p:ph type="pic" sz="quarter" idx="14" hasCustomPrompt="1"/>
          </p:nvPr>
        </p:nvSpPr>
        <p:spPr>
          <a:xfrm>
            <a:off x="778859" y="473283"/>
            <a:ext cx="2520000" cy="792000"/>
          </a:xfrm>
          <a:prstGeom prst="rect">
            <a:avLst/>
          </a:prstGeom>
          <a:noFill/>
        </p:spPr>
        <p:txBody>
          <a:bodyPr wrap="square" lIns="612000" tIns="360000" rIns="576000" bIns="360000" anchor="ctr" anchorCtr="0">
            <a:noAutofit/>
          </a:bodyPr>
          <a:lstStyle>
            <a:lvl1pPr algn="l" rtl="0">
              <a:defRPr sz="1400" b="0">
                <a:solidFill>
                  <a:schemeClr val="bg1"/>
                </a:solidFill>
                <a:latin typeface="Roboto" panose="02000000000000000000" pitchFamily="2" charset="0"/>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Insert Co-brand logo</a:t>
            </a:r>
          </a:p>
        </p:txBody>
      </p:sp>
      <p:grpSp>
        <p:nvGrpSpPr>
          <p:cNvPr id="4" name="Graphic 6">
            <a:extLst>
              <a:ext uri="{FF2B5EF4-FFF2-40B4-BE49-F238E27FC236}">
                <a16:creationId xmlns:a16="http://schemas.microsoft.com/office/drawing/2014/main" id="{6488BACA-9516-FAF4-9937-8BCF090D1A23}"/>
              </a:ext>
            </a:extLst>
          </p:cNvPr>
          <p:cNvGrpSpPr/>
          <p:nvPr userDrawn="1"/>
        </p:nvGrpSpPr>
        <p:grpSpPr>
          <a:xfrm>
            <a:off x="7153584" y="2843721"/>
            <a:ext cx="3980832" cy="1172915"/>
            <a:chOff x="8856114" y="836870"/>
            <a:chExt cx="2006243" cy="591121"/>
          </a:xfrm>
          <a:solidFill>
            <a:schemeClr val="bg1"/>
          </a:solidFill>
        </p:grpSpPr>
        <p:sp>
          <p:nvSpPr>
            <p:cNvPr id="5" name="Freeform 6">
              <a:extLst>
                <a:ext uri="{FF2B5EF4-FFF2-40B4-BE49-F238E27FC236}">
                  <a16:creationId xmlns:a16="http://schemas.microsoft.com/office/drawing/2014/main" id="{7BD65FDE-4675-8B60-93D5-903CC525B4A2}"/>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solidFill>
              <a:schemeClr val="bg1"/>
            </a:solidFill>
            <a:ln w="12050" cap="flat">
              <a:noFill/>
              <a:prstDash val="solid"/>
              <a:miter/>
            </a:ln>
          </p:spPr>
          <p:txBody>
            <a:bodyPr rtlCol="0" anchor="ctr"/>
            <a:lstStyle/>
            <a:p>
              <a:pPr rtl="0"/>
              <a:endParaRPr lang="en-AU"/>
            </a:p>
          </p:txBody>
        </p:sp>
        <p:sp>
          <p:nvSpPr>
            <p:cNvPr id="8" name="Freeform 10">
              <a:extLst>
                <a:ext uri="{FF2B5EF4-FFF2-40B4-BE49-F238E27FC236}">
                  <a16:creationId xmlns:a16="http://schemas.microsoft.com/office/drawing/2014/main" id="{609FEEA1-EDF8-19E7-7C86-650514556A17}"/>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spTree>
    <p:extLst>
      <p:ext uri="{BB962C8B-B14F-4D97-AF65-F5344CB8AC3E}">
        <p14:creationId xmlns:p14="http://schemas.microsoft.com/office/powerpoint/2010/main" val="33588653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with Image Placeholder">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F16E8F5-2796-5FDA-1137-FEA3FFC2CBE4}"/>
              </a:ext>
            </a:extLst>
          </p:cNvPr>
          <p:cNvGraphicFramePr>
            <a:graphicFrameLocks noChangeAspect="1"/>
          </p:cNvGraphicFramePr>
          <p:nvPr userDrawn="1">
            <p:custDataLst>
              <p:tags r:id="rId1"/>
            </p:custDataLst>
            <p:extLst>
              <p:ext uri="{D42A27DB-BD31-4B8C-83A1-F6EECF244321}">
                <p14:modId xmlns:p14="http://schemas.microsoft.com/office/powerpoint/2010/main" val="2874476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think-cell data - do not delete" hidden="1">
                        <a:extLst>
                          <a:ext uri="{FF2B5EF4-FFF2-40B4-BE49-F238E27FC236}">
                            <a16:creationId xmlns:a16="http://schemas.microsoft.com/office/drawing/2014/main" id="{CF16E8F5-2796-5FDA-1137-FEA3FFC2CB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1200" y="2350"/>
            <a:ext cx="12193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 name="Rectangle 1">
            <a:extLst>
              <a:ext uri="{FF2B5EF4-FFF2-40B4-BE49-F238E27FC236}">
                <a16:creationId xmlns:a16="http://schemas.microsoft.com/office/drawing/2014/main" id="{5C749FAA-E9E2-0F21-AC9F-1B9C36A112C0}"/>
              </a:ext>
            </a:extLst>
          </p:cNvPr>
          <p:cNvSpPr/>
          <p:nvPr userDrawn="1"/>
        </p:nvSpPr>
        <p:spPr>
          <a:xfrm>
            <a:off x="7388352" y="0"/>
            <a:ext cx="48036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4" name="Picture Placeholder 20">
            <a:extLst>
              <a:ext uri="{FF2B5EF4-FFF2-40B4-BE49-F238E27FC236}">
                <a16:creationId xmlns:a16="http://schemas.microsoft.com/office/drawing/2014/main" id="{242F0DF7-495A-15CC-C3B8-343C276B826C}"/>
              </a:ext>
            </a:extLst>
          </p:cNvPr>
          <p:cNvSpPr>
            <a:spLocks noGrp="1" noChangeAspect="1"/>
          </p:cNvSpPr>
          <p:nvPr>
            <p:ph type="pic" sz="quarter" idx="14" hasCustomPrompt="1"/>
          </p:nvPr>
        </p:nvSpPr>
        <p:spPr>
          <a:xfrm>
            <a:off x="8895645" y="1882704"/>
            <a:ext cx="2517496" cy="4540645"/>
          </a:xfrm>
          <a:prstGeom prst="rect">
            <a:avLst/>
          </a:prstGeom>
          <a:noFill/>
        </p:spPr>
        <p:txBody>
          <a:bodyPr wrap="square" lIns="612000" tIns="360000" rIns="576000" bIns="360000" anchor="ctr" anchorCtr="0">
            <a:noAutofit/>
          </a:bodyPr>
          <a:lstStyle>
            <a:lvl1pPr algn="l" rtl="0">
              <a:defRPr sz="1400" b="0">
                <a:solidFill>
                  <a:schemeClr val="accent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778859" y="3865465"/>
            <a:ext cx="4968000" cy="1260000"/>
          </a:xfrm>
        </p:spPr>
        <p:txBody>
          <a:bodyPr/>
          <a:lstStyle>
            <a:lvl1pPr marL="0" indent="0" algn="l" rtl="0">
              <a:buNone/>
              <a:defRPr sz="4400" b="1">
                <a:solidFill>
                  <a:schemeClr val="accent3"/>
                </a:solidFill>
                <a:latin typeface="+mn-lt"/>
              </a:defRPr>
            </a:lvl1pPr>
            <a:lvl2pPr marL="0" indent="0" algn="l" rtl="0">
              <a:buNone/>
              <a:defRPr sz="4400" b="1">
                <a:solidFill>
                  <a:schemeClr val="accent6"/>
                </a:solidFill>
                <a:latin typeface="+mn-lt"/>
              </a:defRPr>
            </a:lvl2pPr>
            <a:lvl3pPr marL="0" indent="0" algn="l" rtl="0">
              <a:buNone/>
              <a:defRPr sz="4400" b="1">
                <a:solidFill>
                  <a:schemeClr val="accent4"/>
                </a:solidFill>
                <a:latin typeface="+mn-lt"/>
              </a:defRPr>
            </a:lvl3pPr>
            <a:lvl4pPr marL="0" indent="0" algn="l" rtl="0">
              <a:buNone/>
              <a:defRPr sz="4400" b="1">
                <a:solidFill>
                  <a:schemeClr val="accent5"/>
                </a:solidFill>
                <a:latin typeface="+mn-lt"/>
              </a:defRPr>
            </a:lvl4pPr>
            <a:lvl5pPr marL="0" indent="0" algn="l" rtl="0">
              <a:buNone/>
              <a:defRPr sz="4400" b="1">
                <a:solidFill>
                  <a:schemeClr val="accent6"/>
                </a:solidFill>
                <a:latin typeface="+mn-lt"/>
              </a:defRPr>
            </a:lvl5pPr>
            <a:lvl6pPr marL="0" indent="0" algn="l" rtl="0">
              <a:buNone/>
              <a:defRPr sz="4400" b="1">
                <a:solidFill>
                  <a:schemeClr val="accent6"/>
                </a:solidFill>
                <a:latin typeface="+mn-lt"/>
              </a:defRPr>
            </a:lvl6pPr>
            <a:lvl7pPr marL="0" indent="0" algn="l" rtl="0">
              <a:buNone/>
              <a:defRPr sz="4400" b="1">
                <a:solidFill>
                  <a:schemeClr val="accent6"/>
                </a:solidFill>
                <a:latin typeface="+mn-lt"/>
              </a:defRPr>
            </a:lvl7pPr>
            <a:lvl8pPr marL="0" indent="0" algn="l" rtl="0">
              <a:buNone/>
              <a:defRPr sz="4400" b="1">
                <a:solidFill>
                  <a:schemeClr val="accent6"/>
                </a:solidFill>
                <a:latin typeface="+mn-lt"/>
              </a:defRPr>
            </a:lvl8pPr>
            <a:lvl9pPr marL="0" indent="0" algn="l" rtl="0">
              <a:buNone/>
              <a:defRPr sz="4400" b="1">
                <a:solidFill>
                  <a:schemeClr val="accent6"/>
                </a:solidFill>
                <a:latin typeface="+mn-lt"/>
              </a:defRPr>
            </a:lvl9pPr>
          </a:lstStyle>
          <a:p>
            <a:r>
              <a:rPr lang="en-AU"/>
              <a:t>Click to add subtitle</a:t>
            </a:r>
          </a:p>
          <a:p>
            <a:pPr lvl="1"/>
            <a:r>
              <a:rPr lang="en-AU"/>
              <a:t>2</a:t>
            </a:r>
          </a:p>
          <a:p>
            <a:pPr lvl="2"/>
            <a:r>
              <a:rPr lang="en-AU"/>
              <a:t>3</a:t>
            </a:r>
          </a:p>
          <a:p>
            <a:pPr lvl="3"/>
            <a:r>
              <a:rPr lang="en-AU"/>
              <a:t>4</a:t>
            </a:r>
          </a:p>
          <a:p>
            <a:pPr lvl="4"/>
            <a:r>
              <a:rPr lang="en-AU"/>
              <a:t>5</a:t>
            </a:r>
          </a:p>
          <a:p>
            <a:pPr lvl="5"/>
            <a:r>
              <a:rPr lang="en-AU"/>
              <a:t>6</a:t>
            </a:r>
          </a:p>
          <a:p>
            <a:pPr lvl="6"/>
            <a:r>
              <a:rPr lang="en-AU"/>
              <a:t>7</a:t>
            </a:r>
          </a:p>
          <a:p>
            <a:pPr lvl="7"/>
            <a:r>
              <a:rPr lang="en-AU"/>
              <a:t>8</a:t>
            </a:r>
          </a:p>
          <a:p>
            <a:pPr lvl="8"/>
            <a:r>
              <a:rPr lang="en-AU"/>
              <a:t>9</a:t>
            </a:r>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778859" y="1882705"/>
            <a:ext cx="4968000" cy="1944000"/>
          </a:xfrm>
        </p:spPr>
        <p:txBody>
          <a:bodyPr vert="horz" anchor="t"/>
          <a:lstStyle>
            <a:lvl1pPr rtl="0">
              <a:defRPr sz="5400">
                <a:solidFill>
                  <a:schemeClr val="bg1"/>
                </a:solidFill>
              </a:defRPr>
            </a:lvl1pPr>
          </a:lstStyle>
          <a:p>
            <a:r>
              <a:rPr lang="en-AU"/>
              <a:t>Section divider</a:t>
            </a:r>
          </a:p>
        </p:txBody>
      </p:sp>
      <p:pic>
        <p:nvPicPr>
          <p:cNvPr id="14" name="Graphic 13">
            <a:extLst>
              <a:ext uri="{FF2B5EF4-FFF2-40B4-BE49-F238E27FC236}">
                <a16:creationId xmlns:a16="http://schemas.microsoft.com/office/drawing/2014/main" id="{8DA03664-D591-A739-2F17-5F34C179F5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14627" y="473284"/>
            <a:ext cx="2515351" cy="726657"/>
          </a:xfrm>
          <a:prstGeom prst="rect">
            <a:avLst/>
          </a:prstGeom>
        </p:spPr>
      </p:pic>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5644650"/>
            <a:ext cx="4968000" cy="576000"/>
          </a:xfrm>
          <a:noFill/>
        </p:spPr>
        <p:txBody>
          <a:bodyPr anchor="b"/>
          <a:lstStyle>
            <a:lvl1pPr rtl="0">
              <a:defRPr sz="1600" b="0">
                <a:solidFill>
                  <a:schemeClr val="bg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spTree>
    <p:extLst>
      <p:ext uri="{BB962C8B-B14F-4D97-AF65-F5344CB8AC3E}">
        <p14:creationId xmlns:p14="http://schemas.microsoft.com/office/powerpoint/2010/main" val="2101712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Divider with Co-Brand Logo [Navy]">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4A41CCE-E531-F48B-E442-E57987488D56}"/>
              </a:ext>
            </a:extLst>
          </p:cNvPr>
          <p:cNvGraphicFramePr>
            <a:graphicFrameLocks noChangeAspect="1"/>
          </p:cNvGraphicFramePr>
          <p:nvPr userDrawn="1">
            <p:custDataLst>
              <p:tags r:id="rId1"/>
            </p:custDataLst>
            <p:extLst>
              <p:ext uri="{D42A27DB-BD31-4B8C-83A1-F6EECF244321}">
                <p14:modId xmlns:p14="http://schemas.microsoft.com/office/powerpoint/2010/main" val="9337139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84A41CCE-E531-F48B-E442-E57987488D5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60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4" name="Title 23">
            <a:extLst>
              <a:ext uri="{FF2B5EF4-FFF2-40B4-BE49-F238E27FC236}">
                <a16:creationId xmlns:a16="http://schemas.microsoft.com/office/drawing/2014/main" id="{89403590-E45F-5DE7-93D3-86CFF71F3431}"/>
              </a:ext>
            </a:extLst>
          </p:cNvPr>
          <p:cNvSpPr>
            <a:spLocks noGrp="1"/>
          </p:cNvSpPr>
          <p:nvPr>
            <p:ph type="title" hasCustomPrompt="1"/>
          </p:nvPr>
        </p:nvSpPr>
        <p:spPr>
          <a:xfrm>
            <a:off x="778859" y="1832223"/>
            <a:ext cx="6820933" cy="1763998"/>
          </a:xfrm>
        </p:spPr>
        <p:txBody>
          <a:bodyPr vert="horz" anchor="b"/>
          <a:lstStyle>
            <a:lvl1pPr rtl="0">
              <a:defRPr sz="4800"/>
            </a:lvl1pPr>
          </a:lstStyle>
          <a:p>
            <a:r>
              <a:rPr lang="en-AU"/>
              <a:t>Chapter divider</a:t>
            </a:r>
          </a:p>
        </p:txBody>
      </p:sp>
      <p:sp>
        <p:nvSpPr>
          <p:cNvPr id="9" name="Rectangle 8">
            <a:extLst>
              <a:ext uri="{FF2B5EF4-FFF2-40B4-BE49-F238E27FC236}">
                <a16:creationId xmlns:a16="http://schemas.microsoft.com/office/drawing/2014/main" id="{C2D85D08-84A7-2314-023E-1BC1E233D328}"/>
              </a:ext>
            </a:extLst>
          </p:cNvPr>
          <p:cNvSpPr/>
          <p:nvPr userDrawn="1"/>
        </p:nvSpPr>
        <p:spPr>
          <a:xfrm>
            <a:off x="8253840" y="0"/>
            <a:ext cx="3960000" cy="68556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4311669"/>
            <a:ext cx="4968000" cy="576000"/>
          </a:xfrm>
          <a:noFill/>
        </p:spPr>
        <p:txBody>
          <a:bodyPr anchor="t"/>
          <a:lstStyle>
            <a:lvl1pPr rtl="0">
              <a:defRPr sz="1800" b="0">
                <a:solidFill>
                  <a:schemeClr val="accent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grpSp>
        <p:nvGrpSpPr>
          <p:cNvPr id="4" name="Graphic 6">
            <a:extLst>
              <a:ext uri="{FF2B5EF4-FFF2-40B4-BE49-F238E27FC236}">
                <a16:creationId xmlns:a16="http://schemas.microsoft.com/office/drawing/2014/main" id="{CD2218A4-3026-4145-444D-768DF362BFA3}"/>
              </a:ext>
            </a:extLst>
          </p:cNvPr>
          <p:cNvGrpSpPr/>
          <p:nvPr userDrawn="1"/>
        </p:nvGrpSpPr>
        <p:grpSpPr>
          <a:xfrm>
            <a:off x="9034880" y="3068772"/>
            <a:ext cx="2417188" cy="712202"/>
            <a:chOff x="8856114" y="836870"/>
            <a:chExt cx="2006243" cy="591121"/>
          </a:xfrm>
          <a:solidFill>
            <a:schemeClr val="bg1"/>
          </a:solidFill>
        </p:grpSpPr>
        <p:sp>
          <p:nvSpPr>
            <p:cNvPr id="5" name="Freeform 6">
              <a:extLst>
                <a:ext uri="{FF2B5EF4-FFF2-40B4-BE49-F238E27FC236}">
                  <a16:creationId xmlns:a16="http://schemas.microsoft.com/office/drawing/2014/main" id="{BF876999-76FA-3AAE-B2C9-F2EB4C33DD43}"/>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solidFill>
              <a:schemeClr val="bg1"/>
            </a:solidFill>
            <a:ln w="12050" cap="flat">
              <a:noFill/>
              <a:prstDash val="solid"/>
              <a:miter/>
            </a:ln>
          </p:spPr>
          <p:txBody>
            <a:bodyPr rtlCol="0" anchor="ctr"/>
            <a:lstStyle/>
            <a:p>
              <a:pPr rtl="0"/>
              <a:endParaRPr lang="en-AU"/>
            </a:p>
          </p:txBody>
        </p:sp>
        <p:sp>
          <p:nvSpPr>
            <p:cNvPr id="7" name="Freeform 10">
              <a:extLst>
                <a:ext uri="{FF2B5EF4-FFF2-40B4-BE49-F238E27FC236}">
                  <a16:creationId xmlns:a16="http://schemas.microsoft.com/office/drawing/2014/main" id="{CA66A54E-4952-F85E-392F-86317E4741AD}"/>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pic>
        <p:nvPicPr>
          <p:cNvPr id="3" name="Picture 2" descr="Text&#10;&#10;Description automatically generated">
            <a:extLst>
              <a:ext uri="{FF2B5EF4-FFF2-40B4-BE49-F238E27FC236}">
                <a16:creationId xmlns:a16="http://schemas.microsoft.com/office/drawing/2014/main" id="{A0FCED26-BAB4-7359-8726-7A2C256704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6887" y="653815"/>
            <a:ext cx="1965524" cy="341267"/>
          </a:xfrm>
          <a:prstGeom prst="rect">
            <a:avLst/>
          </a:prstGeom>
        </p:spPr>
      </p:pic>
      <p:sp>
        <p:nvSpPr>
          <p:cNvPr id="6" name="Slide Number Placeholder 5">
            <a:extLst>
              <a:ext uri="{FF2B5EF4-FFF2-40B4-BE49-F238E27FC236}">
                <a16:creationId xmlns:a16="http://schemas.microsoft.com/office/drawing/2014/main" id="{7E299FCB-986A-8000-4A84-B1C87D76D97D}"/>
              </a:ext>
            </a:extLst>
          </p:cNvPr>
          <p:cNvSpPr>
            <a:spLocks noGrp="1"/>
          </p:cNvSpPr>
          <p:nvPr>
            <p:ph type="sldNum" sz="quarter" idx="14"/>
          </p:nvPr>
        </p:nvSpPr>
        <p:spPr/>
        <p:txBody>
          <a:bodyPr/>
          <a:lstStyle>
            <a:lvl1pPr>
              <a:defRPr>
                <a:solidFill>
                  <a:schemeClr val="bg1"/>
                </a:solidFill>
              </a:defRPr>
            </a:lvl1pPr>
          </a:lstStyle>
          <a:p>
            <a:fld id="{F5AEA0E0-5CC6-4BD0-905C-A0021E419432}" type="slidenum">
              <a:rPr lang="en-AU" smtClean="0"/>
              <a:pPr/>
              <a:t>‹#›</a:t>
            </a:fld>
            <a:endParaRPr lang="en-AU"/>
          </a:p>
        </p:txBody>
      </p:sp>
    </p:spTree>
    <p:extLst>
      <p:ext uri="{BB962C8B-B14F-4D97-AF65-F5344CB8AC3E}">
        <p14:creationId xmlns:p14="http://schemas.microsoft.com/office/powerpoint/2010/main" val="2102292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Divider [Grey]">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4A41CCE-E531-F48B-E442-E57987488D56}"/>
              </a:ext>
            </a:extLst>
          </p:cNvPr>
          <p:cNvGraphicFramePr>
            <a:graphicFrameLocks noChangeAspect="1"/>
          </p:cNvGraphicFramePr>
          <p:nvPr userDrawn="1">
            <p:custDataLst>
              <p:tags r:id="rId1"/>
            </p:custDataLst>
            <p:extLst>
              <p:ext uri="{D42A27DB-BD31-4B8C-83A1-F6EECF244321}">
                <p14:modId xmlns:p14="http://schemas.microsoft.com/office/powerpoint/2010/main" val="2336284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84A41CCE-E531-F48B-E442-E57987488D5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89686A3D-E26B-84E8-0921-C49F0129152B}"/>
              </a:ext>
            </a:extLst>
          </p:cNvPr>
          <p:cNvSpPr/>
          <p:nvPr userDrawn="1"/>
        </p:nvSpPr>
        <p:spPr>
          <a:xfrm>
            <a:off x="-60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4" name="Title 23">
            <a:extLst>
              <a:ext uri="{FF2B5EF4-FFF2-40B4-BE49-F238E27FC236}">
                <a16:creationId xmlns:a16="http://schemas.microsoft.com/office/drawing/2014/main" id="{89403590-E45F-5DE7-93D3-86CFF71F3431}"/>
              </a:ext>
            </a:extLst>
          </p:cNvPr>
          <p:cNvSpPr>
            <a:spLocks noGrp="1"/>
          </p:cNvSpPr>
          <p:nvPr>
            <p:ph type="title" hasCustomPrompt="1"/>
          </p:nvPr>
        </p:nvSpPr>
        <p:spPr>
          <a:xfrm>
            <a:off x="778859" y="1832223"/>
            <a:ext cx="6820933" cy="1763998"/>
          </a:xfrm>
        </p:spPr>
        <p:txBody>
          <a:bodyPr vert="horz" anchor="b"/>
          <a:lstStyle>
            <a:lvl1pPr rtl="0">
              <a:defRPr sz="4800"/>
            </a:lvl1pPr>
          </a:lstStyle>
          <a:p>
            <a:r>
              <a:rPr lang="en-AU"/>
              <a:t>Chapter divider</a:t>
            </a:r>
          </a:p>
        </p:txBody>
      </p:sp>
      <p:sp>
        <p:nvSpPr>
          <p:cNvPr id="9" name="Rectangle 8">
            <a:extLst>
              <a:ext uri="{FF2B5EF4-FFF2-40B4-BE49-F238E27FC236}">
                <a16:creationId xmlns:a16="http://schemas.microsoft.com/office/drawing/2014/main" id="{C2D85D08-84A7-2314-023E-1BC1E233D328}"/>
              </a:ext>
            </a:extLst>
          </p:cNvPr>
          <p:cNvSpPr/>
          <p:nvPr userDrawn="1"/>
        </p:nvSpPr>
        <p:spPr>
          <a:xfrm>
            <a:off x="8253840" y="0"/>
            <a:ext cx="3960000" cy="68556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16" name="Text Placeholder 7">
            <a:extLst>
              <a:ext uri="{FF2B5EF4-FFF2-40B4-BE49-F238E27FC236}">
                <a16:creationId xmlns:a16="http://schemas.microsoft.com/office/drawing/2014/main" id="{72304E0D-F2E1-0AE2-B3C0-78F713B9A4E4}"/>
              </a:ext>
            </a:extLst>
          </p:cNvPr>
          <p:cNvSpPr>
            <a:spLocks noGrp="1"/>
          </p:cNvSpPr>
          <p:nvPr>
            <p:ph type="body" sz="quarter" idx="13" hasCustomPrompt="1"/>
          </p:nvPr>
        </p:nvSpPr>
        <p:spPr>
          <a:xfrm>
            <a:off x="778859" y="4311669"/>
            <a:ext cx="4968000" cy="576000"/>
          </a:xfrm>
          <a:noFill/>
        </p:spPr>
        <p:txBody>
          <a:bodyPr anchor="t"/>
          <a:lstStyle>
            <a:lvl1pPr rtl="0">
              <a:defRPr sz="1800" b="0">
                <a:solidFill>
                  <a:schemeClr val="accent1"/>
                </a:solidFill>
                <a:latin typeface="+mn-lt"/>
              </a:defRPr>
            </a:lvl1pPr>
            <a:lvl2pPr marL="0" indent="0">
              <a:buNone/>
              <a:defRPr sz="1600" b="0">
                <a:solidFill>
                  <a:schemeClr val="tx1"/>
                </a:solidFill>
                <a:latin typeface="+mn-lt"/>
              </a:defRPr>
            </a:lvl2pPr>
            <a:lvl3pPr marL="0" indent="0">
              <a:buNone/>
              <a:defRPr sz="1600" b="0">
                <a:solidFill>
                  <a:schemeClr val="tx1"/>
                </a:solidFill>
                <a:latin typeface="+mn-lt"/>
              </a:defRPr>
            </a:lvl3pPr>
            <a:lvl4pPr>
              <a:defRPr sz="1600" b="0">
                <a:solidFill>
                  <a:schemeClr val="tx1"/>
                </a:solidFill>
                <a:latin typeface="+mn-lt"/>
              </a:defRPr>
            </a:lvl4pPr>
            <a:lvl5pPr>
              <a:defRPr sz="1600" b="0">
                <a:solidFill>
                  <a:schemeClr val="tx1"/>
                </a:solidFill>
                <a:latin typeface="+mn-lt"/>
              </a:defRPr>
            </a:lvl5pPr>
            <a:lvl6pPr>
              <a:defRPr sz="1600" b="0">
                <a:solidFill>
                  <a:schemeClr val="tx1"/>
                </a:solidFill>
                <a:latin typeface="+mn-lt"/>
              </a:defRPr>
            </a:lvl6pPr>
            <a:lvl7pPr>
              <a:defRPr sz="1600" b="0">
                <a:solidFill>
                  <a:schemeClr val="tx1"/>
                </a:solidFill>
                <a:latin typeface="+mn-lt"/>
              </a:defRPr>
            </a:lvl7pPr>
            <a:lvl8pPr>
              <a:defRPr sz="1600" b="0">
                <a:solidFill>
                  <a:schemeClr val="tx1"/>
                </a:solidFill>
                <a:latin typeface="+mn-lt"/>
              </a:defRPr>
            </a:lvl8pPr>
            <a:lvl9pPr>
              <a:defRPr sz="1600" b="0">
                <a:solidFill>
                  <a:schemeClr val="tx1"/>
                </a:solidFill>
                <a:latin typeface="+mn-lt"/>
              </a:defRPr>
            </a:lvl9pPr>
          </a:lstStyle>
          <a:p>
            <a:pPr lvl="0"/>
            <a:r>
              <a:rPr lang="en-AU"/>
              <a:t>Presentation date or other text</a:t>
            </a:r>
          </a:p>
        </p:txBody>
      </p:sp>
      <p:grpSp>
        <p:nvGrpSpPr>
          <p:cNvPr id="4" name="Graphic 6">
            <a:extLst>
              <a:ext uri="{FF2B5EF4-FFF2-40B4-BE49-F238E27FC236}">
                <a16:creationId xmlns:a16="http://schemas.microsoft.com/office/drawing/2014/main" id="{CD2218A4-3026-4145-444D-768DF362BFA3}"/>
              </a:ext>
            </a:extLst>
          </p:cNvPr>
          <p:cNvGrpSpPr/>
          <p:nvPr userDrawn="1"/>
        </p:nvGrpSpPr>
        <p:grpSpPr>
          <a:xfrm>
            <a:off x="9034880" y="3068772"/>
            <a:ext cx="2417188" cy="712202"/>
            <a:chOff x="8856114" y="836870"/>
            <a:chExt cx="2006243" cy="591121"/>
          </a:xfrm>
          <a:solidFill>
            <a:schemeClr val="bg1"/>
          </a:solidFill>
        </p:grpSpPr>
        <p:sp>
          <p:nvSpPr>
            <p:cNvPr id="5" name="Freeform 6">
              <a:extLst>
                <a:ext uri="{FF2B5EF4-FFF2-40B4-BE49-F238E27FC236}">
                  <a16:creationId xmlns:a16="http://schemas.microsoft.com/office/drawing/2014/main" id="{BF876999-76FA-3AAE-B2C9-F2EB4C33DD43}"/>
                </a:ext>
              </a:extLst>
            </p:cNvPr>
            <p:cNvSpPr/>
            <p:nvPr/>
          </p:nvSpPr>
          <p:spPr>
            <a:xfrm>
              <a:off x="8856114" y="836870"/>
              <a:ext cx="1731606" cy="402015"/>
            </a:xfrm>
            <a:custGeom>
              <a:avLst/>
              <a:gdLst>
                <a:gd name="connsiteX0" fmla="*/ 56611 w 1731606"/>
                <a:gd name="connsiteY0" fmla="*/ 118620 h 402015"/>
                <a:gd name="connsiteX1" fmla="*/ 120705 w 1731606"/>
                <a:gd name="connsiteY1" fmla="*/ 91237 h 402015"/>
                <a:gd name="connsiteX2" fmla="*/ 120705 w 1731606"/>
                <a:gd name="connsiteY2" fmla="*/ 140383 h 402015"/>
                <a:gd name="connsiteX3" fmla="*/ 58301 w 1731606"/>
                <a:gd name="connsiteY3" fmla="*/ 181995 h 402015"/>
                <a:gd name="connsiteX4" fmla="*/ 58301 w 1731606"/>
                <a:gd name="connsiteY4" fmla="*/ 302648 h 402015"/>
                <a:gd name="connsiteX5" fmla="*/ 0 w 1731606"/>
                <a:gd name="connsiteY5" fmla="*/ 302648 h 402015"/>
                <a:gd name="connsiteX6" fmla="*/ 0 w 1731606"/>
                <a:gd name="connsiteY6" fmla="*/ 91596 h 402015"/>
                <a:gd name="connsiteX7" fmla="*/ 47317 w 1731606"/>
                <a:gd name="connsiteY7" fmla="*/ 91596 h 402015"/>
                <a:gd name="connsiteX8" fmla="*/ 149554 w 1731606"/>
                <a:gd name="connsiteY8" fmla="*/ 38384 h 402015"/>
                <a:gd name="connsiteX9" fmla="*/ 182265 w 1731606"/>
                <a:gd name="connsiteY9" fmla="*/ 70550 h 402015"/>
                <a:gd name="connsiteX10" fmla="*/ 214734 w 1731606"/>
                <a:gd name="connsiteY10" fmla="*/ 38145 h 402015"/>
                <a:gd name="connsiteX11" fmla="*/ 182144 w 1731606"/>
                <a:gd name="connsiteY11" fmla="*/ 5979 h 402015"/>
                <a:gd name="connsiteX12" fmla="*/ 149554 w 1731606"/>
                <a:gd name="connsiteY12" fmla="*/ 38384 h 402015"/>
                <a:gd name="connsiteX13" fmla="*/ 210993 w 1731606"/>
                <a:gd name="connsiteY13" fmla="*/ 91596 h 402015"/>
                <a:gd name="connsiteX14" fmla="*/ 153175 w 1731606"/>
                <a:gd name="connsiteY14" fmla="*/ 91596 h 402015"/>
                <a:gd name="connsiteX15" fmla="*/ 153175 w 1731606"/>
                <a:gd name="connsiteY15" fmla="*/ 302648 h 402015"/>
                <a:gd name="connsiteX16" fmla="*/ 210993 w 1731606"/>
                <a:gd name="connsiteY16" fmla="*/ 302648 h 402015"/>
                <a:gd name="connsiteX17" fmla="*/ 421262 w 1731606"/>
                <a:gd name="connsiteY17" fmla="*/ 123881 h 402015"/>
                <a:gd name="connsiteX18" fmla="*/ 421262 w 1731606"/>
                <a:gd name="connsiteY18" fmla="*/ 122685 h 402015"/>
                <a:gd name="connsiteX19" fmla="*/ 350408 w 1731606"/>
                <a:gd name="connsiteY19" fmla="*/ 86812 h 402015"/>
                <a:gd name="connsiteX20" fmla="*/ 244428 w 1731606"/>
                <a:gd name="connsiteY20" fmla="*/ 196225 h 402015"/>
                <a:gd name="connsiteX21" fmla="*/ 347511 w 1731606"/>
                <a:gd name="connsiteY21" fmla="*/ 306355 h 402015"/>
                <a:gd name="connsiteX22" fmla="*/ 421262 w 1731606"/>
                <a:gd name="connsiteY22" fmla="*/ 266058 h 402015"/>
                <a:gd name="connsiteX23" fmla="*/ 421262 w 1731606"/>
                <a:gd name="connsiteY23" fmla="*/ 280526 h 402015"/>
                <a:gd name="connsiteX24" fmla="*/ 351615 w 1731606"/>
                <a:gd name="connsiteY24" fmla="*/ 352272 h 402015"/>
                <a:gd name="connsiteX25" fmla="*/ 269656 w 1731606"/>
                <a:gd name="connsiteY25" fmla="*/ 327759 h 402015"/>
                <a:gd name="connsiteX26" fmla="*/ 269656 w 1731606"/>
                <a:gd name="connsiteY26" fmla="*/ 376905 h 402015"/>
                <a:gd name="connsiteX27" fmla="*/ 363444 w 1731606"/>
                <a:gd name="connsiteY27" fmla="*/ 402016 h 402015"/>
                <a:gd name="connsiteX28" fmla="*/ 479080 w 1731606"/>
                <a:gd name="connsiteY28" fmla="*/ 280885 h 402015"/>
                <a:gd name="connsiteX29" fmla="*/ 479080 w 1731606"/>
                <a:gd name="connsiteY29" fmla="*/ 91596 h 402015"/>
                <a:gd name="connsiteX30" fmla="*/ 431884 w 1731606"/>
                <a:gd name="connsiteY30" fmla="*/ 91596 h 402015"/>
                <a:gd name="connsiteX31" fmla="*/ 421262 w 1731606"/>
                <a:gd name="connsiteY31" fmla="*/ 196942 h 402015"/>
                <a:gd name="connsiteX32" fmla="*/ 366422 w 1731606"/>
                <a:gd name="connsiteY32" fmla="*/ 255420 h 402015"/>
                <a:gd name="connsiteX33" fmla="*/ 362116 w 1731606"/>
                <a:gd name="connsiteY33" fmla="*/ 255415 h 402015"/>
                <a:gd name="connsiteX34" fmla="*/ 302630 w 1731606"/>
                <a:gd name="connsiteY34" fmla="*/ 202083 h 402015"/>
                <a:gd name="connsiteX35" fmla="*/ 302608 w 1731606"/>
                <a:gd name="connsiteY35" fmla="*/ 196942 h 402015"/>
                <a:gd name="connsiteX36" fmla="*/ 357174 w 1731606"/>
                <a:gd name="connsiteY36" fmla="*/ 139137 h 402015"/>
                <a:gd name="connsiteX37" fmla="*/ 362116 w 1731606"/>
                <a:gd name="connsiteY37" fmla="*/ 139187 h 402015"/>
                <a:gd name="connsiteX38" fmla="*/ 420767 w 1731606"/>
                <a:gd name="connsiteY38" fmla="*/ 193172 h 402015"/>
                <a:gd name="connsiteX39" fmla="*/ 420779 w 1731606"/>
                <a:gd name="connsiteY39" fmla="*/ 196942 h 402015"/>
                <a:gd name="connsiteX40" fmla="*/ 729060 w 1731606"/>
                <a:gd name="connsiteY40" fmla="*/ 179365 h 402015"/>
                <a:gd name="connsiteX41" fmla="*/ 643118 w 1731606"/>
                <a:gd name="connsiteY41" fmla="*/ 86932 h 402015"/>
                <a:gd name="connsiteX42" fmla="*/ 577575 w 1731606"/>
                <a:gd name="connsiteY42" fmla="*/ 120772 h 402015"/>
                <a:gd name="connsiteX43" fmla="*/ 577575 w 1731606"/>
                <a:gd name="connsiteY43" fmla="*/ 0 h 402015"/>
                <a:gd name="connsiteX44" fmla="*/ 519637 w 1731606"/>
                <a:gd name="connsiteY44" fmla="*/ 0 h 402015"/>
                <a:gd name="connsiteX45" fmla="*/ 519637 w 1731606"/>
                <a:gd name="connsiteY45" fmla="*/ 302648 h 402015"/>
                <a:gd name="connsiteX46" fmla="*/ 577575 w 1731606"/>
                <a:gd name="connsiteY46" fmla="*/ 302648 h 402015"/>
                <a:gd name="connsiteX47" fmla="*/ 577575 w 1731606"/>
                <a:gd name="connsiteY47" fmla="*/ 190485 h 402015"/>
                <a:gd name="connsiteX48" fmla="*/ 625254 w 1731606"/>
                <a:gd name="connsiteY48" fmla="*/ 136437 h 402015"/>
                <a:gd name="connsiteX49" fmla="*/ 670880 w 1731606"/>
                <a:gd name="connsiteY49" fmla="*/ 188452 h 402015"/>
                <a:gd name="connsiteX50" fmla="*/ 670880 w 1731606"/>
                <a:gd name="connsiteY50" fmla="*/ 302648 h 402015"/>
                <a:gd name="connsiteX51" fmla="*/ 729060 w 1731606"/>
                <a:gd name="connsiteY51" fmla="*/ 302648 h 402015"/>
                <a:gd name="connsiteX52" fmla="*/ 729060 w 1731606"/>
                <a:gd name="connsiteY52" fmla="*/ 179365 h 402015"/>
                <a:gd name="connsiteX53" fmla="*/ 1166497 w 1731606"/>
                <a:gd name="connsiteY53" fmla="*/ 123762 h 402015"/>
                <a:gd name="connsiteX54" fmla="*/ 1166497 w 1731606"/>
                <a:gd name="connsiteY54" fmla="*/ 122566 h 402015"/>
                <a:gd name="connsiteX55" fmla="*/ 1095643 w 1731606"/>
                <a:gd name="connsiteY55" fmla="*/ 86693 h 402015"/>
                <a:gd name="connsiteX56" fmla="*/ 989784 w 1731606"/>
                <a:gd name="connsiteY56" fmla="*/ 196703 h 402015"/>
                <a:gd name="connsiteX57" fmla="*/ 1092866 w 1731606"/>
                <a:gd name="connsiteY57" fmla="*/ 306833 h 402015"/>
                <a:gd name="connsiteX58" fmla="*/ 1166617 w 1731606"/>
                <a:gd name="connsiteY58" fmla="*/ 266416 h 402015"/>
                <a:gd name="connsiteX59" fmla="*/ 1166617 w 1731606"/>
                <a:gd name="connsiteY59" fmla="*/ 302289 h 402015"/>
                <a:gd name="connsiteX60" fmla="*/ 1225280 w 1731606"/>
                <a:gd name="connsiteY60" fmla="*/ 302289 h 402015"/>
                <a:gd name="connsiteX61" fmla="*/ 1225280 w 1731606"/>
                <a:gd name="connsiteY61" fmla="*/ 91715 h 402015"/>
                <a:gd name="connsiteX62" fmla="*/ 1176998 w 1731606"/>
                <a:gd name="connsiteY62" fmla="*/ 91715 h 402015"/>
                <a:gd name="connsiteX63" fmla="*/ 1166497 w 1731606"/>
                <a:gd name="connsiteY63" fmla="*/ 196823 h 402015"/>
                <a:gd name="connsiteX64" fmla="*/ 1104740 w 1731606"/>
                <a:gd name="connsiteY64" fmla="*/ 252709 h 402015"/>
                <a:gd name="connsiteX65" fmla="*/ 1048326 w 1731606"/>
                <a:gd name="connsiteY65" fmla="*/ 196823 h 402015"/>
                <a:gd name="connsiteX66" fmla="*/ 1110083 w 1731606"/>
                <a:gd name="connsiteY66" fmla="*/ 140936 h 402015"/>
                <a:gd name="connsiteX67" fmla="*/ 1166497 w 1731606"/>
                <a:gd name="connsiteY67" fmla="*/ 196823 h 402015"/>
                <a:gd name="connsiteX68" fmla="*/ 1475502 w 1731606"/>
                <a:gd name="connsiteY68" fmla="*/ 179365 h 402015"/>
                <a:gd name="connsiteX69" fmla="*/ 1389560 w 1731606"/>
                <a:gd name="connsiteY69" fmla="*/ 86932 h 402015"/>
                <a:gd name="connsiteX70" fmla="*/ 1323172 w 1731606"/>
                <a:gd name="connsiteY70" fmla="*/ 121609 h 402015"/>
                <a:gd name="connsiteX71" fmla="*/ 1314240 w 1731606"/>
                <a:gd name="connsiteY71" fmla="*/ 91356 h 402015"/>
                <a:gd name="connsiteX72" fmla="*/ 1265958 w 1731606"/>
                <a:gd name="connsiteY72" fmla="*/ 91356 h 402015"/>
                <a:gd name="connsiteX73" fmla="*/ 1265958 w 1731606"/>
                <a:gd name="connsiteY73" fmla="*/ 302767 h 402015"/>
                <a:gd name="connsiteX74" fmla="*/ 1324621 w 1731606"/>
                <a:gd name="connsiteY74" fmla="*/ 302767 h 402015"/>
                <a:gd name="connsiteX75" fmla="*/ 1324621 w 1731606"/>
                <a:gd name="connsiteY75" fmla="*/ 190605 h 402015"/>
                <a:gd name="connsiteX76" fmla="*/ 1372903 w 1731606"/>
                <a:gd name="connsiteY76" fmla="*/ 136556 h 402015"/>
                <a:gd name="connsiteX77" fmla="*/ 1418047 w 1731606"/>
                <a:gd name="connsiteY77" fmla="*/ 188572 h 402015"/>
                <a:gd name="connsiteX78" fmla="*/ 1418047 w 1731606"/>
                <a:gd name="connsiteY78" fmla="*/ 302767 h 402015"/>
                <a:gd name="connsiteX79" fmla="*/ 1476709 w 1731606"/>
                <a:gd name="connsiteY79" fmla="*/ 302767 h 402015"/>
                <a:gd name="connsiteX80" fmla="*/ 1476709 w 1731606"/>
                <a:gd name="connsiteY80" fmla="*/ 179365 h 402015"/>
                <a:gd name="connsiteX81" fmla="*/ 1731518 w 1731606"/>
                <a:gd name="connsiteY81" fmla="*/ 215238 h 402015"/>
                <a:gd name="connsiteX82" fmla="*/ 1621556 w 1731606"/>
                <a:gd name="connsiteY82" fmla="*/ 87291 h 402015"/>
                <a:gd name="connsiteX83" fmla="*/ 1511537 w 1731606"/>
                <a:gd name="connsiteY83" fmla="*/ 190592 h 402015"/>
                <a:gd name="connsiteX84" fmla="*/ 1511593 w 1731606"/>
                <a:gd name="connsiteY84" fmla="*/ 197899 h 402015"/>
                <a:gd name="connsiteX85" fmla="*/ 1625177 w 1731606"/>
                <a:gd name="connsiteY85" fmla="*/ 306833 h 402015"/>
                <a:gd name="connsiteX86" fmla="*/ 1726087 w 1731606"/>
                <a:gd name="connsiteY86" fmla="*/ 236642 h 402015"/>
                <a:gd name="connsiteX87" fmla="*/ 1675632 w 1731606"/>
                <a:gd name="connsiteY87" fmla="*/ 231380 h 402015"/>
                <a:gd name="connsiteX88" fmla="*/ 1624332 w 1731606"/>
                <a:gd name="connsiteY88" fmla="*/ 259600 h 402015"/>
                <a:gd name="connsiteX89" fmla="*/ 1569170 w 1731606"/>
                <a:gd name="connsiteY89" fmla="*/ 215238 h 402015"/>
                <a:gd name="connsiteX90" fmla="*/ 1730915 w 1731606"/>
                <a:gd name="connsiteY90" fmla="*/ 215238 h 402015"/>
                <a:gd name="connsiteX91" fmla="*/ 1568808 w 1731606"/>
                <a:gd name="connsiteY91" fmla="*/ 175299 h 402015"/>
                <a:gd name="connsiteX92" fmla="*/ 1620952 w 1731606"/>
                <a:gd name="connsiteY92" fmla="*/ 133328 h 402015"/>
                <a:gd name="connsiteX93" fmla="*/ 1672252 w 1731606"/>
                <a:gd name="connsiteY93" fmla="*/ 175299 h 402015"/>
                <a:gd name="connsiteX94" fmla="*/ 1568808 w 1731606"/>
                <a:gd name="connsiteY94" fmla="*/ 175299 h 402015"/>
                <a:gd name="connsiteX95" fmla="*/ 898410 w 1731606"/>
                <a:gd name="connsiteY95" fmla="*/ 302767 h 402015"/>
                <a:gd name="connsiteX96" fmla="*/ 956228 w 1731606"/>
                <a:gd name="connsiteY96" fmla="*/ 302767 h 402015"/>
                <a:gd name="connsiteX97" fmla="*/ 956228 w 1731606"/>
                <a:gd name="connsiteY97" fmla="*/ 0 h 402015"/>
                <a:gd name="connsiteX98" fmla="*/ 898410 w 1731606"/>
                <a:gd name="connsiteY98" fmla="*/ 0 h 402015"/>
                <a:gd name="connsiteX99" fmla="*/ 769255 w 1731606"/>
                <a:gd name="connsiteY99" fmla="*/ 302767 h 402015"/>
                <a:gd name="connsiteX100" fmla="*/ 827073 w 1731606"/>
                <a:gd name="connsiteY100" fmla="*/ 302767 h 402015"/>
                <a:gd name="connsiteX101" fmla="*/ 827073 w 1731606"/>
                <a:gd name="connsiteY101" fmla="*/ 136795 h 402015"/>
                <a:gd name="connsiteX102" fmla="*/ 861716 w 1731606"/>
                <a:gd name="connsiteY102" fmla="*/ 136795 h 402015"/>
                <a:gd name="connsiteX103" fmla="*/ 861716 w 1731606"/>
                <a:gd name="connsiteY103" fmla="*/ 91596 h 402015"/>
                <a:gd name="connsiteX104" fmla="*/ 827073 w 1731606"/>
                <a:gd name="connsiteY104" fmla="*/ 91596 h 402015"/>
                <a:gd name="connsiteX105" fmla="*/ 827073 w 1731606"/>
                <a:gd name="connsiteY105" fmla="*/ 44722 h 402015"/>
                <a:gd name="connsiteX106" fmla="*/ 769255 w 1731606"/>
                <a:gd name="connsiteY106" fmla="*/ 44722 h 4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1606" h="402015">
                  <a:moveTo>
                    <a:pt x="56611" y="118620"/>
                  </a:moveTo>
                  <a:cubicBezTo>
                    <a:pt x="67595" y="99248"/>
                    <a:pt x="86787" y="87171"/>
                    <a:pt x="120705" y="91237"/>
                  </a:cubicBezTo>
                  <a:lnTo>
                    <a:pt x="120705" y="140383"/>
                  </a:lnTo>
                  <a:cubicBezTo>
                    <a:pt x="80752" y="135600"/>
                    <a:pt x="58301" y="148873"/>
                    <a:pt x="58301" y="181995"/>
                  </a:cubicBezTo>
                  <a:lnTo>
                    <a:pt x="58301" y="302648"/>
                  </a:lnTo>
                  <a:lnTo>
                    <a:pt x="0" y="302648"/>
                  </a:lnTo>
                  <a:lnTo>
                    <a:pt x="0" y="91596"/>
                  </a:lnTo>
                  <a:lnTo>
                    <a:pt x="47317" y="91596"/>
                  </a:lnTo>
                  <a:close/>
                  <a:moveTo>
                    <a:pt x="149554" y="38384"/>
                  </a:moveTo>
                  <a:cubicBezTo>
                    <a:pt x="149621" y="56215"/>
                    <a:pt x="164266" y="70616"/>
                    <a:pt x="182265" y="70550"/>
                  </a:cubicBezTo>
                  <a:cubicBezTo>
                    <a:pt x="200264" y="70484"/>
                    <a:pt x="214801" y="55976"/>
                    <a:pt x="214734" y="38145"/>
                  </a:cubicBezTo>
                  <a:cubicBezTo>
                    <a:pt x="214668" y="20361"/>
                    <a:pt x="200096" y="5979"/>
                    <a:pt x="182144" y="5979"/>
                  </a:cubicBezTo>
                  <a:cubicBezTo>
                    <a:pt x="164126" y="6045"/>
                    <a:pt x="149554" y="20534"/>
                    <a:pt x="149554" y="38384"/>
                  </a:cubicBezTo>
                  <a:moveTo>
                    <a:pt x="210993" y="91596"/>
                  </a:moveTo>
                  <a:lnTo>
                    <a:pt x="153175" y="91596"/>
                  </a:lnTo>
                  <a:lnTo>
                    <a:pt x="153175" y="302648"/>
                  </a:lnTo>
                  <a:lnTo>
                    <a:pt x="210993" y="302648"/>
                  </a:lnTo>
                  <a:close/>
                  <a:moveTo>
                    <a:pt x="421262" y="123881"/>
                  </a:moveTo>
                  <a:lnTo>
                    <a:pt x="421262" y="122685"/>
                  </a:lnTo>
                  <a:cubicBezTo>
                    <a:pt x="405161" y="99770"/>
                    <a:pt x="378587" y="86315"/>
                    <a:pt x="350408" y="86812"/>
                  </a:cubicBezTo>
                  <a:cubicBezTo>
                    <a:pt x="284744" y="86812"/>
                    <a:pt x="244428" y="133686"/>
                    <a:pt x="244428" y="196225"/>
                  </a:cubicBezTo>
                  <a:cubicBezTo>
                    <a:pt x="244428" y="256013"/>
                    <a:pt x="282692" y="306355"/>
                    <a:pt x="347511" y="306355"/>
                  </a:cubicBezTo>
                  <a:cubicBezTo>
                    <a:pt x="382998" y="306355"/>
                    <a:pt x="411122" y="291049"/>
                    <a:pt x="421262" y="266058"/>
                  </a:cubicBezTo>
                  <a:lnTo>
                    <a:pt x="421262" y="280526"/>
                  </a:lnTo>
                  <a:cubicBezTo>
                    <a:pt x="421262" y="330150"/>
                    <a:pt x="397121" y="352272"/>
                    <a:pt x="351615" y="352272"/>
                  </a:cubicBezTo>
                  <a:cubicBezTo>
                    <a:pt x="322587" y="351426"/>
                    <a:pt x="294306" y="342968"/>
                    <a:pt x="269656" y="327759"/>
                  </a:cubicBezTo>
                  <a:lnTo>
                    <a:pt x="269656" y="376905"/>
                  </a:lnTo>
                  <a:cubicBezTo>
                    <a:pt x="290055" y="392330"/>
                    <a:pt x="330008" y="402016"/>
                    <a:pt x="363444" y="402016"/>
                  </a:cubicBezTo>
                  <a:cubicBezTo>
                    <a:pt x="439609" y="402016"/>
                    <a:pt x="479080" y="354185"/>
                    <a:pt x="479080" y="280885"/>
                  </a:cubicBezTo>
                  <a:lnTo>
                    <a:pt x="479080" y="91596"/>
                  </a:lnTo>
                  <a:lnTo>
                    <a:pt x="431884" y="91596"/>
                  </a:lnTo>
                  <a:close/>
                  <a:moveTo>
                    <a:pt x="421262" y="196942"/>
                  </a:moveTo>
                  <a:cubicBezTo>
                    <a:pt x="422419" y="228092"/>
                    <a:pt x="397866" y="254273"/>
                    <a:pt x="366422" y="255420"/>
                  </a:cubicBezTo>
                  <a:cubicBezTo>
                    <a:pt x="364987" y="255472"/>
                    <a:pt x="363551" y="255470"/>
                    <a:pt x="362116" y="255415"/>
                  </a:cubicBezTo>
                  <a:cubicBezTo>
                    <a:pt x="330823" y="256961"/>
                    <a:pt x="304190" y="233083"/>
                    <a:pt x="302630" y="202083"/>
                  </a:cubicBezTo>
                  <a:cubicBezTo>
                    <a:pt x="302543" y="200371"/>
                    <a:pt x="302536" y="198655"/>
                    <a:pt x="302608" y="196942"/>
                  </a:cubicBezTo>
                  <a:cubicBezTo>
                    <a:pt x="301563" y="166053"/>
                    <a:pt x="325993" y="140172"/>
                    <a:pt x="357174" y="139137"/>
                  </a:cubicBezTo>
                  <a:cubicBezTo>
                    <a:pt x="358821" y="139082"/>
                    <a:pt x="360470" y="139099"/>
                    <a:pt x="362116" y="139187"/>
                  </a:cubicBezTo>
                  <a:cubicBezTo>
                    <a:pt x="393360" y="138050"/>
                    <a:pt x="419619" y="162220"/>
                    <a:pt x="420767" y="193172"/>
                  </a:cubicBezTo>
                  <a:cubicBezTo>
                    <a:pt x="420814" y="194428"/>
                    <a:pt x="420818" y="195686"/>
                    <a:pt x="420779" y="196942"/>
                  </a:cubicBezTo>
                  <a:moveTo>
                    <a:pt x="729060" y="179365"/>
                  </a:moveTo>
                  <a:cubicBezTo>
                    <a:pt x="729060" y="114793"/>
                    <a:pt x="687900" y="86932"/>
                    <a:pt x="643118" y="86932"/>
                  </a:cubicBezTo>
                  <a:cubicBezTo>
                    <a:pt x="616667" y="85488"/>
                    <a:pt x="591531" y="98466"/>
                    <a:pt x="577575" y="120772"/>
                  </a:cubicBezTo>
                  <a:lnTo>
                    <a:pt x="577575" y="0"/>
                  </a:lnTo>
                  <a:lnTo>
                    <a:pt x="519637" y="0"/>
                  </a:lnTo>
                  <a:lnTo>
                    <a:pt x="519637" y="302648"/>
                  </a:lnTo>
                  <a:lnTo>
                    <a:pt x="577575" y="302648"/>
                  </a:lnTo>
                  <a:lnTo>
                    <a:pt x="577575" y="190485"/>
                  </a:lnTo>
                  <a:cubicBezTo>
                    <a:pt x="577575" y="153775"/>
                    <a:pt x="597492" y="136437"/>
                    <a:pt x="625254" y="136437"/>
                  </a:cubicBezTo>
                  <a:cubicBezTo>
                    <a:pt x="647584" y="136437"/>
                    <a:pt x="670880" y="147677"/>
                    <a:pt x="670880" y="188452"/>
                  </a:cubicBezTo>
                  <a:lnTo>
                    <a:pt x="670880" y="302648"/>
                  </a:lnTo>
                  <a:lnTo>
                    <a:pt x="729060" y="302648"/>
                  </a:lnTo>
                  <a:lnTo>
                    <a:pt x="729060" y="179365"/>
                  </a:lnTo>
                  <a:moveTo>
                    <a:pt x="1166497" y="123762"/>
                  </a:moveTo>
                  <a:lnTo>
                    <a:pt x="1166497" y="122566"/>
                  </a:lnTo>
                  <a:cubicBezTo>
                    <a:pt x="1150396" y="99650"/>
                    <a:pt x="1123822" y="86196"/>
                    <a:pt x="1095643" y="86693"/>
                  </a:cubicBezTo>
                  <a:cubicBezTo>
                    <a:pt x="1029979" y="87291"/>
                    <a:pt x="989784" y="134165"/>
                    <a:pt x="989784" y="196703"/>
                  </a:cubicBezTo>
                  <a:cubicBezTo>
                    <a:pt x="989784" y="256491"/>
                    <a:pt x="1028048" y="306833"/>
                    <a:pt x="1092866" y="306833"/>
                  </a:cubicBezTo>
                  <a:cubicBezTo>
                    <a:pt x="1128233" y="306833"/>
                    <a:pt x="1156357" y="291527"/>
                    <a:pt x="1166617" y="266416"/>
                  </a:cubicBezTo>
                  <a:lnTo>
                    <a:pt x="1166617" y="302289"/>
                  </a:lnTo>
                  <a:lnTo>
                    <a:pt x="1225280" y="302289"/>
                  </a:lnTo>
                  <a:lnTo>
                    <a:pt x="1225280" y="91715"/>
                  </a:lnTo>
                  <a:lnTo>
                    <a:pt x="1176998" y="91715"/>
                  </a:lnTo>
                  <a:close/>
                  <a:moveTo>
                    <a:pt x="1166497" y="196823"/>
                  </a:moveTo>
                  <a:cubicBezTo>
                    <a:pt x="1165021" y="229149"/>
                    <a:pt x="1137372" y="254171"/>
                    <a:pt x="1104740" y="252709"/>
                  </a:cubicBezTo>
                  <a:cubicBezTo>
                    <a:pt x="1074174" y="251340"/>
                    <a:pt x="1049708" y="227103"/>
                    <a:pt x="1048326" y="196823"/>
                  </a:cubicBezTo>
                  <a:cubicBezTo>
                    <a:pt x="1049801" y="164496"/>
                    <a:pt x="1077451" y="139475"/>
                    <a:pt x="1110083" y="140936"/>
                  </a:cubicBezTo>
                  <a:cubicBezTo>
                    <a:pt x="1140649" y="142305"/>
                    <a:pt x="1165115" y="166543"/>
                    <a:pt x="1166497" y="196823"/>
                  </a:cubicBezTo>
                  <a:moveTo>
                    <a:pt x="1475502" y="179365"/>
                  </a:moveTo>
                  <a:cubicBezTo>
                    <a:pt x="1475502" y="114793"/>
                    <a:pt x="1434342" y="86932"/>
                    <a:pt x="1389560" y="86932"/>
                  </a:cubicBezTo>
                  <a:cubicBezTo>
                    <a:pt x="1362640" y="85345"/>
                    <a:pt x="1337058" y="98707"/>
                    <a:pt x="1323172" y="121609"/>
                  </a:cubicBezTo>
                  <a:lnTo>
                    <a:pt x="1314240" y="91356"/>
                  </a:lnTo>
                  <a:lnTo>
                    <a:pt x="1265958" y="91356"/>
                  </a:lnTo>
                  <a:lnTo>
                    <a:pt x="1265958" y="302767"/>
                  </a:lnTo>
                  <a:lnTo>
                    <a:pt x="1324621" y="302767"/>
                  </a:lnTo>
                  <a:lnTo>
                    <a:pt x="1324621" y="190605"/>
                  </a:lnTo>
                  <a:cubicBezTo>
                    <a:pt x="1324621" y="153895"/>
                    <a:pt x="1344175" y="136556"/>
                    <a:pt x="1372903" y="136556"/>
                  </a:cubicBezTo>
                  <a:cubicBezTo>
                    <a:pt x="1395233" y="136556"/>
                    <a:pt x="1418047" y="147796"/>
                    <a:pt x="1418047" y="188572"/>
                  </a:cubicBezTo>
                  <a:lnTo>
                    <a:pt x="1418047" y="302767"/>
                  </a:lnTo>
                  <a:lnTo>
                    <a:pt x="1476709" y="302767"/>
                  </a:lnTo>
                  <a:lnTo>
                    <a:pt x="1476709" y="179365"/>
                  </a:lnTo>
                  <a:moveTo>
                    <a:pt x="1731518" y="215238"/>
                  </a:moveTo>
                  <a:cubicBezTo>
                    <a:pt x="1733933" y="130458"/>
                    <a:pt x="1686254" y="87291"/>
                    <a:pt x="1621556" y="87291"/>
                  </a:cubicBezTo>
                  <a:cubicBezTo>
                    <a:pt x="1562380" y="85720"/>
                    <a:pt x="1513123" y="131970"/>
                    <a:pt x="1511537" y="190592"/>
                  </a:cubicBezTo>
                  <a:cubicBezTo>
                    <a:pt x="1511471" y="193028"/>
                    <a:pt x="1511490" y="195465"/>
                    <a:pt x="1511593" y="197899"/>
                  </a:cubicBezTo>
                  <a:cubicBezTo>
                    <a:pt x="1511593" y="263307"/>
                    <a:pt x="1559875" y="306833"/>
                    <a:pt x="1625177" y="306833"/>
                  </a:cubicBezTo>
                  <a:cubicBezTo>
                    <a:pt x="1670704" y="307865"/>
                    <a:pt x="1711607" y="279414"/>
                    <a:pt x="1726087" y="236642"/>
                  </a:cubicBezTo>
                  <a:lnTo>
                    <a:pt x="1675632" y="231380"/>
                  </a:lnTo>
                  <a:cubicBezTo>
                    <a:pt x="1665419" y="249764"/>
                    <a:pt x="1645483" y="260731"/>
                    <a:pt x="1624332" y="259600"/>
                  </a:cubicBezTo>
                  <a:cubicBezTo>
                    <a:pt x="1597160" y="261081"/>
                    <a:pt x="1573292" y="241885"/>
                    <a:pt x="1569170" y="215238"/>
                  </a:cubicBezTo>
                  <a:lnTo>
                    <a:pt x="1730915" y="215238"/>
                  </a:lnTo>
                  <a:moveTo>
                    <a:pt x="1568808" y="175299"/>
                  </a:moveTo>
                  <a:cubicBezTo>
                    <a:pt x="1570860" y="150666"/>
                    <a:pt x="1592949" y="133328"/>
                    <a:pt x="1620952" y="133328"/>
                  </a:cubicBezTo>
                  <a:cubicBezTo>
                    <a:pt x="1648956" y="133328"/>
                    <a:pt x="1670683" y="150666"/>
                    <a:pt x="1672252" y="175299"/>
                  </a:cubicBezTo>
                  <a:lnTo>
                    <a:pt x="1568808" y="175299"/>
                  </a:lnTo>
                  <a:moveTo>
                    <a:pt x="898410" y="302767"/>
                  </a:moveTo>
                  <a:lnTo>
                    <a:pt x="956228" y="302767"/>
                  </a:lnTo>
                  <a:lnTo>
                    <a:pt x="956228" y="0"/>
                  </a:lnTo>
                  <a:lnTo>
                    <a:pt x="898410" y="0"/>
                  </a:lnTo>
                  <a:close/>
                  <a:moveTo>
                    <a:pt x="769255" y="302767"/>
                  </a:moveTo>
                  <a:lnTo>
                    <a:pt x="827073" y="302767"/>
                  </a:lnTo>
                  <a:lnTo>
                    <a:pt x="827073" y="136795"/>
                  </a:lnTo>
                  <a:lnTo>
                    <a:pt x="861716" y="136795"/>
                  </a:lnTo>
                  <a:lnTo>
                    <a:pt x="861716" y="91596"/>
                  </a:lnTo>
                  <a:lnTo>
                    <a:pt x="827073" y="91596"/>
                  </a:lnTo>
                  <a:lnTo>
                    <a:pt x="827073" y="44722"/>
                  </a:lnTo>
                  <a:lnTo>
                    <a:pt x="769255" y="44722"/>
                  </a:lnTo>
                  <a:close/>
                </a:path>
              </a:pathLst>
            </a:custGeom>
            <a:solidFill>
              <a:schemeClr val="accent1"/>
            </a:solidFill>
            <a:ln w="12050" cap="flat">
              <a:noFill/>
              <a:prstDash val="solid"/>
              <a:miter/>
            </a:ln>
          </p:spPr>
          <p:txBody>
            <a:bodyPr rtlCol="0" anchor="ctr"/>
            <a:lstStyle/>
            <a:p>
              <a:pPr rtl="0"/>
              <a:endParaRPr lang="en-AU"/>
            </a:p>
          </p:txBody>
        </p:sp>
        <p:sp>
          <p:nvSpPr>
            <p:cNvPr id="7" name="Freeform 10">
              <a:extLst>
                <a:ext uri="{FF2B5EF4-FFF2-40B4-BE49-F238E27FC236}">
                  <a16:creationId xmlns:a16="http://schemas.microsoft.com/office/drawing/2014/main" id="{CA66A54E-4952-F85E-392F-86317E4741AD}"/>
                </a:ext>
              </a:extLst>
            </p:cNvPr>
            <p:cNvSpPr/>
            <p:nvPr/>
          </p:nvSpPr>
          <p:spPr>
            <a:xfrm>
              <a:off x="10273315" y="1024604"/>
              <a:ext cx="589042" cy="403386"/>
            </a:xfrm>
            <a:custGeom>
              <a:avLst/>
              <a:gdLst>
                <a:gd name="connsiteX0" fmla="*/ 589042 w 589042"/>
                <a:gd name="connsiteY0" fmla="*/ 121968 h 403386"/>
                <a:gd name="connsiteX1" fmla="*/ 547399 w 589042"/>
                <a:gd name="connsiteY1" fmla="*/ 163341 h 403386"/>
                <a:gd name="connsiteX2" fmla="*/ 494892 w 589042"/>
                <a:gd name="connsiteY2" fmla="*/ 111206 h 403386"/>
                <a:gd name="connsiteX3" fmla="*/ 494892 w 589042"/>
                <a:gd name="connsiteY3" fmla="*/ 168842 h 403386"/>
                <a:gd name="connsiteX4" fmla="*/ 236513 w 589042"/>
                <a:gd name="connsiteY4" fmla="*/ 403143 h 403386"/>
                <a:gd name="connsiteX5" fmla="*/ 0 w 589042"/>
                <a:gd name="connsiteY5" fmla="*/ 168842 h 403386"/>
                <a:gd name="connsiteX6" fmla="*/ 58059 w 589042"/>
                <a:gd name="connsiteY6" fmla="*/ 168842 h 403386"/>
                <a:gd name="connsiteX7" fmla="*/ 252044 w 589042"/>
                <a:gd name="connsiteY7" fmla="*/ 351543 h 403386"/>
                <a:gd name="connsiteX8" fmla="*/ 436471 w 589042"/>
                <a:gd name="connsiteY8" fmla="*/ 168842 h 403386"/>
                <a:gd name="connsiteX9" fmla="*/ 436471 w 589042"/>
                <a:gd name="connsiteY9" fmla="*/ 168842 h 403386"/>
                <a:gd name="connsiteX10" fmla="*/ 436471 w 589042"/>
                <a:gd name="connsiteY10" fmla="*/ 112282 h 403386"/>
                <a:gd name="connsiteX11" fmla="*/ 384809 w 589042"/>
                <a:gd name="connsiteY11" fmla="*/ 163341 h 403386"/>
                <a:gd name="connsiteX12" fmla="*/ 343045 w 589042"/>
                <a:gd name="connsiteY12" fmla="*/ 121968 h 403386"/>
                <a:gd name="connsiteX13" fmla="*/ 424400 w 589042"/>
                <a:gd name="connsiteY13" fmla="*/ 41373 h 403386"/>
                <a:gd name="connsiteX14" fmla="*/ 465802 w 589042"/>
                <a:gd name="connsiteY14" fmla="*/ 0 h 403386"/>
                <a:gd name="connsiteX15" fmla="*/ 507566 w 589042"/>
                <a:gd name="connsiteY15" fmla="*/ 41373 h 4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042" h="403386">
                  <a:moveTo>
                    <a:pt x="589042" y="121968"/>
                  </a:moveTo>
                  <a:lnTo>
                    <a:pt x="547399" y="163341"/>
                  </a:lnTo>
                  <a:lnTo>
                    <a:pt x="494892" y="111206"/>
                  </a:lnTo>
                  <a:lnTo>
                    <a:pt x="494892" y="168842"/>
                  </a:lnTo>
                  <a:cubicBezTo>
                    <a:pt x="488854" y="304224"/>
                    <a:pt x="373174" y="409124"/>
                    <a:pt x="236513" y="403143"/>
                  </a:cubicBezTo>
                  <a:cubicBezTo>
                    <a:pt x="108310" y="397531"/>
                    <a:pt x="5664" y="295846"/>
                    <a:pt x="0" y="168842"/>
                  </a:cubicBezTo>
                  <a:lnTo>
                    <a:pt x="58059" y="168842"/>
                  </a:lnTo>
                  <a:cubicBezTo>
                    <a:pt x="60699" y="272360"/>
                    <a:pt x="147549" y="354158"/>
                    <a:pt x="252044" y="351543"/>
                  </a:cubicBezTo>
                  <a:cubicBezTo>
                    <a:pt x="352827" y="349021"/>
                    <a:pt x="433925" y="268682"/>
                    <a:pt x="436471" y="168842"/>
                  </a:cubicBezTo>
                  <a:lnTo>
                    <a:pt x="436471" y="168842"/>
                  </a:lnTo>
                  <a:lnTo>
                    <a:pt x="436471" y="112282"/>
                  </a:lnTo>
                  <a:lnTo>
                    <a:pt x="384809" y="163341"/>
                  </a:lnTo>
                  <a:lnTo>
                    <a:pt x="343045" y="121968"/>
                  </a:lnTo>
                  <a:lnTo>
                    <a:pt x="424400" y="41373"/>
                  </a:lnTo>
                  <a:lnTo>
                    <a:pt x="465802" y="0"/>
                  </a:lnTo>
                  <a:lnTo>
                    <a:pt x="507566" y="41373"/>
                  </a:lnTo>
                  <a:close/>
                </a:path>
              </a:pathLst>
            </a:custGeom>
            <a:solidFill>
              <a:schemeClr val="accent6"/>
            </a:solidFill>
            <a:ln w="12050" cap="flat">
              <a:noFill/>
              <a:prstDash val="solid"/>
              <a:miter/>
            </a:ln>
          </p:spPr>
          <p:txBody>
            <a:bodyPr rtlCol="0" anchor="ctr"/>
            <a:lstStyle/>
            <a:p>
              <a:pPr rtl="0"/>
              <a:endParaRPr lang="en-AU"/>
            </a:p>
          </p:txBody>
        </p:sp>
      </p:grpSp>
    </p:spTree>
    <p:extLst>
      <p:ext uri="{BB962C8B-B14F-4D97-AF65-F5344CB8AC3E}">
        <p14:creationId xmlns:p14="http://schemas.microsoft.com/office/powerpoint/2010/main" val="2933445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heme" Target="../theme/theme2.xml"/><Relationship Id="rId1" Type="http://schemas.openxmlformats.org/officeDocument/2006/relationships/slideLayout" Target="../slideLayouts/slideLayout30.xml"/><Relationship Id="rId5" Type="http://schemas.openxmlformats.org/officeDocument/2006/relationships/image" Target="../media/image1.emf"/><Relationship Id="rId4" Type="http://schemas.openxmlformats.org/officeDocument/2006/relationships/oleObject" Target="../embeddings/oleObject31.bin"/></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59.emf"/><Relationship Id="rId5" Type="http://schemas.openxmlformats.org/officeDocument/2006/relationships/slideLayout" Target="../slideLayouts/slideLayout35.xml"/><Relationship Id="rId10" Type="http://schemas.openxmlformats.org/officeDocument/2006/relationships/oleObject" Target="../embeddings/oleObject33.bin"/><Relationship Id="rId4" Type="http://schemas.openxmlformats.org/officeDocument/2006/relationships/slideLayout" Target="../slideLayouts/slideLayout34.xml"/><Relationship Id="rId9" Type="http://schemas.openxmlformats.org/officeDocument/2006/relationships/tags" Target="../tags/tag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1450E1F-5C83-64E4-2902-04C98430AAA4}"/>
              </a:ext>
            </a:extLst>
          </p:cNvPr>
          <p:cNvGraphicFramePr>
            <a:graphicFrameLocks noChangeAspect="1"/>
          </p:cNvGraphicFramePr>
          <p:nvPr userDrawn="1">
            <p:custDataLst>
              <p:tags r:id="rId31"/>
            </p:custDataLst>
            <p:extLst>
              <p:ext uri="{D42A27DB-BD31-4B8C-83A1-F6EECF244321}">
                <p14:modId xmlns:p14="http://schemas.microsoft.com/office/powerpoint/2010/main" val="26586473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2" imgW="7772400" imgH="10058400" progId="TCLayout.ActiveDocument.1">
                  <p:embed/>
                </p:oleObj>
              </mc:Choice>
              <mc:Fallback>
                <p:oleObj name="think-cell Slide" r:id="rId32" imgW="7772400" imgH="10058400" progId="TCLayout.ActiveDocument.1">
                  <p:embed/>
                  <p:pic>
                    <p:nvPicPr>
                      <p:cNvPr id="5" name="Object 4" hidden="1">
                        <a:extLst>
                          <a:ext uri="{FF2B5EF4-FFF2-40B4-BE49-F238E27FC236}">
                            <a16:creationId xmlns:a16="http://schemas.microsoft.com/office/drawing/2014/main" id="{D1450E1F-5C83-64E4-2902-04C98430AAA4}"/>
                          </a:ext>
                        </a:extLst>
                      </p:cNvPr>
                      <p:cNvPicPr/>
                      <p:nvPr/>
                    </p:nvPicPr>
                    <p:blipFill>
                      <a:blip r:embed="rId33"/>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769800" y="449796"/>
            <a:ext cx="9000000" cy="792000"/>
          </a:xfrm>
          <a:prstGeom prst="rect">
            <a:avLst/>
          </a:prstGeom>
        </p:spPr>
        <p:txBody>
          <a:bodyPr vert="horz" lIns="0" tIns="0" rIns="0" bIns="0" rtlCol="0" anchor="ctr">
            <a:noAutofit/>
          </a:bodyPr>
          <a:lstStyle/>
          <a:p>
            <a:r>
              <a:rPr lang="en-AU"/>
              <a:t>Click to edit Master title style</a:t>
            </a:r>
          </a:p>
        </p:txBody>
      </p:sp>
      <p:sp>
        <p:nvSpPr>
          <p:cNvPr id="3" name="Text Placeholder 2"/>
          <p:cNvSpPr>
            <a:spLocks noGrp="1"/>
          </p:cNvSpPr>
          <p:nvPr>
            <p:ph type="body" idx="1"/>
          </p:nvPr>
        </p:nvSpPr>
        <p:spPr>
          <a:xfrm>
            <a:off x="769800" y="1481659"/>
            <a:ext cx="10656000" cy="4680000"/>
          </a:xfrm>
          <a:prstGeom prst="rect">
            <a:avLst/>
          </a:prstGeom>
        </p:spPr>
        <p:txBody>
          <a:bodyPr vert="horz" lIns="0" tIns="0" rIns="0" bIns="0" rtlCol="0">
            <a:no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 name="Slide Number Placeholder 5"/>
          <p:cNvSpPr>
            <a:spLocks noGrp="1"/>
          </p:cNvSpPr>
          <p:nvPr>
            <p:ph type="sldNum" sz="quarter" idx="4"/>
          </p:nvPr>
        </p:nvSpPr>
        <p:spPr>
          <a:xfrm>
            <a:off x="10705800" y="6423661"/>
            <a:ext cx="720000" cy="252000"/>
          </a:xfrm>
          <a:prstGeom prst="rect">
            <a:avLst/>
          </a:prstGeom>
        </p:spPr>
        <p:txBody>
          <a:bodyPr vert="horz" lIns="0" tIns="0" rIns="0" bIns="0" rtlCol="0" anchor="ctr"/>
          <a:lstStyle>
            <a:lvl1pPr algn="r" rtl="0">
              <a:defRPr sz="900">
                <a:solidFill>
                  <a:schemeClr val="accent1"/>
                </a:solidFill>
              </a:defRPr>
            </a:lvl1pPr>
          </a:lstStyle>
          <a:p>
            <a:fld id="{F5AEA0E0-5CC6-4BD0-905C-A0021E419432}" type="slidenum">
              <a:rPr lang="en-AU" smtClean="0"/>
              <a:pPr/>
              <a:t>‹#›</a:t>
            </a:fld>
            <a:endParaRPr lang="en-AU"/>
          </a:p>
        </p:txBody>
      </p:sp>
      <p:grpSp>
        <p:nvGrpSpPr>
          <p:cNvPr id="7" name="Graphic 9">
            <a:extLst>
              <a:ext uri="{FF2B5EF4-FFF2-40B4-BE49-F238E27FC236}">
                <a16:creationId xmlns:a16="http://schemas.microsoft.com/office/drawing/2014/main" id="{74F4119F-C078-A5E0-A1B2-C2ECA39AC730}"/>
              </a:ext>
            </a:extLst>
          </p:cNvPr>
          <p:cNvGrpSpPr/>
          <p:nvPr userDrawn="1"/>
        </p:nvGrpSpPr>
        <p:grpSpPr>
          <a:xfrm>
            <a:off x="10223913" y="612588"/>
            <a:ext cx="1279971" cy="377131"/>
            <a:chOff x="10223913" y="612588"/>
            <a:chExt cx="1279971" cy="377131"/>
          </a:xfrm>
        </p:grpSpPr>
        <p:sp>
          <p:nvSpPr>
            <p:cNvPr id="8" name="Freeform 11">
              <a:extLst>
                <a:ext uri="{FF2B5EF4-FFF2-40B4-BE49-F238E27FC236}">
                  <a16:creationId xmlns:a16="http://schemas.microsoft.com/office/drawing/2014/main" id="{5FB4C229-6D13-01E9-93D0-06F67C4FB975}"/>
                </a:ext>
              </a:extLst>
            </p:cNvPr>
            <p:cNvSpPr/>
            <p:nvPr/>
          </p:nvSpPr>
          <p:spPr>
            <a:xfrm>
              <a:off x="10223913" y="612588"/>
              <a:ext cx="1104754" cy="256483"/>
            </a:xfrm>
            <a:custGeom>
              <a:avLst/>
              <a:gdLst>
                <a:gd name="connsiteX0" fmla="*/ 36117 w 1104754"/>
                <a:gd name="connsiteY0" fmla="*/ 75679 h 256483"/>
                <a:gd name="connsiteX1" fmla="*/ 77009 w 1104754"/>
                <a:gd name="connsiteY1" fmla="*/ 58209 h 256483"/>
                <a:gd name="connsiteX2" fmla="*/ 77009 w 1104754"/>
                <a:gd name="connsiteY2" fmla="*/ 89563 h 256483"/>
                <a:gd name="connsiteX3" fmla="*/ 37195 w 1104754"/>
                <a:gd name="connsiteY3" fmla="*/ 116112 h 256483"/>
                <a:gd name="connsiteX4" fmla="*/ 37195 w 1104754"/>
                <a:gd name="connsiteY4" fmla="*/ 193087 h 256483"/>
                <a:gd name="connsiteX5" fmla="*/ 0 w 1104754"/>
                <a:gd name="connsiteY5" fmla="*/ 193087 h 256483"/>
                <a:gd name="connsiteX6" fmla="*/ 0 w 1104754"/>
                <a:gd name="connsiteY6" fmla="*/ 58437 h 256483"/>
                <a:gd name="connsiteX7" fmla="*/ 30188 w 1104754"/>
                <a:gd name="connsiteY7" fmla="*/ 58437 h 256483"/>
                <a:gd name="connsiteX8" fmla="*/ 95415 w 1104754"/>
                <a:gd name="connsiteY8" fmla="*/ 24489 h 256483"/>
                <a:gd name="connsiteX9" fmla="*/ 116284 w 1104754"/>
                <a:gd name="connsiteY9" fmla="*/ 45010 h 256483"/>
                <a:gd name="connsiteX10" fmla="*/ 136999 w 1104754"/>
                <a:gd name="connsiteY10" fmla="*/ 24336 h 256483"/>
                <a:gd name="connsiteX11" fmla="*/ 116207 w 1104754"/>
                <a:gd name="connsiteY11" fmla="*/ 3814 h 256483"/>
                <a:gd name="connsiteX12" fmla="*/ 95415 w 1104754"/>
                <a:gd name="connsiteY12" fmla="*/ 24489 h 256483"/>
                <a:gd name="connsiteX13" fmla="*/ 134612 w 1104754"/>
                <a:gd name="connsiteY13" fmla="*/ 58437 h 256483"/>
                <a:gd name="connsiteX14" fmla="*/ 97725 w 1104754"/>
                <a:gd name="connsiteY14" fmla="*/ 58437 h 256483"/>
                <a:gd name="connsiteX15" fmla="*/ 97725 w 1104754"/>
                <a:gd name="connsiteY15" fmla="*/ 193087 h 256483"/>
                <a:gd name="connsiteX16" fmla="*/ 134612 w 1104754"/>
                <a:gd name="connsiteY16" fmla="*/ 193087 h 256483"/>
                <a:gd name="connsiteX17" fmla="*/ 268762 w 1104754"/>
                <a:gd name="connsiteY17" fmla="*/ 79035 h 256483"/>
                <a:gd name="connsiteX18" fmla="*/ 268762 w 1104754"/>
                <a:gd name="connsiteY18" fmla="*/ 78273 h 256483"/>
                <a:gd name="connsiteX19" fmla="*/ 223558 w 1104754"/>
                <a:gd name="connsiteY19" fmla="*/ 55386 h 256483"/>
                <a:gd name="connsiteX20" fmla="*/ 155944 w 1104754"/>
                <a:gd name="connsiteY20" fmla="*/ 125190 h 256483"/>
                <a:gd name="connsiteX21" fmla="*/ 221710 w 1104754"/>
                <a:gd name="connsiteY21" fmla="*/ 195452 h 256483"/>
                <a:gd name="connsiteX22" fmla="*/ 268762 w 1104754"/>
                <a:gd name="connsiteY22" fmla="*/ 169743 h 256483"/>
                <a:gd name="connsiteX23" fmla="*/ 268762 w 1104754"/>
                <a:gd name="connsiteY23" fmla="*/ 178974 h 256483"/>
                <a:gd name="connsiteX24" fmla="*/ 224328 w 1104754"/>
                <a:gd name="connsiteY24" fmla="*/ 224747 h 256483"/>
                <a:gd name="connsiteX25" fmla="*/ 172039 w 1104754"/>
                <a:gd name="connsiteY25" fmla="*/ 209108 h 256483"/>
                <a:gd name="connsiteX26" fmla="*/ 172039 w 1104754"/>
                <a:gd name="connsiteY26" fmla="*/ 240463 h 256483"/>
                <a:gd name="connsiteX27" fmla="*/ 231875 w 1104754"/>
                <a:gd name="connsiteY27" fmla="*/ 256484 h 256483"/>
                <a:gd name="connsiteX28" fmla="*/ 305650 w 1104754"/>
                <a:gd name="connsiteY28" fmla="*/ 179203 h 256483"/>
                <a:gd name="connsiteX29" fmla="*/ 305650 w 1104754"/>
                <a:gd name="connsiteY29" fmla="*/ 58437 h 256483"/>
                <a:gd name="connsiteX30" fmla="*/ 275539 w 1104754"/>
                <a:gd name="connsiteY30" fmla="*/ 58437 h 256483"/>
                <a:gd name="connsiteX31" fmla="*/ 268762 w 1104754"/>
                <a:gd name="connsiteY31" fmla="*/ 125648 h 256483"/>
                <a:gd name="connsiteX32" fmla="*/ 233775 w 1104754"/>
                <a:gd name="connsiteY32" fmla="*/ 162956 h 256483"/>
                <a:gd name="connsiteX33" fmla="*/ 231028 w 1104754"/>
                <a:gd name="connsiteY33" fmla="*/ 162953 h 256483"/>
                <a:gd name="connsiteX34" fmla="*/ 193076 w 1104754"/>
                <a:gd name="connsiteY34" fmla="*/ 128928 h 256483"/>
                <a:gd name="connsiteX35" fmla="*/ 193062 w 1104754"/>
                <a:gd name="connsiteY35" fmla="*/ 125648 h 256483"/>
                <a:gd name="connsiteX36" fmla="*/ 227875 w 1104754"/>
                <a:gd name="connsiteY36" fmla="*/ 88768 h 256483"/>
                <a:gd name="connsiteX37" fmla="*/ 231028 w 1104754"/>
                <a:gd name="connsiteY37" fmla="*/ 88800 h 256483"/>
                <a:gd name="connsiteX38" fmla="*/ 268447 w 1104754"/>
                <a:gd name="connsiteY38" fmla="*/ 123242 h 256483"/>
                <a:gd name="connsiteX39" fmla="*/ 268454 w 1104754"/>
                <a:gd name="connsiteY39" fmla="*/ 125648 h 256483"/>
                <a:gd name="connsiteX40" fmla="*/ 465136 w 1104754"/>
                <a:gd name="connsiteY40" fmla="*/ 114434 h 256483"/>
                <a:gd name="connsiteX41" fmla="*/ 410305 w 1104754"/>
                <a:gd name="connsiteY41" fmla="*/ 55462 h 256483"/>
                <a:gd name="connsiteX42" fmla="*/ 368489 w 1104754"/>
                <a:gd name="connsiteY42" fmla="*/ 77052 h 256483"/>
                <a:gd name="connsiteX43" fmla="*/ 368489 w 1104754"/>
                <a:gd name="connsiteY43" fmla="*/ 0 h 256483"/>
                <a:gd name="connsiteX44" fmla="*/ 331525 w 1104754"/>
                <a:gd name="connsiteY44" fmla="*/ 0 h 256483"/>
                <a:gd name="connsiteX45" fmla="*/ 331525 w 1104754"/>
                <a:gd name="connsiteY45" fmla="*/ 193087 h 256483"/>
                <a:gd name="connsiteX46" fmla="*/ 368489 w 1104754"/>
                <a:gd name="connsiteY46" fmla="*/ 193087 h 256483"/>
                <a:gd name="connsiteX47" fmla="*/ 368489 w 1104754"/>
                <a:gd name="connsiteY47" fmla="*/ 121528 h 256483"/>
                <a:gd name="connsiteX48" fmla="*/ 398908 w 1104754"/>
                <a:gd name="connsiteY48" fmla="*/ 87046 h 256483"/>
                <a:gd name="connsiteX49" fmla="*/ 428018 w 1104754"/>
                <a:gd name="connsiteY49" fmla="*/ 120231 h 256483"/>
                <a:gd name="connsiteX50" fmla="*/ 428018 w 1104754"/>
                <a:gd name="connsiteY50" fmla="*/ 193087 h 256483"/>
                <a:gd name="connsiteX51" fmla="*/ 465136 w 1104754"/>
                <a:gd name="connsiteY51" fmla="*/ 193087 h 256483"/>
                <a:gd name="connsiteX52" fmla="*/ 465136 w 1104754"/>
                <a:gd name="connsiteY52" fmla="*/ 114434 h 256483"/>
                <a:gd name="connsiteX53" fmla="*/ 744218 w 1104754"/>
                <a:gd name="connsiteY53" fmla="*/ 78959 h 256483"/>
                <a:gd name="connsiteX54" fmla="*/ 744218 w 1104754"/>
                <a:gd name="connsiteY54" fmla="*/ 78196 h 256483"/>
                <a:gd name="connsiteX55" fmla="*/ 699013 w 1104754"/>
                <a:gd name="connsiteY55" fmla="*/ 55310 h 256483"/>
                <a:gd name="connsiteX56" fmla="*/ 631476 w 1104754"/>
                <a:gd name="connsiteY56" fmla="*/ 125495 h 256483"/>
                <a:gd name="connsiteX57" fmla="*/ 697242 w 1104754"/>
                <a:gd name="connsiteY57" fmla="*/ 195758 h 256483"/>
                <a:gd name="connsiteX58" fmla="*/ 744295 w 1104754"/>
                <a:gd name="connsiteY58" fmla="*/ 169972 h 256483"/>
                <a:gd name="connsiteX59" fmla="*/ 744295 w 1104754"/>
                <a:gd name="connsiteY59" fmla="*/ 192859 h 256483"/>
                <a:gd name="connsiteX60" fmla="*/ 781721 w 1104754"/>
                <a:gd name="connsiteY60" fmla="*/ 192859 h 256483"/>
                <a:gd name="connsiteX61" fmla="*/ 781721 w 1104754"/>
                <a:gd name="connsiteY61" fmla="*/ 58514 h 256483"/>
                <a:gd name="connsiteX62" fmla="*/ 750918 w 1104754"/>
                <a:gd name="connsiteY62" fmla="*/ 58514 h 256483"/>
                <a:gd name="connsiteX63" fmla="*/ 744218 w 1104754"/>
                <a:gd name="connsiteY63" fmla="*/ 125572 h 256483"/>
                <a:gd name="connsiteX64" fmla="*/ 704817 w 1104754"/>
                <a:gd name="connsiteY64" fmla="*/ 161227 h 256483"/>
                <a:gd name="connsiteX65" fmla="*/ 668826 w 1104754"/>
                <a:gd name="connsiteY65" fmla="*/ 125572 h 256483"/>
                <a:gd name="connsiteX66" fmla="*/ 708226 w 1104754"/>
                <a:gd name="connsiteY66" fmla="*/ 89917 h 256483"/>
                <a:gd name="connsiteX67" fmla="*/ 744218 w 1104754"/>
                <a:gd name="connsiteY67" fmla="*/ 125572 h 256483"/>
                <a:gd name="connsiteX68" fmla="*/ 941361 w 1104754"/>
                <a:gd name="connsiteY68" fmla="*/ 114434 h 256483"/>
                <a:gd name="connsiteX69" fmla="*/ 886531 w 1104754"/>
                <a:gd name="connsiteY69" fmla="*/ 55462 h 256483"/>
                <a:gd name="connsiteX70" fmla="*/ 844176 w 1104754"/>
                <a:gd name="connsiteY70" fmla="*/ 77586 h 256483"/>
                <a:gd name="connsiteX71" fmla="*/ 838477 w 1104754"/>
                <a:gd name="connsiteY71" fmla="*/ 58285 h 256483"/>
                <a:gd name="connsiteX72" fmla="*/ 807673 w 1104754"/>
                <a:gd name="connsiteY72" fmla="*/ 58285 h 256483"/>
                <a:gd name="connsiteX73" fmla="*/ 807673 w 1104754"/>
                <a:gd name="connsiteY73" fmla="*/ 193164 h 256483"/>
                <a:gd name="connsiteX74" fmla="*/ 845100 w 1104754"/>
                <a:gd name="connsiteY74" fmla="*/ 193164 h 256483"/>
                <a:gd name="connsiteX75" fmla="*/ 845100 w 1104754"/>
                <a:gd name="connsiteY75" fmla="*/ 121605 h 256483"/>
                <a:gd name="connsiteX76" fmla="*/ 875904 w 1104754"/>
                <a:gd name="connsiteY76" fmla="*/ 87122 h 256483"/>
                <a:gd name="connsiteX77" fmla="*/ 904705 w 1104754"/>
                <a:gd name="connsiteY77" fmla="*/ 120308 h 256483"/>
                <a:gd name="connsiteX78" fmla="*/ 904705 w 1104754"/>
                <a:gd name="connsiteY78" fmla="*/ 193164 h 256483"/>
                <a:gd name="connsiteX79" fmla="*/ 942131 w 1104754"/>
                <a:gd name="connsiteY79" fmla="*/ 193164 h 256483"/>
                <a:gd name="connsiteX80" fmla="*/ 942131 w 1104754"/>
                <a:gd name="connsiteY80" fmla="*/ 114434 h 256483"/>
                <a:gd name="connsiteX81" fmla="*/ 1104698 w 1104754"/>
                <a:gd name="connsiteY81" fmla="*/ 137320 h 256483"/>
                <a:gd name="connsiteX82" fmla="*/ 1034543 w 1104754"/>
                <a:gd name="connsiteY82" fmla="*/ 55691 h 256483"/>
                <a:gd name="connsiteX83" fmla="*/ 964351 w 1104754"/>
                <a:gd name="connsiteY83" fmla="*/ 121597 h 256483"/>
                <a:gd name="connsiteX84" fmla="*/ 964387 w 1104754"/>
                <a:gd name="connsiteY84" fmla="*/ 126258 h 256483"/>
                <a:gd name="connsiteX85" fmla="*/ 1036853 w 1104754"/>
                <a:gd name="connsiteY85" fmla="*/ 195758 h 256483"/>
                <a:gd name="connsiteX86" fmla="*/ 1101233 w 1104754"/>
                <a:gd name="connsiteY86" fmla="*/ 150976 h 256483"/>
                <a:gd name="connsiteX87" fmla="*/ 1069043 w 1104754"/>
                <a:gd name="connsiteY87" fmla="*/ 147619 h 256483"/>
                <a:gd name="connsiteX88" fmla="*/ 1036314 w 1104754"/>
                <a:gd name="connsiteY88" fmla="*/ 165623 h 256483"/>
                <a:gd name="connsiteX89" fmla="*/ 1001121 w 1104754"/>
                <a:gd name="connsiteY89" fmla="*/ 137320 h 256483"/>
                <a:gd name="connsiteX90" fmla="*/ 1104313 w 1104754"/>
                <a:gd name="connsiteY90" fmla="*/ 137320 h 256483"/>
                <a:gd name="connsiteX91" fmla="*/ 1000890 w 1104754"/>
                <a:gd name="connsiteY91" fmla="*/ 111840 h 256483"/>
                <a:gd name="connsiteX92" fmla="*/ 1034158 w 1104754"/>
                <a:gd name="connsiteY92" fmla="*/ 85062 h 256483"/>
                <a:gd name="connsiteX93" fmla="*/ 1066887 w 1104754"/>
                <a:gd name="connsiteY93" fmla="*/ 111840 h 256483"/>
                <a:gd name="connsiteX94" fmla="*/ 1000890 w 1104754"/>
                <a:gd name="connsiteY94" fmla="*/ 111840 h 256483"/>
                <a:gd name="connsiteX95" fmla="*/ 573180 w 1104754"/>
                <a:gd name="connsiteY95" fmla="*/ 193164 h 256483"/>
                <a:gd name="connsiteX96" fmla="*/ 610068 w 1104754"/>
                <a:gd name="connsiteY96" fmla="*/ 193164 h 256483"/>
                <a:gd name="connsiteX97" fmla="*/ 610068 w 1104754"/>
                <a:gd name="connsiteY97" fmla="*/ 0 h 256483"/>
                <a:gd name="connsiteX98" fmla="*/ 573180 w 1104754"/>
                <a:gd name="connsiteY98" fmla="*/ 0 h 256483"/>
                <a:gd name="connsiteX99" fmla="*/ 490780 w 1104754"/>
                <a:gd name="connsiteY99" fmla="*/ 193164 h 256483"/>
                <a:gd name="connsiteX100" fmla="*/ 527668 w 1104754"/>
                <a:gd name="connsiteY100" fmla="*/ 193164 h 256483"/>
                <a:gd name="connsiteX101" fmla="*/ 527668 w 1104754"/>
                <a:gd name="connsiteY101" fmla="*/ 87275 h 256483"/>
                <a:gd name="connsiteX102" fmla="*/ 549769 w 1104754"/>
                <a:gd name="connsiteY102" fmla="*/ 87275 h 256483"/>
                <a:gd name="connsiteX103" fmla="*/ 549769 w 1104754"/>
                <a:gd name="connsiteY103" fmla="*/ 58437 h 256483"/>
                <a:gd name="connsiteX104" fmla="*/ 527668 w 1104754"/>
                <a:gd name="connsiteY104" fmla="*/ 58437 h 256483"/>
                <a:gd name="connsiteX105" fmla="*/ 527668 w 1104754"/>
                <a:gd name="connsiteY105" fmla="*/ 28532 h 256483"/>
                <a:gd name="connsiteX106" fmla="*/ 490780 w 1104754"/>
                <a:gd name="connsiteY106" fmla="*/ 28532 h 2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04754" h="256483">
                  <a:moveTo>
                    <a:pt x="36117" y="75679"/>
                  </a:moveTo>
                  <a:cubicBezTo>
                    <a:pt x="43125" y="63320"/>
                    <a:pt x="55370" y="55615"/>
                    <a:pt x="77009" y="58209"/>
                  </a:cubicBezTo>
                  <a:lnTo>
                    <a:pt x="77009" y="89563"/>
                  </a:lnTo>
                  <a:cubicBezTo>
                    <a:pt x="51519" y="86512"/>
                    <a:pt x="37195" y="94980"/>
                    <a:pt x="37195" y="116112"/>
                  </a:cubicBezTo>
                  <a:lnTo>
                    <a:pt x="37195" y="193087"/>
                  </a:lnTo>
                  <a:lnTo>
                    <a:pt x="0" y="193087"/>
                  </a:lnTo>
                  <a:lnTo>
                    <a:pt x="0" y="58437"/>
                  </a:lnTo>
                  <a:lnTo>
                    <a:pt x="30188" y="58437"/>
                  </a:lnTo>
                  <a:close/>
                  <a:moveTo>
                    <a:pt x="95415" y="24489"/>
                  </a:moveTo>
                  <a:cubicBezTo>
                    <a:pt x="95457" y="35865"/>
                    <a:pt x="104801" y="45053"/>
                    <a:pt x="116284" y="45010"/>
                  </a:cubicBezTo>
                  <a:cubicBezTo>
                    <a:pt x="127767" y="44968"/>
                    <a:pt x="137042" y="35712"/>
                    <a:pt x="136999" y="24336"/>
                  </a:cubicBezTo>
                  <a:cubicBezTo>
                    <a:pt x="136957" y="12990"/>
                    <a:pt x="127660" y="3815"/>
                    <a:pt x="116207" y="3814"/>
                  </a:cubicBezTo>
                  <a:cubicBezTo>
                    <a:pt x="104711" y="3856"/>
                    <a:pt x="95414" y="13100"/>
                    <a:pt x="95415" y="24489"/>
                  </a:cubicBezTo>
                  <a:moveTo>
                    <a:pt x="134612" y="58437"/>
                  </a:moveTo>
                  <a:lnTo>
                    <a:pt x="97725" y="58437"/>
                  </a:lnTo>
                  <a:lnTo>
                    <a:pt x="97725" y="193087"/>
                  </a:lnTo>
                  <a:lnTo>
                    <a:pt x="134612" y="193087"/>
                  </a:lnTo>
                  <a:close/>
                  <a:moveTo>
                    <a:pt x="268762" y="79035"/>
                  </a:moveTo>
                  <a:lnTo>
                    <a:pt x="268762" y="78273"/>
                  </a:lnTo>
                  <a:cubicBezTo>
                    <a:pt x="258490" y="63652"/>
                    <a:pt x="241536" y="55069"/>
                    <a:pt x="223558" y="55386"/>
                  </a:cubicBezTo>
                  <a:cubicBezTo>
                    <a:pt x="181665" y="55386"/>
                    <a:pt x="155944" y="85291"/>
                    <a:pt x="155944" y="125190"/>
                  </a:cubicBezTo>
                  <a:cubicBezTo>
                    <a:pt x="155944" y="163335"/>
                    <a:pt x="180356" y="195452"/>
                    <a:pt x="221710" y="195452"/>
                  </a:cubicBezTo>
                  <a:cubicBezTo>
                    <a:pt x="244350" y="195452"/>
                    <a:pt x="262294" y="185687"/>
                    <a:pt x="268762" y="169743"/>
                  </a:cubicBezTo>
                  <a:lnTo>
                    <a:pt x="268762" y="178974"/>
                  </a:lnTo>
                  <a:cubicBezTo>
                    <a:pt x="268762" y="210634"/>
                    <a:pt x="253361" y="224747"/>
                    <a:pt x="224328" y="224747"/>
                  </a:cubicBezTo>
                  <a:cubicBezTo>
                    <a:pt x="205809" y="224208"/>
                    <a:pt x="187765" y="218811"/>
                    <a:pt x="172039" y="209108"/>
                  </a:cubicBezTo>
                  <a:lnTo>
                    <a:pt x="172039" y="240463"/>
                  </a:lnTo>
                  <a:cubicBezTo>
                    <a:pt x="185053" y="250304"/>
                    <a:pt x="210543" y="256484"/>
                    <a:pt x="231875" y="256484"/>
                  </a:cubicBezTo>
                  <a:cubicBezTo>
                    <a:pt x="280468" y="256484"/>
                    <a:pt x="305650" y="225968"/>
                    <a:pt x="305650" y="179203"/>
                  </a:cubicBezTo>
                  <a:lnTo>
                    <a:pt x="305650" y="58437"/>
                  </a:lnTo>
                  <a:lnTo>
                    <a:pt x="275539" y="58437"/>
                  </a:lnTo>
                  <a:close/>
                  <a:moveTo>
                    <a:pt x="268762" y="125648"/>
                  </a:moveTo>
                  <a:cubicBezTo>
                    <a:pt x="269501" y="145521"/>
                    <a:pt x="253836" y="162225"/>
                    <a:pt x="233775" y="162956"/>
                  </a:cubicBezTo>
                  <a:cubicBezTo>
                    <a:pt x="232860" y="162989"/>
                    <a:pt x="231943" y="162989"/>
                    <a:pt x="231028" y="162953"/>
                  </a:cubicBezTo>
                  <a:cubicBezTo>
                    <a:pt x="211063" y="163940"/>
                    <a:pt x="194071" y="148706"/>
                    <a:pt x="193076" y="128928"/>
                  </a:cubicBezTo>
                  <a:cubicBezTo>
                    <a:pt x="193021" y="127835"/>
                    <a:pt x="193016" y="126741"/>
                    <a:pt x="193062" y="125648"/>
                  </a:cubicBezTo>
                  <a:cubicBezTo>
                    <a:pt x="192395" y="105941"/>
                    <a:pt x="207981" y="89429"/>
                    <a:pt x="227875" y="88768"/>
                  </a:cubicBezTo>
                  <a:cubicBezTo>
                    <a:pt x="228926" y="88733"/>
                    <a:pt x="229978" y="88744"/>
                    <a:pt x="231028" y="88800"/>
                  </a:cubicBezTo>
                  <a:cubicBezTo>
                    <a:pt x="250961" y="88075"/>
                    <a:pt x="267715" y="103495"/>
                    <a:pt x="268447" y="123242"/>
                  </a:cubicBezTo>
                  <a:cubicBezTo>
                    <a:pt x="268477" y="124044"/>
                    <a:pt x="268479" y="124846"/>
                    <a:pt x="268454" y="125648"/>
                  </a:cubicBezTo>
                  <a:moveTo>
                    <a:pt x="465136" y="114434"/>
                  </a:moveTo>
                  <a:cubicBezTo>
                    <a:pt x="465136" y="73237"/>
                    <a:pt x="438876" y="55462"/>
                    <a:pt x="410305" y="55462"/>
                  </a:cubicBezTo>
                  <a:cubicBezTo>
                    <a:pt x="393430" y="54541"/>
                    <a:pt x="377393" y="62821"/>
                    <a:pt x="368489" y="77052"/>
                  </a:cubicBezTo>
                  <a:lnTo>
                    <a:pt x="368489" y="0"/>
                  </a:lnTo>
                  <a:lnTo>
                    <a:pt x="331525" y="0"/>
                  </a:lnTo>
                  <a:lnTo>
                    <a:pt x="331525" y="193087"/>
                  </a:lnTo>
                  <a:lnTo>
                    <a:pt x="368489" y="193087"/>
                  </a:lnTo>
                  <a:lnTo>
                    <a:pt x="368489" y="121528"/>
                  </a:lnTo>
                  <a:cubicBezTo>
                    <a:pt x="368489" y="98108"/>
                    <a:pt x="381196" y="87046"/>
                    <a:pt x="398908" y="87046"/>
                  </a:cubicBezTo>
                  <a:cubicBezTo>
                    <a:pt x="413155" y="87046"/>
                    <a:pt x="428018" y="94217"/>
                    <a:pt x="428018" y="120231"/>
                  </a:cubicBezTo>
                  <a:lnTo>
                    <a:pt x="428018" y="193087"/>
                  </a:lnTo>
                  <a:lnTo>
                    <a:pt x="465136" y="193087"/>
                  </a:lnTo>
                  <a:lnTo>
                    <a:pt x="465136" y="114434"/>
                  </a:lnTo>
                  <a:moveTo>
                    <a:pt x="744218" y="78959"/>
                  </a:moveTo>
                  <a:lnTo>
                    <a:pt x="744218" y="78196"/>
                  </a:lnTo>
                  <a:cubicBezTo>
                    <a:pt x="733946" y="63576"/>
                    <a:pt x="716991" y="54992"/>
                    <a:pt x="699013" y="55310"/>
                  </a:cubicBezTo>
                  <a:cubicBezTo>
                    <a:pt x="657120" y="55691"/>
                    <a:pt x="631476" y="85596"/>
                    <a:pt x="631476" y="125495"/>
                  </a:cubicBezTo>
                  <a:cubicBezTo>
                    <a:pt x="631476" y="163640"/>
                    <a:pt x="655888" y="195758"/>
                    <a:pt x="697242" y="195758"/>
                  </a:cubicBezTo>
                  <a:cubicBezTo>
                    <a:pt x="719806" y="195758"/>
                    <a:pt x="737749" y="185993"/>
                    <a:pt x="744295" y="169972"/>
                  </a:cubicBezTo>
                  <a:lnTo>
                    <a:pt x="744295" y="192859"/>
                  </a:lnTo>
                  <a:lnTo>
                    <a:pt x="781721" y="192859"/>
                  </a:lnTo>
                  <a:lnTo>
                    <a:pt x="781721" y="58514"/>
                  </a:lnTo>
                  <a:lnTo>
                    <a:pt x="750918" y="58514"/>
                  </a:lnTo>
                  <a:close/>
                  <a:moveTo>
                    <a:pt x="744218" y="125572"/>
                  </a:moveTo>
                  <a:cubicBezTo>
                    <a:pt x="743276" y="146196"/>
                    <a:pt x="725636" y="162159"/>
                    <a:pt x="704817" y="161227"/>
                  </a:cubicBezTo>
                  <a:cubicBezTo>
                    <a:pt x="685317" y="160353"/>
                    <a:pt x="669707" y="144890"/>
                    <a:pt x="668826" y="125572"/>
                  </a:cubicBezTo>
                  <a:cubicBezTo>
                    <a:pt x="669767" y="104947"/>
                    <a:pt x="687407" y="88984"/>
                    <a:pt x="708226" y="89917"/>
                  </a:cubicBezTo>
                  <a:cubicBezTo>
                    <a:pt x="727727" y="90790"/>
                    <a:pt x="743336" y="106253"/>
                    <a:pt x="744218" y="125572"/>
                  </a:cubicBezTo>
                  <a:moveTo>
                    <a:pt x="941361" y="114434"/>
                  </a:moveTo>
                  <a:cubicBezTo>
                    <a:pt x="941361" y="73237"/>
                    <a:pt x="915101" y="55462"/>
                    <a:pt x="886531" y="55462"/>
                  </a:cubicBezTo>
                  <a:cubicBezTo>
                    <a:pt x="869356" y="54449"/>
                    <a:pt x="853035" y="62974"/>
                    <a:pt x="844176" y="77586"/>
                  </a:cubicBezTo>
                  <a:lnTo>
                    <a:pt x="838477" y="58285"/>
                  </a:lnTo>
                  <a:lnTo>
                    <a:pt x="807673" y="58285"/>
                  </a:lnTo>
                  <a:lnTo>
                    <a:pt x="807673" y="193164"/>
                  </a:lnTo>
                  <a:lnTo>
                    <a:pt x="845100" y="193164"/>
                  </a:lnTo>
                  <a:lnTo>
                    <a:pt x="845100" y="121605"/>
                  </a:lnTo>
                  <a:cubicBezTo>
                    <a:pt x="845100" y="98184"/>
                    <a:pt x="857575" y="87122"/>
                    <a:pt x="875904" y="87122"/>
                  </a:cubicBezTo>
                  <a:cubicBezTo>
                    <a:pt x="890150" y="87122"/>
                    <a:pt x="904705" y="94293"/>
                    <a:pt x="904705" y="120308"/>
                  </a:cubicBezTo>
                  <a:lnTo>
                    <a:pt x="904705" y="193164"/>
                  </a:lnTo>
                  <a:lnTo>
                    <a:pt x="942131" y="193164"/>
                  </a:lnTo>
                  <a:lnTo>
                    <a:pt x="942131" y="114434"/>
                  </a:lnTo>
                  <a:moveTo>
                    <a:pt x="1104698" y="137320"/>
                  </a:moveTo>
                  <a:cubicBezTo>
                    <a:pt x="1106238" y="83231"/>
                    <a:pt x="1075820" y="55691"/>
                    <a:pt x="1034543" y="55691"/>
                  </a:cubicBezTo>
                  <a:cubicBezTo>
                    <a:pt x="996789" y="54689"/>
                    <a:pt x="965363" y="84196"/>
                    <a:pt x="964351" y="121597"/>
                  </a:cubicBezTo>
                  <a:cubicBezTo>
                    <a:pt x="964309" y="123151"/>
                    <a:pt x="964321" y="124705"/>
                    <a:pt x="964387" y="126258"/>
                  </a:cubicBezTo>
                  <a:cubicBezTo>
                    <a:pt x="964387" y="167988"/>
                    <a:pt x="995191" y="195758"/>
                    <a:pt x="1036853" y="195758"/>
                  </a:cubicBezTo>
                  <a:cubicBezTo>
                    <a:pt x="1065899" y="196416"/>
                    <a:pt x="1091994" y="178264"/>
                    <a:pt x="1101233" y="150976"/>
                  </a:cubicBezTo>
                  <a:lnTo>
                    <a:pt x="1069043" y="147619"/>
                  </a:lnTo>
                  <a:cubicBezTo>
                    <a:pt x="1062527" y="159348"/>
                    <a:pt x="1049808" y="166345"/>
                    <a:pt x="1036314" y="165623"/>
                  </a:cubicBezTo>
                  <a:cubicBezTo>
                    <a:pt x="1018978" y="166568"/>
                    <a:pt x="1003750" y="154321"/>
                    <a:pt x="1001121" y="137320"/>
                  </a:cubicBezTo>
                  <a:lnTo>
                    <a:pt x="1104313" y="137320"/>
                  </a:lnTo>
                  <a:moveTo>
                    <a:pt x="1000890" y="111840"/>
                  </a:moveTo>
                  <a:cubicBezTo>
                    <a:pt x="1002199" y="96124"/>
                    <a:pt x="1016291" y="85062"/>
                    <a:pt x="1034158" y="85062"/>
                  </a:cubicBezTo>
                  <a:cubicBezTo>
                    <a:pt x="1052024" y="85062"/>
                    <a:pt x="1065885" y="96124"/>
                    <a:pt x="1066887" y="111840"/>
                  </a:cubicBezTo>
                  <a:lnTo>
                    <a:pt x="1000890" y="111840"/>
                  </a:lnTo>
                  <a:moveTo>
                    <a:pt x="573180" y="193164"/>
                  </a:moveTo>
                  <a:lnTo>
                    <a:pt x="610068" y="193164"/>
                  </a:lnTo>
                  <a:lnTo>
                    <a:pt x="610068" y="0"/>
                  </a:lnTo>
                  <a:lnTo>
                    <a:pt x="573180" y="0"/>
                  </a:lnTo>
                  <a:close/>
                  <a:moveTo>
                    <a:pt x="490780" y="193164"/>
                  </a:moveTo>
                  <a:lnTo>
                    <a:pt x="527668" y="193164"/>
                  </a:lnTo>
                  <a:lnTo>
                    <a:pt x="527668" y="87275"/>
                  </a:lnTo>
                  <a:lnTo>
                    <a:pt x="549769" y="87275"/>
                  </a:lnTo>
                  <a:lnTo>
                    <a:pt x="549769" y="58437"/>
                  </a:lnTo>
                  <a:lnTo>
                    <a:pt x="527668" y="58437"/>
                  </a:lnTo>
                  <a:lnTo>
                    <a:pt x="527668" y="28532"/>
                  </a:lnTo>
                  <a:lnTo>
                    <a:pt x="490780" y="28532"/>
                  </a:lnTo>
                  <a:close/>
                </a:path>
              </a:pathLst>
            </a:custGeom>
            <a:solidFill>
              <a:schemeClr val="accent1"/>
            </a:solidFill>
            <a:ln w="7689" cap="flat">
              <a:noFill/>
              <a:prstDash val="solid"/>
              <a:miter/>
            </a:ln>
          </p:spPr>
          <p:txBody>
            <a:bodyPr rtlCol="0" anchor="ctr"/>
            <a:lstStyle/>
            <a:p>
              <a:pPr rtl="0"/>
              <a:endParaRPr lang="en-AU"/>
            </a:p>
          </p:txBody>
        </p:sp>
        <p:sp>
          <p:nvSpPr>
            <p:cNvPr id="9" name="Freeform 15">
              <a:extLst>
                <a:ext uri="{FF2B5EF4-FFF2-40B4-BE49-F238E27FC236}">
                  <a16:creationId xmlns:a16="http://schemas.microsoft.com/office/drawing/2014/main" id="{0EB4E4D8-9883-92EA-CC48-DA1227937D7A}"/>
                </a:ext>
              </a:extLst>
            </p:cNvPr>
            <p:cNvSpPr/>
            <p:nvPr/>
          </p:nvSpPr>
          <p:spPr>
            <a:xfrm>
              <a:off x="11128078" y="732361"/>
              <a:ext cx="375805" cy="257358"/>
            </a:xfrm>
            <a:custGeom>
              <a:avLst/>
              <a:gdLst>
                <a:gd name="connsiteX0" fmla="*/ 375805 w 375805"/>
                <a:gd name="connsiteY0" fmla="*/ 77815 h 257358"/>
                <a:gd name="connsiteX1" fmla="*/ 349237 w 375805"/>
                <a:gd name="connsiteY1" fmla="*/ 104211 h 257358"/>
                <a:gd name="connsiteX2" fmla="*/ 315738 w 375805"/>
                <a:gd name="connsiteY2" fmla="*/ 70949 h 257358"/>
                <a:gd name="connsiteX3" fmla="*/ 315738 w 375805"/>
                <a:gd name="connsiteY3" fmla="*/ 107720 h 257358"/>
                <a:gd name="connsiteX4" fmla="*/ 150894 w 375805"/>
                <a:gd name="connsiteY4" fmla="*/ 257203 h 257358"/>
                <a:gd name="connsiteX5" fmla="*/ 0 w 375805"/>
                <a:gd name="connsiteY5" fmla="*/ 107720 h 257358"/>
                <a:gd name="connsiteX6" fmla="*/ 37041 w 375805"/>
                <a:gd name="connsiteY6" fmla="*/ 107720 h 257358"/>
                <a:gd name="connsiteX7" fmla="*/ 160803 w 375805"/>
                <a:gd name="connsiteY7" fmla="*/ 224282 h 257358"/>
                <a:gd name="connsiteX8" fmla="*/ 278466 w 375805"/>
                <a:gd name="connsiteY8" fmla="*/ 107720 h 257358"/>
                <a:gd name="connsiteX9" fmla="*/ 278466 w 375805"/>
                <a:gd name="connsiteY9" fmla="*/ 107720 h 257358"/>
                <a:gd name="connsiteX10" fmla="*/ 278466 w 375805"/>
                <a:gd name="connsiteY10" fmla="*/ 71635 h 257358"/>
                <a:gd name="connsiteX11" fmla="*/ 245506 w 375805"/>
                <a:gd name="connsiteY11" fmla="*/ 104211 h 257358"/>
                <a:gd name="connsiteX12" fmla="*/ 218860 w 375805"/>
                <a:gd name="connsiteY12" fmla="*/ 77815 h 257358"/>
                <a:gd name="connsiteX13" fmla="*/ 270765 w 375805"/>
                <a:gd name="connsiteY13" fmla="*/ 26396 h 257358"/>
                <a:gd name="connsiteX14" fmla="*/ 297179 w 375805"/>
                <a:gd name="connsiteY14" fmla="*/ 0 h 257358"/>
                <a:gd name="connsiteX15" fmla="*/ 323824 w 375805"/>
                <a:gd name="connsiteY15" fmla="*/ 26396 h 25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05" h="257358">
                  <a:moveTo>
                    <a:pt x="375805" y="77815"/>
                  </a:moveTo>
                  <a:lnTo>
                    <a:pt x="349237" y="104211"/>
                  </a:lnTo>
                  <a:lnTo>
                    <a:pt x="315738" y="70949"/>
                  </a:lnTo>
                  <a:lnTo>
                    <a:pt x="315738" y="107720"/>
                  </a:lnTo>
                  <a:cubicBezTo>
                    <a:pt x="311886" y="194093"/>
                    <a:pt x="238082" y="261019"/>
                    <a:pt x="150894" y="257203"/>
                  </a:cubicBezTo>
                  <a:cubicBezTo>
                    <a:pt x="69101" y="253623"/>
                    <a:pt x="3614" y="188748"/>
                    <a:pt x="0" y="107720"/>
                  </a:cubicBezTo>
                  <a:lnTo>
                    <a:pt x="37041" y="107720"/>
                  </a:lnTo>
                  <a:cubicBezTo>
                    <a:pt x="38725" y="173764"/>
                    <a:pt x="94135" y="225951"/>
                    <a:pt x="160803" y="224282"/>
                  </a:cubicBezTo>
                  <a:cubicBezTo>
                    <a:pt x="225101" y="222673"/>
                    <a:pt x="276841" y="171417"/>
                    <a:pt x="278466" y="107720"/>
                  </a:cubicBezTo>
                  <a:lnTo>
                    <a:pt x="278466" y="107720"/>
                  </a:lnTo>
                  <a:lnTo>
                    <a:pt x="278466" y="71635"/>
                  </a:lnTo>
                  <a:lnTo>
                    <a:pt x="245506" y="104211"/>
                  </a:lnTo>
                  <a:lnTo>
                    <a:pt x="218860" y="77815"/>
                  </a:lnTo>
                  <a:lnTo>
                    <a:pt x="270765" y="26396"/>
                  </a:lnTo>
                  <a:lnTo>
                    <a:pt x="297179" y="0"/>
                  </a:lnTo>
                  <a:lnTo>
                    <a:pt x="323824" y="26396"/>
                  </a:lnTo>
                  <a:close/>
                </a:path>
              </a:pathLst>
            </a:custGeom>
            <a:solidFill>
              <a:schemeClr val="accent6"/>
            </a:solidFill>
            <a:ln w="7689" cap="flat">
              <a:noFill/>
              <a:prstDash val="solid"/>
              <a:miter/>
            </a:ln>
          </p:spPr>
          <p:txBody>
            <a:bodyPr rtlCol="0" anchor="ctr"/>
            <a:lstStyle/>
            <a:p>
              <a:pPr rtl="0"/>
              <a:endParaRPr lang="en-AU"/>
            </a:p>
          </p:txBody>
        </p:sp>
      </p:grpSp>
    </p:spTree>
    <p:extLst>
      <p:ext uri="{BB962C8B-B14F-4D97-AF65-F5344CB8AC3E}">
        <p14:creationId xmlns:p14="http://schemas.microsoft.com/office/powerpoint/2010/main" val="3447323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9" r:id="rId28"/>
    <p:sldLayoutId id="2147483690" r:id="rId29"/>
  </p:sldLayoutIdLst>
  <p:hf hdr="0" ftr="0" dt="0"/>
  <p:txStyles>
    <p:titleStyle>
      <a:lvl1pPr algn="l" defTabSz="914400" rtl="0" eaLnBrk="1" latinLnBrk="0" hangingPunct="1">
        <a:lnSpc>
          <a:spcPct val="90000"/>
        </a:lnSpc>
        <a:spcBef>
          <a:spcPct val="0"/>
        </a:spcBef>
        <a:buNone/>
        <a:defRPr sz="22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600"/>
        </a:spcBef>
        <a:buFont typeface="Arial" panose="020B0604020202020204" pitchFamily="34" charset="0"/>
        <a:buNone/>
        <a:defRPr sz="1600" b="0" kern="1200">
          <a:solidFill>
            <a:schemeClr val="tx1"/>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800" b="1" kern="1200">
          <a:solidFill>
            <a:schemeClr val="accent6"/>
          </a:solidFill>
          <a:latin typeface="+mj-lt"/>
          <a:ea typeface="+mn-ea"/>
          <a:cs typeface="+mn-cs"/>
        </a:defRPr>
      </a:lvl2pPr>
      <a:lvl3pPr marL="252000" indent="-252000" algn="l" defTabSz="914400" rtl="0" eaLnBrk="1" latinLnBrk="0" hangingPunct="1">
        <a:lnSpc>
          <a:spcPct val="90000"/>
        </a:lnSpc>
        <a:spcBef>
          <a:spcPts val="600"/>
        </a:spcBef>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600" b="0" kern="1200">
          <a:solidFill>
            <a:schemeClr val="accent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600" kern="1200">
          <a:solidFill>
            <a:schemeClr val="accent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1450E1F-5C83-64E4-2902-04C98430AAA4}"/>
              </a:ext>
            </a:extLst>
          </p:cNvPr>
          <p:cNvGraphicFramePr>
            <a:graphicFrameLocks noChangeAspect="1"/>
          </p:cNvGraphicFramePr>
          <p:nvPr userDrawn="1">
            <p:custDataLst>
              <p:tags r:id="rId3"/>
            </p:custDataLst>
            <p:extLst>
              <p:ext uri="{D42A27DB-BD31-4B8C-83A1-F6EECF244321}">
                <p14:modId xmlns:p14="http://schemas.microsoft.com/office/powerpoint/2010/main" val="6013078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D1450E1F-5C83-64E4-2902-04C98430AAA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769800" y="449796"/>
            <a:ext cx="9000000" cy="792000"/>
          </a:xfrm>
          <a:prstGeom prst="rect">
            <a:avLst/>
          </a:prstGeom>
        </p:spPr>
        <p:txBody>
          <a:bodyPr vert="horz" lIns="0" tIns="0" rIns="0" bIns="0" rtlCol="0" anchor="ctr">
            <a:noAutofit/>
          </a:bodyPr>
          <a:lstStyle/>
          <a:p>
            <a:r>
              <a:rPr lang="en-AU"/>
              <a:t>Click to edit Master title style</a:t>
            </a:r>
          </a:p>
        </p:txBody>
      </p:sp>
      <p:sp>
        <p:nvSpPr>
          <p:cNvPr id="3" name="Text Placeholder 2"/>
          <p:cNvSpPr>
            <a:spLocks noGrp="1"/>
          </p:cNvSpPr>
          <p:nvPr>
            <p:ph type="body" idx="1"/>
          </p:nvPr>
        </p:nvSpPr>
        <p:spPr>
          <a:xfrm>
            <a:off x="769800" y="1481659"/>
            <a:ext cx="10656000" cy="4680000"/>
          </a:xfrm>
          <a:prstGeom prst="rect">
            <a:avLst/>
          </a:prstGeom>
        </p:spPr>
        <p:txBody>
          <a:bodyPr vert="horz" lIns="0" tIns="0" rIns="0" bIns="0" rtlCol="0">
            <a:no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 name="Slide Number Placeholder 5"/>
          <p:cNvSpPr>
            <a:spLocks noGrp="1"/>
          </p:cNvSpPr>
          <p:nvPr>
            <p:ph type="sldNum" sz="quarter" idx="4"/>
          </p:nvPr>
        </p:nvSpPr>
        <p:spPr>
          <a:xfrm>
            <a:off x="10705800" y="6423661"/>
            <a:ext cx="720000" cy="252000"/>
          </a:xfrm>
          <a:prstGeom prst="rect">
            <a:avLst/>
          </a:prstGeom>
        </p:spPr>
        <p:txBody>
          <a:bodyPr vert="horz" lIns="0" tIns="0" rIns="0" bIns="0" rtlCol="0" anchor="ctr"/>
          <a:lstStyle>
            <a:lvl1pPr algn="r" rtl="0">
              <a:defRPr sz="900">
                <a:solidFill>
                  <a:schemeClr val="accent1"/>
                </a:solidFill>
              </a:defRPr>
            </a:lvl1pPr>
          </a:lstStyle>
          <a:p>
            <a:fld id="{F5AEA0E0-5CC6-4BD0-905C-A0021E419432}" type="slidenum">
              <a:rPr lang="en-AU" smtClean="0"/>
              <a:pPr/>
              <a:t>‹#›</a:t>
            </a:fld>
            <a:endParaRPr lang="en-AU"/>
          </a:p>
        </p:txBody>
      </p:sp>
      <p:grpSp>
        <p:nvGrpSpPr>
          <p:cNvPr id="7" name="Graphic 9">
            <a:extLst>
              <a:ext uri="{FF2B5EF4-FFF2-40B4-BE49-F238E27FC236}">
                <a16:creationId xmlns:a16="http://schemas.microsoft.com/office/drawing/2014/main" id="{74F4119F-C078-A5E0-A1B2-C2ECA39AC730}"/>
              </a:ext>
            </a:extLst>
          </p:cNvPr>
          <p:cNvGrpSpPr/>
          <p:nvPr userDrawn="1"/>
        </p:nvGrpSpPr>
        <p:grpSpPr>
          <a:xfrm>
            <a:off x="10223913" y="612588"/>
            <a:ext cx="1279971" cy="377131"/>
            <a:chOff x="10223913" y="612588"/>
            <a:chExt cx="1279971" cy="377131"/>
          </a:xfrm>
        </p:grpSpPr>
        <p:sp>
          <p:nvSpPr>
            <p:cNvPr id="8" name="Freeform 11">
              <a:extLst>
                <a:ext uri="{FF2B5EF4-FFF2-40B4-BE49-F238E27FC236}">
                  <a16:creationId xmlns:a16="http://schemas.microsoft.com/office/drawing/2014/main" id="{5FB4C229-6D13-01E9-93D0-06F67C4FB975}"/>
                </a:ext>
              </a:extLst>
            </p:cNvPr>
            <p:cNvSpPr/>
            <p:nvPr/>
          </p:nvSpPr>
          <p:spPr>
            <a:xfrm>
              <a:off x="10223913" y="612588"/>
              <a:ext cx="1104754" cy="256483"/>
            </a:xfrm>
            <a:custGeom>
              <a:avLst/>
              <a:gdLst>
                <a:gd name="connsiteX0" fmla="*/ 36117 w 1104754"/>
                <a:gd name="connsiteY0" fmla="*/ 75679 h 256483"/>
                <a:gd name="connsiteX1" fmla="*/ 77009 w 1104754"/>
                <a:gd name="connsiteY1" fmla="*/ 58209 h 256483"/>
                <a:gd name="connsiteX2" fmla="*/ 77009 w 1104754"/>
                <a:gd name="connsiteY2" fmla="*/ 89563 h 256483"/>
                <a:gd name="connsiteX3" fmla="*/ 37195 w 1104754"/>
                <a:gd name="connsiteY3" fmla="*/ 116112 h 256483"/>
                <a:gd name="connsiteX4" fmla="*/ 37195 w 1104754"/>
                <a:gd name="connsiteY4" fmla="*/ 193087 h 256483"/>
                <a:gd name="connsiteX5" fmla="*/ 0 w 1104754"/>
                <a:gd name="connsiteY5" fmla="*/ 193087 h 256483"/>
                <a:gd name="connsiteX6" fmla="*/ 0 w 1104754"/>
                <a:gd name="connsiteY6" fmla="*/ 58437 h 256483"/>
                <a:gd name="connsiteX7" fmla="*/ 30188 w 1104754"/>
                <a:gd name="connsiteY7" fmla="*/ 58437 h 256483"/>
                <a:gd name="connsiteX8" fmla="*/ 95415 w 1104754"/>
                <a:gd name="connsiteY8" fmla="*/ 24489 h 256483"/>
                <a:gd name="connsiteX9" fmla="*/ 116284 w 1104754"/>
                <a:gd name="connsiteY9" fmla="*/ 45010 h 256483"/>
                <a:gd name="connsiteX10" fmla="*/ 136999 w 1104754"/>
                <a:gd name="connsiteY10" fmla="*/ 24336 h 256483"/>
                <a:gd name="connsiteX11" fmla="*/ 116207 w 1104754"/>
                <a:gd name="connsiteY11" fmla="*/ 3814 h 256483"/>
                <a:gd name="connsiteX12" fmla="*/ 95415 w 1104754"/>
                <a:gd name="connsiteY12" fmla="*/ 24489 h 256483"/>
                <a:gd name="connsiteX13" fmla="*/ 134612 w 1104754"/>
                <a:gd name="connsiteY13" fmla="*/ 58437 h 256483"/>
                <a:gd name="connsiteX14" fmla="*/ 97725 w 1104754"/>
                <a:gd name="connsiteY14" fmla="*/ 58437 h 256483"/>
                <a:gd name="connsiteX15" fmla="*/ 97725 w 1104754"/>
                <a:gd name="connsiteY15" fmla="*/ 193087 h 256483"/>
                <a:gd name="connsiteX16" fmla="*/ 134612 w 1104754"/>
                <a:gd name="connsiteY16" fmla="*/ 193087 h 256483"/>
                <a:gd name="connsiteX17" fmla="*/ 268762 w 1104754"/>
                <a:gd name="connsiteY17" fmla="*/ 79035 h 256483"/>
                <a:gd name="connsiteX18" fmla="*/ 268762 w 1104754"/>
                <a:gd name="connsiteY18" fmla="*/ 78273 h 256483"/>
                <a:gd name="connsiteX19" fmla="*/ 223558 w 1104754"/>
                <a:gd name="connsiteY19" fmla="*/ 55386 h 256483"/>
                <a:gd name="connsiteX20" fmla="*/ 155944 w 1104754"/>
                <a:gd name="connsiteY20" fmla="*/ 125190 h 256483"/>
                <a:gd name="connsiteX21" fmla="*/ 221710 w 1104754"/>
                <a:gd name="connsiteY21" fmla="*/ 195452 h 256483"/>
                <a:gd name="connsiteX22" fmla="*/ 268762 w 1104754"/>
                <a:gd name="connsiteY22" fmla="*/ 169743 h 256483"/>
                <a:gd name="connsiteX23" fmla="*/ 268762 w 1104754"/>
                <a:gd name="connsiteY23" fmla="*/ 178974 h 256483"/>
                <a:gd name="connsiteX24" fmla="*/ 224328 w 1104754"/>
                <a:gd name="connsiteY24" fmla="*/ 224747 h 256483"/>
                <a:gd name="connsiteX25" fmla="*/ 172039 w 1104754"/>
                <a:gd name="connsiteY25" fmla="*/ 209108 h 256483"/>
                <a:gd name="connsiteX26" fmla="*/ 172039 w 1104754"/>
                <a:gd name="connsiteY26" fmla="*/ 240463 h 256483"/>
                <a:gd name="connsiteX27" fmla="*/ 231875 w 1104754"/>
                <a:gd name="connsiteY27" fmla="*/ 256484 h 256483"/>
                <a:gd name="connsiteX28" fmla="*/ 305650 w 1104754"/>
                <a:gd name="connsiteY28" fmla="*/ 179203 h 256483"/>
                <a:gd name="connsiteX29" fmla="*/ 305650 w 1104754"/>
                <a:gd name="connsiteY29" fmla="*/ 58437 h 256483"/>
                <a:gd name="connsiteX30" fmla="*/ 275539 w 1104754"/>
                <a:gd name="connsiteY30" fmla="*/ 58437 h 256483"/>
                <a:gd name="connsiteX31" fmla="*/ 268762 w 1104754"/>
                <a:gd name="connsiteY31" fmla="*/ 125648 h 256483"/>
                <a:gd name="connsiteX32" fmla="*/ 233775 w 1104754"/>
                <a:gd name="connsiteY32" fmla="*/ 162956 h 256483"/>
                <a:gd name="connsiteX33" fmla="*/ 231028 w 1104754"/>
                <a:gd name="connsiteY33" fmla="*/ 162953 h 256483"/>
                <a:gd name="connsiteX34" fmla="*/ 193076 w 1104754"/>
                <a:gd name="connsiteY34" fmla="*/ 128928 h 256483"/>
                <a:gd name="connsiteX35" fmla="*/ 193062 w 1104754"/>
                <a:gd name="connsiteY35" fmla="*/ 125648 h 256483"/>
                <a:gd name="connsiteX36" fmla="*/ 227875 w 1104754"/>
                <a:gd name="connsiteY36" fmla="*/ 88768 h 256483"/>
                <a:gd name="connsiteX37" fmla="*/ 231028 w 1104754"/>
                <a:gd name="connsiteY37" fmla="*/ 88800 h 256483"/>
                <a:gd name="connsiteX38" fmla="*/ 268447 w 1104754"/>
                <a:gd name="connsiteY38" fmla="*/ 123242 h 256483"/>
                <a:gd name="connsiteX39" fmla="*/ 268454 w 1104754"/>
                <a:gd name="connsiteY39" fmla="*/ 125648 h 256483"/>
                <a:gd name="connsiteX40" fmla="*/ 465136 w 1104754"/>
                <a:gd name="connsiteY40" fmla="*/ 114434 h 256483"/>
                <a:gd name="connsiteX41" fmla="*/ 410305 w 1104754"/>
                <a:gd name="connsiteY41" fmla="*/ 55462 h 256483"/>
                <a:gd name="connsiteX42" fmla="*/ 368489 w 1104754"/>
                <a:gd name="connsiteY42" fmla="*/ 77052 h 256483"/>
                <a:gd name="connsiteX43" fmla="*/ 368489 w 1104754"/>
                <a:gd name="connsiteY43" fmla="*/ 0 h 256483"/>
                <a:gd name="connsiteX44" fmla="*/ 331525 w 1104754"/>
                <a:gd name="connsiteY44" fmla="*/ 0 h 256483"/>
                <a:gd name="connsiteX45" fmla="*/ 331525 w 1104754"/>
                <a:gd name="connsiteY45" fmla="*/ 193087 h 256483"/>
                <a:gd name="connsiteX46" fmla="*/ 368489 w 1104754"/>
                <a:gd name="connsiteY46" fmla="*/ 193087 h 256483"/>
                <a:gd name="connsiteX47" fmla="*/ 368489 w 1104754"/>
                <a:gd name="connsiteY47" fmla="*/ 121528 h 256483"/>
                <a:gd name="connsiteX48" fmla="*/ 398908 w 1104754"/>
                <a:gd name="connsiteY48" fmla="*/ 87046 h 256483"/>
                <a:gd name="connsiteX49" fmla="*/ 428018 w 1104754"/>
                <a:gd name="connsiteY49" fmla="*/ 120231 h 256483"/>
                <a:gd name="connsiteX50" fmla="*/ 428018 w 1104754"/>
                <a:gd name="connsiteY50" fmla="*/ 193087 h 256483"/>
                <a:gd name="connsiteX51" fmla="*/ 465136 w 1104754"/>
                <a:gd name="connsiteY51" fmla="*/ 193087 h 256483"/>
                <a:gd name="connsiteX52" fmla="*/ 465136 w 1104754"/>
                <a:gd name="connsiteY52" fmla="*/ 114434 h 256483"/>
                <a:gd name="connsiteX53" fmla="*/ 744218 w 1104754"/>
                <a:gd name="connsiteY53" fmla="*/ 78959 h 256483"/>
                <a:gd name="connsiteX54" fmla="*/ 744218 w 1104754"/>
                <a:gd name="connsiteY54" fmla="*/ 78196 h 256483"/>
                <a:gd name="connsiteX55" fmla="*/ 699013 w 1104754"/>
                <a:gd name="connsiteY55" fmla="*/ 55310 h 256483"/>
                <a:gd name="connsiteX56" fmla="*/ 631476 w 1104754"/>
                <a:gd name="connsiteY56" fmla="*/ 125495 h 256483"/>
                <a:gd name="connsiteX57" fmla="*/ 697242 w 1104754"/>
                <a:gd name="connsiteY57" fmla="*/ 195758 h 256483"/>
                <a:gd name="connsiteX58" fmla="*/ 744295 w 1104754"/>
                <a:gd name="connsiteY58" fmla="*/ 169972 h 256483"/>
                <a:gd name="connsiteX59" fmla="*/ 744295 w 1104754"/>
                <a:gd name="connsiteY59" fmla="*/ 192859 h 256483"/>
                <a:gd name="connsiteX60" fmla="*/ 781721 w 1104754"/>
                <a:gd name="connsiteY60" fmla="*/ 192859 h 256483"/>
                <a:gd name="connsiteX61" fmla="*/ 781721 w 1104754"/>
                <a:gd name="connsiteY61" fmla="*/ 58514 h 256483"/>
                <a:gd name="connsiteX62" fmla="*/ 750918 w 1104754"/>
                <a:gd name="connsiteY62" fmla="*/ 58514 h 256483"/>
                <a:gd name="connsiteX63" fmla="*/ 744218 w 1104754"/>
                <a:gd name="connsiteY63" fmla="*/ 125572 h 256483"/>
                <a:gd name="connsiteX64" fmla="*/ 704817 w 1104754"/>
                <a:gd name="connsiteY64" fmla="*/ 161227 h 256483"/>
                <a:gd name="connsiteX65" fmla="*/ 668826 w 1104754"/>
                <a:gd name="connsiteY65" fmla="*/ 125572 h 256483"/>
                <a:gd name="connsiteX66" fmla="*/ 708226 w 1104754"/>
                <a:gd name="connsiteY66" fmla="*/ 89917 h 256483"/>
                <a:gd name="connsiteX67" fmla="*/ 744218 w 1104754"/>
                <a:gd name="connsiteY67" fmla="*/ 125572 h 256483"/>
                <a:gd name="connsiteX68" fmla="*/ 941361 w 1104754"/>
                <a:gd name="connsiteY68" fmla="*/ 114434 h 256483"/>
                <a:gd name="connsiteX69" fmla="*/ 886531 w 1104754"/>
                <a:gd name="connsiteY69" fmla="*/ 55462 h 256483"/>
                <a:gd name="connsiteX70" fmla="*/ 844176 w 1104754"/>
                <a:gd name="connsiteY70" fmla="*/ 77586 h 256483"/>
                <a:gd name="connsiteX71" fmla="*/ 838477 w 1104754"/>
                <a:gd name="connsiteY71" fmla="*/ 58285 h 256483"/>
                <a:gd name="connsiteX72" fmla="*/ 807673 w 1104754"/>
                <a:gd name="connsiteY72" fmla="*/ 58285 h 256483"/>
                <a:gd name="connsiteX73" fmla="*/ 807673 w 1104754"/>
                <a:gd name="connsiteY73" fmla="*/ 193164 h 256483"/>
                <a:gd name="connsiteX74" fmla="*/ 845100 w 1104754"/>
                <a:gd name="connsiteY74" fmla="*/ 193164 h 256483"/>
                <a:gd name="connsiteX75" fmla="*/ 845100 w 1104754"/>
                <a:gd name="connsiteY75" fmla="*/ 121605 h 256483"/>
                <a:gd name="connsiteX76" fmla="*/ 875904 w 1104754"/>
                <a:gd name="connsiteY76" fmla="*/ 87122 h 256483"/>
                <a:gd name="connsiteX77" fmla="*/ 904705 w 1104754"/>
                <a:gd name="connsiteY77" fmla="*/ 120308 h 256483"/>
                <a:gd name="connsiteX78" fmla="*/ 904705 w 1104754"/>
                <a:gd name="connsiteY78" fmla="*/ 193164 h 256483"/>
                <a:gd name="connsiteX79" fmla="*/ 942131 w 1104754"/>
                <a:gd name="connsiteY79" fmla="*/ 193164 h 256483"/>
                <a:gd name="connsiteX80" fmla="*/ 942131 w 1104754"/>
                <a:gd name="connsiteY80" fmla="*/ 114434 h 256483"/>
                <a:gd name="connsiteX81" fmla="*/ 1104698 w 1104754"/>
                <a:gd name="connsiteY81" fmla="*/ 137320 h 256483"/>
                <a:gd name="connsiteX82" fmla="*/ 1034543 w 1104754"/>
                <a:gd name="connsiteY82" fmla="*/ 55691 h 256483"/>
                <a:gd name="connsiteX83" fmla="*/ 964351 w 1104754"/>
                <a:gd name="connsiteY83" fmla="*/ 121597 h 256483"/>
                <a:gd name="connsiteX84" fmla="*/ 964387 w 1104754"/>
                <a:gd name="connsiteY84" fmla="*/ 126258 h 256483"/>
                <a:gd name="connsiteX85" fmla="*/ 1036853 w 1104754"/>
                <a:gd name="connsiteY85" fmla="*/ 195758 h 256483"/>
                <a:gd name="connsiteX86" fmla="*/ 1101233 w 1104754"/>
                <a:gd name="connsiteY86" fmla="*/ 150976 h 256483"/>
                <a:gd name="connsiteX87" fmla="*/ 1069043 w 1104754"/>
                <a:gd name="connsiteY87" fmla="*/ 147619 h 256483"/>
                <a:gd name="connsiteX88" fmla="*/ 1036314 w 1104754"/>
                <a:gd name="connsiteY88" fmla="*/ 165623 h 256483"/>
                <a:gd name="connsiteX89" fmla="*/ 1001121 w 1104754"/>
                <a:gd name="connsiteY89" fmla="*/ 137320 h 256483"/>
                <a:gd name="connsiteX90" fmla="*/ 1104313 w 1104754"/>
                <a:gd name="connsiteY90" fmla="*/ 137320 h 256483"/>
                <a:gd name="connsiteX91" fmla="*/ 1000890 w 1104754"/>
                <a:gd name="connsiteY91" fmla="*/ 111840 h 256483"/>
                <a:gd name="connsiteX92" fmla="*/ 1034158 w 1104754"/>
                <a:gd name="connsiteY92" fmla="*/ 85062 h 256483"/>
                <a:gd name="connsiteX93" fmla="*/ 1066887 w 1104754"/>
                <a:gd name="connsiteY93" fmla="*/ 111840 h 256483"/>
                <a:gd name="connsiteX94" fmla="*/ 1000890 w 1104754"/>
                <a:gd name="connsiteY94" fmla="*/ 111840 h 256483"/>
                <a:gd name="connsiteX95" fmla="*/ 573180 w 1104754"/>
                <a:gd name="connsiteY95" fmla="*/ 193164 h 256483"/>
                <a:gd name="connsiteX96" fmla="*/ 610068 w 1104754"/>
                <a:gd name="connsiteY96" fmla="*/ 193164 h 256483"/>
                <a:gd name="connsiteX97" fmla="*/ 610068 w 1104754"/>
                <a:gd name="connsiteY97" fmla="*/ 0 h 256483"/>
                <a:gd name="connsiteX98" fmla="*/ 573180 w 1104754"/>
                <a:gd name="connsiteY98" fmla="*/ 0 h 256483"/>
                <a:gd name="connsiteX99" fmla="*/ 490780 w 1104754"/>
                <a:gd name="connsiteY99" fmla="*/ 193164 h 256483"/>
                <a:gd name="connsiteX100" fmla="*/ 527668 w 1104754"/>
                <a:gd name="connsiteY100" fmla="*/ 193164 h 256483"/>
                <a:gd name="connsiteX101" fmla="*/ 527668 w 1104754"/>
                <a:gd name="connsiteY101" fmla="*/ 87275 h 256483"/>
                <a:gd name="connsiteX102" fmla="*/ 549769 w 1104754"/>
                <a:gd name="connsiteY102" fmla="*/ 87275 h 256483"/>
                <a:gd name="connsiteX103" fmla="*/ 549769 w 1104754"/>
                <a:gd name="connsiteY103" fmla="*/ 58437 h 256483"/>
                <a:gd name="connsiteX104" fmla="*/ 527668 w 1104754"/>
                <a:gd name="connsiteY104" fmla="*/ 58437 h 256483"/>
                <a:gd name="connsiteX105" fmla="*/ 527668 w 1104754"/>
                <a:gd name="connsiteY105" fmla="*/ 28532 h 256483"/>
                <a:gd name="connsiteX106" fmla="*/ 490780 w 1104754"/>
                <a:gd name="connsiteY106" fmla="*/ 28532 h 2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04754" h="256483">
                  <a:moveTo>
                    <a:pt x="36117" y="75679"/>
                  </a:moveTo>
                  <a:cubicBezTo>
                    <a:pt x="43125" y="63320"/>
                    <a:pt x="55370" y="55615"/>
                    <a:pt x="77009" y="58209"/>
                  </a:cubicBezTo>
                  <a:lnTo>
                    <a:pt x="77009" y="89563"/>
                  </a:lnTo>
                  <a:cubicBezTo>
                    <a:pt x="51519" y="86512"/>
                    <a:pt x="37195" y="94980"/>
                    <a:pt x="37195" y="116112"/>
                  </a:cubicBezTo>
                  <a:lnTo>
                    <a:pt x="37195" y="193087"/>
                  </a:lnTo>
                  <a:lnTo>
                    <a:pt x="0" y="193087"/>
                  </a:lnTo>
                  <a:lnTo>
                    <a:pt x="0" y="58437"/>
                  </a:lnTo>
                  <a:lnTo>
                    <a:pt x="30188" y="58437"/>
                  </a:lnTo>
                  <a:close/>
                  <a:moveTo>
                    <a:pt x="95415" y="24489"/>
                  </a:moveTo>
                  <a:cubicBezTo>
                    <a:pt x="95457" y="35865"/>
                    <a:pt x="104801" y="45053"/>
                    <a:pt x="116284" y="45010"/>
                  </a:cubicBezTo>
                  <a:cubicBezTo>
                    <a:pt x="127767" y="44968"/>
                    <a:pt x="137042" y="35712"/>
                    <a:pt x="136999" y="24336"/>
                  </a:cubicBezTo>
                  <a:cubicBezTo>
                    <a:pt x="136957" y="12990"/>
                    <a:pt x="127660" y="3815"/>
                    <a:pt x="116207" y="3814"/>
                  </a:cubicBezTo>
                  <a:cubicBezTo>
                    <a:pt x="104711" y="3856"/>
                    <a:pt x="95414" y="13100"/>
                    <a:pt x="95415" y="24489"/>
                  </a:cubicBezTo>
                  <a:moveTo>
                    <a:pt x="134612" y="58437"/>
                  </a:moveTo>
                  <a:lnTo>
                    <a:pt x="97725" y="58437"/>
                  </a:lnTo>
                  <a:lnTo>
                    <a:pt x="97725" y="193087"/>
                  </a:lnTo>
                  <a:lnTo>
                    <a:pt x="134612" y="193087"/>
                  </a:lnTo>
                  <a:close/>
                  <a:moveTo>
                    <a:pt x="268762" y="79035"/>
                  </a:moveTo>
                  <a:lnTo>
                    <a:pt x="268762" y="78273"/>
                  </a:lnTo>
                  <a:cubicBezTo>
                    <a:pt x="258490" y="63652"/>
                    <a:pt x="241536" y="55069"/>
                    <a:pt x="223558" y="55386"/>
                  </a:cubicBezTo>
                  <a:cubicBezTo>
                    <a:pt x="181665" y="55386"/>
                    <a:pt x="155944" y="85291"/>
                    <a:pt x="155944" y="125190"/>
                  </a:cubicBezTo>
                  <a:cubicBezTo>
                    <a:pt x="155944" y="163335"/>
                    <a:pt x="180356" y="195452"/>
                    <a:pt x="221710" y="195452"/>
                  </a:cubicBezTo>
                  <a:cubicBezTo>
                    <a:pt x="244350" y="195452"/>
                    <a:pt x="262294" y="185687"/>
                    <a:pt x="268762" y="169743"/>
                  </a:cubicBezTo>
                  <a:lnTo>
                    <a:pt x="268762" y="178974"/>
                  </a:lnTo>
                  <a:cubicBezTo>
                    <a:pt x="268762" y="210634"/>
                    <a:pt x="253361" y="224747"/>
                    <a:pt x="224328" y="224747"/>
                  </a:cubicBezTo>
                  <a:cubicBezTo>
                    <a:pt x="205809" y="224208"/>
                    <a:pt x="187765" y="218811"/>
                    <a:pt x="172039" y="209108"/>
                  </a:cubicBezTo>
                  <a:lnTo>
                    <a:pt x="172039" y="240463"/>
                  </a:lnTo>
                  <a:cubicBezTo>
                    <a:pt x="185053" y="250304"/>
                    <a:pt x="210543" y="256484"/>
                    <a:pt x="231875" y="256484"/>
                  </a:cubicBezTo>
                  <a:cubicBezTo>
                    <a:pt x="280468" y="256484"/>
                    <a:pt x="305650" y="225968"/>
                    <a:pt x="305650" y="179203"/>
                  </a:cubicBezTo>
                  <a:lnTo>
                    <a:pt x="305650" y="58437"/>
                  </a:lnTo>
                  <a:lnTo>
                    <a:pt x="275539" y="58437"/>
                  </a:lnTo>
                  <a:close/>
                  <a:moveTo>
                    <a:pt x="268762" y="125648"/>
                  </a:moveTo>
                  <a:cubicBezTo>
                    <a:pt x="269501" y="145521"/>
                    <a:pt x="253836" y="162225"/>
                    <a:pt x="233775" y="162956"/>
                  </a:cubicBezTo>
                  <a:cubicBezTo>
                    <a:pt x="232860" y="162989"/>
                    <a:pt x="231943" y="162989"/>
                    <a:pt x="231028" y="162953"/>
                  </a:cubicBezTo>
                  <a:cubicBezTo>
                    <a:pt x="211063" y="163940"/>
                    <a:pt x="194071" y="148706"/>
                    <a:pt x="193076" y="128928"/>
                  </a:cubicBezTo>
                  <a:cubicBezTo>
                    <a:pt x="193021" y="127835"/>
                    <a:pt x="193016" y="126741"/>
                    <a:pt x="193062" y="125648"/>
                  </a:cubicBezTo>
                  <a:cubicBezTo>
                    <a:pt x="192395" y="105941"/>
                    <a:pt x="207981" y="89429"/>
                    <a:pt x="227875" y="88768"/>
                  </a:cubicBezTo>
                  <a:cubicBezTo>
                    <a:pt x="228926" y="88733"/>
                    <a:pt x="229978" y="88744"/>
                    <a:pt x="231028" y="88800"/>
                  </a:cubicBezTo>
                  <a:cubicBezTo>
                    <a:pt x="250961" y="88075"/>
                    <a:pt x="267715" y="103495"/>
                    <a:pt x="268447" y="123242"/>
                  </a:cubicBezTo>
                  <a:cubicBezTo>
                    <a:pt x="268477" y="124044"/>
                    <a:pt x="268479" y="124846"/>
                    <a:pt x="268454" y="125648"/>
                  </a:cubicBezTo>
                  <a:moveTo>
                    <a:pt x="465136" y="114434"/>
                  </a:moveTo>
                  <a:cubicBezTo>
                    <a:pt x="465136" y="73237"/>
                    <a:pt x="438876" y="55462"/>
                    <a:pt x="410305" y="55462"/>
                  </a:cubicBezTo>
                  <a:cubicBezTo>
                    <a:pt x="393430" y="54541"/>
                    <a:pt x="377393" y="62821"/>
                    <a:pt x="368489" y="77052"/>
                  </a:cubicBezTo>
                  <a:lnTo>
                    <a:pt x="368489" y="0"/>
                  </a:lnTo>
                  <a:lnTo>
                    <a:pt x="331525" y="0"/>
                  </a:lnTo>
                  <a:lnTo>
                    <a:pt x="331525" y="193087"/>
                  </a:lnTo>
                  <a:lnTo>
                    <a:pt x="368489" y="193087"/>
                  </a:lnTo>
                  <a:lnTo>
                    <a:pt x="368489" y="121528"/>
                  </a:lnTo>
                  <a:cubicBezTo>
                    <a:pt x="368489" y="98108"/>
                    <a:pt x="381196" y="87046"/>
                    <a:pt x="398908" y="87046"/>
                  </a:cubicBezTo>
                  <a:cubicBezTo>
                    <a:pt x="413155" y="87046"/>
                    <a:pt x="428018" y="94217"/>
                    <a:pt x="428018" y="120231"/>
                  </a:cubicBezTo>
                  <a:lnTo>
                    <a:pt x="428018" y="193087"/>
                  </a:lnTo>
                  <a:lnTo>
                    <a:pt x="465136" y="193087"/>
                  </a:lnTo>
                  <a:lnTo>
                    <a:pt x="465136" y="114434"/>
                  </a:lnTo>
                  <a:moveTo>
                    <a:pt x="744218" y="78959"/>
                  </a:moveTo>
                  <a:lnTo>
                    <a:pt x="744218" y="78196"/>
                  </a:lnTo>
                  <a:cubicBezTo>
                    <a:pt x="733946" y="63576"/>
                    <a:pt x="716991" y="54992"/>
                    <a:pt x="699013" y="55310"/>
                  </a:cubicBezTo>
                  <a:cubicBezTo>
                    <a:pt x="657120" y="55691"/>
                    <a:pt x="631476" y="85596"/>
                    <a:pt x="631476" y="125495"/>
                  </a:cubicBezTo>
                  <a:cubicBezTo>
                    <a:pt x="631476" y="163640"/>
                    <a:pt x="655888" y="195758"/>
                    <a:pt x="697242" y="195758"/>
                  </a:cubicBezTo>
                  <a:cubicBezTo>
                    <a:pt x="719806" y="195758"/>
                    <a:pt x="737749" y="185993"/>
                    <a:pt x="744295" y="169972"/>
                  </a:cubicBezTo>
                  <a:lnTo>
                    <a:pt x="744295" y="192859"/>
                  </a:lnTo>
                  <a:lnTo>
                    <a:pt x="781721" y="192859"/>
                  </a:lnTo>
                  <a:lnTo>
                    <a:pt x="781721" y="58514"/>
                  </a:lnTo>
                  <a:lnTo>
                    <a:pt x="750918" y="58514"/>
                  </a:lnTo>
                  <a:close/>
                  <a:moveTo>
                    <a:pt x="744218" y="125572"/>
                  </a:moveTo>
                  <a:cubicBezTo>
                    <a:pt x="743276" y="146196"/>
                    <a:pt x="725636" y="162159"/>
                    <a:pt x="704817" y="161227"/>
                  </a:cubicBezTo>
                  <a:cubicBezTo>
                    <a:pt x="685317" y="160353"/>
                    <a:pt x="669707" y="144890"/>
                    <a:pt x="668826" y="125572"/>
                  </a:cubicBezTo>
                  <a:cubicBezTo>
                    <a:pt x="669767" y="104947"/>
                    <a:pt x="687407" y="88984"/>
                    <a:pt x="708226" y="89917"/>
                  </a:cubicBezTo>
                  <a:cubicBezTo>
                    <a:pt x="727727" y="90790"/>
                    <a:pt x="743336" y="106253"/>
                    <a:pt x="744218" y="125572"/>
                  </a:cubicBezTo>
                  <a:moveTo>
                    <a:pt x="941361" y="114434"/>
                  </a:moveTo>
                  <a:cubicBezTo>
                    <a:pt x="941361" y="73237"/>
                    <a:pt x="915101" y="55462"/>
                    <a:pt x="886531" y="55462"/>
                  </a:cubicBezTo>
                  <a:cubicBezTo>
                    <a:pt x="869356" y="54449"/>
                    <a:pt x="853035" y="62974"/>
                    <a:pt x="844176" y="77586"/>
                  </a:cubicBezTo>
                  <a:lnTo>
                    <a:pt x="838477" y="58285"/>
                  </a:lnTo>
                  <a:lnTo>
                    <a:pt x="807673" y="58285"/>
                  </a:lnTo>
                  <a:lnTo>
                    <a:pt x="807673" y="193164"/>
                  </a:lnTo>
                  <a:lnTo>
                    <a:pt x="845100" y="193164"/>
                  </a:lnTo>
                  <a:lnTo>
                    <a:pt x="845100" y="121605"/>
                  </a:lnTo>
                  <a:cubicBezTo>
                    <a:pt x="845100" y="98184"/>
                    <a:pt x="857575" y="87122"/>
                    <a:pt x="875904" y="87122"/>
                  </a:cubicBezTo>
                  <a:cubicBezTo>
                    <a:pt x="890150" y="87122"/>
                    <a:pt x="904705" y="94293"/>
                    <a:pt x="904705" y="120308"/>
                  </a:cubicBezTo>
                  <a:lnTo>
                    <a:pt x="904705" y="193164"/>
                  </a:lnTo>
                  <a:lnTo>
                    <a:pt x="942131" y="193164"/>
                  </a:lnTo>
                  <a:lnTo>
                    <a:pt x="942131" y="114434"/>
                  </a:lnTo>
                  <a:moveTo>
                    <a:pt x="1104698" y="137320"/>
                  </a:moveTo>
                  <a:cubicBezTo>
                    <a:pt x="1106238" y="83231"/>
                    <a:pt x="1075820" y="55691"/>
                    <a:pt x="1034543" y="55691"/>
                  </a:cubicBezTo>
                  <a:cubicBezTo>
                    <a:pt x="996789" y="54689"/>
                    <a:pt x="965363" y="84196"/>
                    <a:pt x="964351" y="121597"/>
                  </a:cubicBezTo>
                  <a:cubicBezTo>
                    <a:pt x="964309" y="123151"/>
                    <a:pt x="964321" y="124705"/>
                    <a:pt x="964387" y="126258"/>
                  </a:cubicBezTo>
                  <a:cubicBezTo>
                    <a:pt x="964387" y="167988"/>
                    <a:pt x="995191" y="195758"/>
                    <a:pt x="1036853" y="195758"/>
                  </a:cubicBezTo>
                  <a:cubicBezTo>
                    <a:pt x="1065899" y="196416"/>
                    <a:pt x="1091994" y="178264"/>
                    <a:pt x="1101233" y="150976"/>
                  </a:cubicBezTo>
                  <a:lnTo>
                    <a:pt x="1069043" y="147619"/>
                  </a:lnTo>
                  <a:cubicBezTo>
                    <a:pt x="1062527" y="159348"/>
                    <a:pt x="1049808" y="166345"/>
                    <a:pt x="1036314" y="165623"/>
                  </a:cubicBezTo>
                  <a:cubicBezTo>
                    <a:pt x="1018978" y="166568"/>
                    <a:pt x="1003750" y="154321"/>
                    <a:pt x="1001121" y="137320"/>
                  </a:cubicBezTo>
                  <a:lnTo>
                    <a:pt x="1104313" y="137320"/>
                  </a:lnTo>
                  <a:moveTo>
                    <a:pt x="1000890" y="111840"/>
                  </a:moveTo>
                  <a:cubicBezTo>
                    <a:pt x="1002199" y="96124"/>
                    <a:pt x="1016291" y="85062"/>
                    <a:pt x="1034158" y="85062"/>
                  </a:cubicBezTo>
                  <a:cubicBezTo>
                    <a:pt x="1052024" y="85062"/>
                    <a:pt x="1065885" y="96124"/>
                    <a:pt x="1066887" y="111840"/>
                  </a:cubicBezTo>
                  <a:lnTo>
                    <a:pt x="1000890" y="111840"/>
                  </a:lnTo>
                  <a:moveTo>
                    <a:pt x="573180" y="193164"/>
                  </a:moveTo>
                  <a:lnTo>
                    <a:pt x="610068" y="193164"/>
                  </a:lnTo>
                  <a:lnTo>
                    <a:pt x="610068" y="0"/>
                  </a:lnTo>
                  <a:lnTo>
                    <a:pt x="573180" y="0"/>
                  </a:lnTo>
                  <a:close/>
                  <a:moveTo>
                    <a:pt x="490780" y="193164"/>
                  </a:moveTo>
                  <a:lnTo>
                    <a:pt x="527668" y="193164"/>
                  </a:lnTo>
                  <a:lnTo>
                    <a:pt x="527668" y="87275"/>
                  </a:lnTo>
                  <a:lnTo>
                    <a:pt x="549769" y="87275"/>
                  </a:lnTo>
                  <a:lnTo>
                    <a:pt x="549769" y="58437"/>
                  </a:lnTo>
                  <a:lnTo>
                    <a:pt x="527668" y="58437"/>
                  </a:lnTo>
                  <a:lnTo>
                    <a:pt x="527668" y="28532"/>
                  </a:lnTo>
                  <a:lnTo>
                    <a:pt x="490780" y="28532"/>
                  </a:lnTo>
                  <a:close/>
                </a:path>
              </a:pathLst>
            </a:custGeom>
            <a:solidFill>
              <a:schemeClr val="accent1"/>
            </a:solidFill>
            <a:ln w="7689" cap="flat">
              <a:noFill/>
              <a:prstDash val="solid"/>
              <a:miter/>
            </a:ln>
          </p:spPr>
          <p:txBody>
            <a:bodyPr rtlCol="0" anchor="ctr"/>
            <a:lstStyle/>
            <a:p>
              <a:pPr rtl="0"/>
              <a:endParaRPr lang="en-AU"/>
            </a:p>
          </p:txBody>
        </p:sp>
        <p:sp>
          <p:nvSpPr>
            <p:cNvPr id="9" name="Freeform 15">
              <a:extLst>
                <a:ext uri="{FF2B5EF4-FFF2-40B4-BE49-F238E27FC236}">
                  <a16:creationId xmlns:a16="http://schemas.microsoft.com/office/drawing/2014/main" id="{0EB4E4D8-9883-92EA-CC48-DA1227937D7A}"/>
                </a:ext>
              </a:extLst>
            </p:cNvPr>
            <p:cNvSpPr/>
            <p:nvPr/>
          </p:nvSpPr>
          <p:spPr>
            <a:xfrm>
              <a:off x="11128078" y="732361"/>
              <a:ext cx="375805" cy="257358"/>
            </a:xfrm>
            <a:custGeom>
              <a:avLst/>
              <a:gdLst>
                <a:gd name="connsiteX0" fmla="*/ 375805 w 375805"/>
                <a:gd name="connsiteY0" fmla="*/ 77815 h 257358"/>
                <a:gd name="connsiteX1" fmla="*/ 349237 w 375805"/>
                <a:gd name="connsiteY1" fmla="*/ 104211 h 257358"/>
                <a:gd name="connsiteX2" fmla="*/ 315738 w 375805"/>
                <a:gd name="connsiteY2" fmla="*/ 70949 h 257358"/>
                <a:gd name="connsiteX3" fmla="*/ 315738 w 375805"/>
                <a:gd name="connsiteY3" fmla="*/ 107720 h 257358"/>
                <a:gd name="connsiteX4" fmla="*/ 150894 w 375805"/>
                <a:gd name="connsiteY4" fmla="*/ 257203 h 257358"/>
                <a:gd name="connsiteX5" fmla="*/ 0 w 375805"/>
                <a:gd name="connsiteY5" fmla="*/ 107720 h 257358"/>
                <a:gd name="connsiteX6" fmla="*/ 37041 w 375805"/>
                <a:gd name="connsiteY6" fmla="*/ 107720 h 257358"/>
                <a:gd name="connsiteX7" fmla="*/ 160803 w 375805"/>
                <a:gd name="connsiteY7" fmla="*/ 224282 h 257358"/>
                <a:gd name="connsiteX8" fmla="*/ 278466 w 375805"/>
                <a:gd name="connsiteY8" fmla="*/ 107720 h 257358"/>
                <a:gd name="connsiteX9" fmla="*/ 278466 w 375805"/>
                <a:gd name="connsiteY9" fmla="*/ 107720 h 257358"/>
                <a:gd name="connsiteX10" fmla="*/ 278466 w 375805"/>
                <a:gd name="connsiteY10" fmla="*/ 71635 h 257358"/>
                <a:gd name="connsiteX11" fmla="*/ 245506 w 375805"/>
                <a:gd name="connsiteY11" fmla="*/ 104211 h 257358"/>
                <a:gd name="connsiteX12" fmla="*/ 218860 w 375805"/>
                <a:gd name="connsiteY12" fmla="*/ 77815 h 257358"/>
                <a:gd name="connsiteX13" fmla="*/ 270765 w 375805"/>
                <a:gd name="connsiteY13" fmla="*/ 26396 h 257358"/>
                <a:gd name="connsiteX14" fmla="*/ 297179 w 375805"/>
                <a:gd name="connsiteY14" fmla="*/ 0 h 257358"/>
                <a:gd name="connsiteX15" fmla="*/ 323824 w 375805"/>
                <a:gd name="connsiteY15" fmla="*/ 26396 h 25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805" h="257358">
                  <a:moveTo>
                    <a:pt x="375805" y="77815"/>
                  </a:moveTo>
                  <a:lnTo>
                    <a:pt x="349237" y="104211"/>
                  </a:lnTo>
                  <a:lnTo>
                    <a:pt x="315738" y="70949"/>
                  </a:lnTo>
                  <a:lnTo>
                    <a:pt x="315738" y="107720"/>
                  </a:lnTo>
                  <a:cubicBezTo>
                    <a:pt x="311886" y="194093"/>
                    <a:pt x="238082" y="261019"/>
                    <a:pt x="150894" y="257203"/>
                  </a:cubicBezTo>
                  <a:cubicBezTo>
                    <a:pt x="69101" y="253623"/>
                    <a:pt x="3614" y="188748"/>
                    <a:pt x="0" y="107720"/>
                  </a:cubicBezTo>
                  <a:lnTo>
                    <a:pt x="37041" y="107720"/>
                  </a:lnTo>
                  <a:cubicBezTo>
                    <a:pt x="38725" y="173764"/>
                    <a:pt x="94135" y="225951"/>
                    <a:pt x="160803" y="224282"/>
                  </a:cubicBezTo>
                  <a:cubicBezTo>
                    <a:pt x="225101" y="222673"/>
                    <a:pt x="276841" y="171417"/>
                    <a:pt x="278466" y="107720"/>
                  </a:cubicBezTo>
                  <a:lnTo>
                    <a:pt x="278466" y="107720"/>
                  </a:lnTo>
                  <a:lnTo>
                    <a:pt x="278466" y="71635"/>
                  </a:lnTo>
                  <a:lnTo>
                    <a:pt x="245506" y="104211"/>
                  </a:lnTo>
                  <a:lnTo>
                    <a:pt x="218860" y="77815"/>
                  </a:lnTo>
                  <a:lnTo>
                    <a:pt x="270765" y="26396"/>
                  </a:lnTo>
                  <a:lnTo>
                    <a:pt x="297179" y="0"/>
                  </a:lnTo>
                  <a:lnTo>
                    <a:pt x="323824" y="26396"/>
                  </a:lnTo>
                  <a:close/>
                </a:path>
              </a:pathLst>
            </a:custGeom>
            <a:solidFill>
              <a:schemeClr val="accent6"/>
            </a:solidFill>
            <a:ln w="7689" cap="flat">
              <a:noFill/>
              <a:prstDash val="solid"/>
              <a:miter/>
            </a:ln>
          </p:spPr>
          <p:txBody>
            <a:bodyPr rtlCol="0" anchor="ctr"/>
            <a:lstStyle/>
            <a:p>
              <a:pPr rtl="0"/>
              <a:endParaRPr lang="en-AU"/>
            </a:p>
          </p:txBody>
        </p:sp>
      </p:grpSp>
      <p:sp>
        <p:nvSpPr>
          <p:cNvPr id="10" name="TextBox 9">
            <a:extLst>
              <a:ext uri="{FF2B5EF4-FFF2-40B4-BE49-F238E27FC236}">
                <a16:creationId xmlns:a16="http://schemas.microsoft.com/office/drawing/2014/main" id="{737DB0BF-B50B-D79D-D656-D1BBA490FB69}"/>
              </a:ext>
            </a:extLst>
          </p:cNvPr>
          <p:cNvSpPr txBox="1"/>
          <p:nvPr userDrawn="1">
            <p:extLst>
              <p:ext uri="{1162E1C5-73C7-4A58-AE30-91384D911F3F}">
                <p184:classification xmlns:p184="http://schemas.microsoft.com/office/powerpoint/2018/4/main" val="ftr"/>
              </p:ext>
            </p:extLst>
          </p:nvPr>
        </p:nvSpPr>
        <p:spPr>
          <a:xfrm>
            <a:off x="5404612" y="6642100"/>
            <a:ext cx="1425575" cy="152400"/>
          </a:xfrm>
          <a:prstGeom prst="rect">
            <a:avLst/>
          </a:prstGeom>
        </p:spPr>
        <p:txBody>
          <a:bodyPr horzOverflow="overflow" lIns="0" tIns="0" rIns="0" bIns="0">
            <a:spAutoFit/>
          </a:bodyPr>
          <a:lstStyle/>
          <a:p>
            <a:pPr algn="l" rtl="0"/>
            <a:r>
              <a:rPr lang="en-AU" sz="1000">
                <a:solidFill>
                  <a:srgbClr val="E4100E"/>
                </a:solidFill>
                <a:latin typeface="Arial Black" panose="020B0A04020102020204" pitchFamily="34" charset="0"/>
              </a:rPr>
              <a:t>OFFICIAL: Sensitive</a:t>
            </a:r>
          </a:p>
        </p:txBody>
      </p:sp>
    </p:spTree>
    <p:extLst>
      <p:ext uri="{BB962C8B-B14F-4D97-AF65-F5344CB8AC3E}">
        <p14:creationId xmlns:p14="http://schemas.microsoft.com/office/powerpoint/2010/main" val="366950048"/>
      </p:ext>
    </p:extLst>
  </p:cSld>
  <p:clrMap bg1="lt1" tx1="dk1" bg2="lt2" tx2="dk2" accent1="accent1" accent2="accent2" accent3="accent3" accent4="accent4" accent5="accent5" accent6="accent6" hlink="hlink" folHlink="folHlink"/>
  <p:sldLayoutIdLst>
    <p:sldLayoutId id="2147484148" r:id="rId1"/>
  </p:sldLayoutIdLst>
  <p:hf hdr="0" ftr="0" dt="0"/>
  <p:txStyles>
    <p:titleStyle>
      <a:lvl1pPr algn="l" defTabSz="914400" rtl="0" eaLnBrk="1" latinLnBrk="0" hangingPunct="1">
        <a:lnSpc>
          <a:spcPct val="90000"/>
        </a:lnSpc>
        <a:spcBef>
          <a:spcPct val="0"/>
        </a:spcBef>
        <a:buNone/>
        <a:defRPr sz="22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600"/>
        </a:spcBef>
        <a:buFont typeface="Arial" panose="020B0604020202020204" pitchFamily="34" charset="0"/>
        <a:buNone/>
        <a:defRPr sz="1600" b="0" kern="1200">
          <a:solidFill>
            <a:schemeClr val="tx1"/>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800" b="1" kern="1200">
          <a:solidFill>
            <a:schemeClr val="accent6"/>
          </a:solidFill>
          <a:latin typeface="+mj-lt"/>
          <a:ea typeface="+mn-ea"/>
          <a:cs typeface="+mn-cs"/>
        </a:defRPr>
      </a:lvl2pPr>
      <a:lvl3pPr marL="252000" indent="-252000" algn="l" defTabSz="914400" rtl="0" eaLnBrk="1" latinLnBrk="0" hangingPunct="1">
        <a:lnSpc>
          <a:spcPct val="90000"/>
        </a:lnSpc>
        <a:spcBef>
          <a:spcPts val="600"/>
        </a:spcBef>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600" b="0" kern="1200">
          <a:solidFill>
            <a:schemeClr val="accent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600" kern="1200">
          <a:solidFill>
            <a:schemeClr val="accent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9734638-6248-6758-EF40-44ED48C6EA33}"/>
              </a:ext>
            </a:extLst>
          </p:cNvPr>
          <p:cNvGraphicFramePr>
            <a:graphicFrameLocks noChangeAspect="1"/>
          </p:cNvGraphicFramePr>
          <p:nvPr userDrawn="1">
            <p:custDataLst>
              <p:tags r:id="rId9"/>
            </p:custDataLst>
            <p:extLst>
              <p:ext uri="{D42A27DB-BD31-4B8C-83A1-F6EECF244321}">
                <p14:modId xmlns:p14="http://schemas.microsoft.com/office/powerpoint/2010/main" val="3772826769"/>
              </p:ext>
            </p:extLst>
          </p:nvPr>
        </p:nvGraphicFramePr>
        <p:xfrm>
          <a:off x="1811" y="1440"/>
          <a:ext cx="1399" cy="1441"/>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6" name="think-cell data - do not delete" hidden="1">
                        <a:extLst>
                          <a:ext uri="{FF2B5EF4-FFF2-40B4-BE49-F238E27FC236}">
                            <a16:creationId xmlns:a16="http://schemas.microsoft.com/office/drawing/2014/main" id="{59734638-6248-6758-EF40-44ED48C6EA33}"/>
                          </a:ext>
                        </a:extLst>
                      </p:cNvPr>
                      <p:cNvPicPr/>
                      <p:nvPr/>
                    </p:nvPicPr>
                    <p:blipFill>
                      <a:blip r:embed="rId11"/>
                      <a:stretch>
                        <a:fillRect/>
                      </a:stretch>
                    </p:blipFill>
                    <p:spPr>
                      <a:xfrm>
                        <a:off x="1811" y="1440"/>
                        <a:ext cx="1399" cy="1441"/>
                      </a:xfrm>
                      <a:prstGeom prst="rect">
                        <a:avLst/>
                      </a:prstGeom>
                    </p:spPr>
                  </p:pic>
                </p:oleObj>
              </mc:Fallback>
            </mc:AlternateContent>
          </a:graphicData>
        </a:graphic>
      </p:graphicFrame>
      <p:sp>
        <p:nvSpPr>
          <p:cNvPr id="2" name="Title Placeholder 1"/>
          <p:cNvSpPr>
            <a:spLocks noGrp="1"/>
          </p:cNvSpPr>
          <p:nvPr>
            <p:ph type="title"/>
          </p:nvPr>
        </p:nvSpPr>
        <p:spPr>
          <a:xfrm>
            <a:off x="838200" y="365126"/>
            <a:ext cx="10513847" cy="1325563"/>
          </a:xfrm>
          <a:prstGeom prst="rect">
            <a:avLst/>
          </a:prstGeom>
        </p:spPr>
        <p:txBody>
          <a:bodyPr vert="horz" lIns="0" tIns="0" rIns="0" bIns="0" rtlCol="0" anchor="ctr">
            <a:normAutofit/>
          </a:bodyPr>
          <a:lstStyle/>
          <a:p>
            <a:r>
              <a:rPr lang="en-AU"/>
              <a:t>Click to edit Master title style</a:t>
            </a:r>
          </a:p>
        </p:txBody>
      </p:sp>
      <p:sp>
        <p:nvSpPr>
          <p:cNvPr id="3" name="Text Placeholder 2"/>
          <p:cNvSpPr>
            <a:spLocks noGrp="1"/>
          </p:cNvSpPr>
          <p:nvPr>
            <p:ph type="body" idx="1"/>
          </p:nvPr>
        </p:nvSpPr>
        <p:spPr>
          <a:xfrm>
            <a:off x="841765" y="1795870"/>
            <a:ext cx="10513847" cy="3864229"/>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Slide Number Placeholder 6">
            <a:extLst>
              <a:ext uri="{FF2B5EF4-FFF2-40B4-BE49-F238E27FC236}">
                <a16:creationId xmlns:a16="http://schemas.microsoft.com/office/drawing/2014/main" id="{0C15AC12-A7A1-5067-4E86-827AB29D0C55}"/>
              </a:ext>
            </a:extLst>
          </p:cNvPr>
          <p:cNvSpPr>
            <a:spLocks noGrp="1"/>
          </p:cNvSpPr>
          <p:nvPr>
            <p:ph type="sldNum" sz="quarter" idx="4"/>
          </p:nvPr>
        </p:nvSpPr>
        <p:spPr>
          <a:xfrm>
            <a:off x="9971746" y="6155693"/>
            <a:ext cx="451563" cy="359244"/>
          </a:xfrm>
          <a:prstGeom prst="rect">
            <a:avLst/>
          </a:prstGeom>
        </p:spPr>
        <p:txBody>
          <a:bodyPr vert="horz" lIns="91440" tIns="45720" rIns="91440" bIns="45720" rtlCol="0" anchor="ctr"/>
          <a:lstStyle>
            <a:lvl1pPr algn="r" rtl="0">
              <a:defRPr lang="en-AU" sz="998" kern="1200" smtClean="0">
                <a:solidFill>
                  <a:schemeClr val="tx1"/>
                </a:solidFill>
                <a:latin typeface="VIC" panose="00000500000000000000" pitchFamily="2" charset="0"/>
                <a:ea typeface="+mj-ea"/>
                <a:cs typeface="+mj-cs"/>
              </a:defRPr>
            </a:lvl1pPr>
          </a:lstStyle>
          <a:p>
            <a:fld id="{6732FD5E-6CD1-6542-B716-C900A098DA42}" type="slidenum">
              <a:rPr lang="en-AU" smtClean="0"/>
              <a:pPr/>
              <a:t>‹#›</a:t>
            </a:fld>
            <a:endParaRPr lang="en-AU"/>
          </a:p>
        </p:txBody>
      </p:sp>
    </p:spTree>
    <p:extLst>
      <p:ext uri="{BB962C8B-B14F-4D97-AF65-F5344CB8AC3E}">
        <p14:creationId xmlns:p14="http://schemas.microsoft.com/office/powerpoint/2010/main" val="231267138"/>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Lst>
  <p:hf hdr="0" ftr="0" dt="0"/>
  <p:txStyles>
    <p:titleStyle>
      <a:lvl1pPr algn="l" defTabSz="914406" rtl="0" eaLnBrk="1" latinLnBrk="0" hangingPunct="1">
        <a:lnSpc>
          <a:spcPct val="90000"/>
        </a:lnSpc>
        <a:spcBef>
          <a:spcPct val="0"/>
        </a:spcBef>
        <a:buNone/>
        <a:defRPr sz="4400" kern="1200">
          <a:solidFill>
            <a:schemeClr val="tx1"/>
          </a:solidFill>
          <a:latin typeface="VIC" panose="00000500000000000000" pitchFamily="2" charset="0"/>
          <a:ea typeface="+mj-ea"/>
          <a:cs typeface="+mj-cs"/>
        </a:defRPr>
      </a:lvl1pPr>
    </p:titleStyle>
    <p:bodyStyle>
      <a:lvl1pPr marL="203066" indent="-203066" algn="l" defTabSz="914406" rtl="0" eaLnBrk="1" latinLnBrk="0" hangingPunct="1">
        <a:lnSpc>
          <a:spcPct val="90000"/>
        </a:lnSpc>
        <a:spcBef>
          <a:spcPts val="1000"/>
        </a:spcBef>
        <a:buFont typeface="Arial" panose="020B0604020202020204" pitchFamily="34" charset="0"/>
        <a:buChar char="•"/>
        <a:tabLst/>
        <a:defRPr sz="2400" kern="1200">
          <a:solidFill>
            <a:schemeClr val="tx1"/>
          </a:solidFill>
          <a:latin typeface="VIC" panose="00000500000000000000" pitchFamily="2" charset="0"/>
          <a:ea typeface="+mn-ea"/>
          <a:cs typeface="+mn-cs"/>
        </a:defRPr>
      </a:lvl1pPr>
      <a:lvl2pPr marL="652402" indent="-194425" algn="l" defTabSz="914406" rtl="0" eaLnBrk="1" latinLnBrk="0" hangingPunct="1">
        <a:lnSpc>
          <a:spcPct val="90000"/>
        </a:lnSpc>
        <a:spcBef>
          <a:spcPts val="500"/>
        </a:spcBef>
        <a:buFont typeface="Arial" panose="020B0604020202020204" pitchFamily="34" charset="0"/>
        <a:buChar char="•"/>
        <a:tabLst/>
        <a:defRPr sz="2000" kern="1200">
          <a:solidFill>
            <a:schemeClr val="tx1"/>
          </a:solidFill>
          <a:latin typeface="VIC" panose="00000500000000000000" pitchFamily="2" charset="0"/>
          <a:ea typeface="+mn-ea"/>
          <a:cs typeface="+mn-cs"/>
        </a:defRPr>
      </a:lvl2pPr>
      <a:lvl3pPr marL="1090217" indent="-175702" algn="l" defTabSz="914406" rtl="0" eaLnBrk="1" latinLnBrk="0" hangingPunct="1">
        <a:lnSpc>
          <a:spcPct val="90000"/>
        </a:lnSpc>
        <a:spcBef>
          <a:spcPts val="500"/>
        </a:spcBef>
        <a:buFont typeface="Arial" panose="020B0604020202020204" pitchFamily="34" charset="0"/>
        <a:buChar char="•"/>
        <a:tabLst/>
        <a:defRPr sz="1800" kern="1200">
          <a:solidFill>
            <a:schemeClr val="tx1"/>
          </a:solidFill>
          <a:latin typeface="VIC" panose="00000500000000000000" pitchFamily="2" charset="0"/>
          <a:ea typeface="+mn-ea"/>
          <a:cs typeface="+mn-cs"/>
        </a:defRPr>
      </a:lvl3pPr>
      <a:lvl4pPr marL="1539553" indent="-167061" algn="l" defTabSz="914406" rtl="0" eaLnBrk="1" latinLnBrk="0" hangingPunct="1">
        <a:lnSpc>
          <a:spcPct val="90000"/>
        </a:lnSpc>
        <a:spcBef>
          <a:spcPts val="500"/>
        </a:spcBef>
        <a:buFont typeface="Arial" panose="020B0604020202020204" pitchFamily="34" charset="0"/>
        <a:buChar char="•"/>
        <a:tabLst/>
        <a:defRPr sz="1600" kern="1200">
          <a:solidFill>
            <a:schemeClr val="tx1"/>
          </a:solidFill>
          <a:latin typeface="VIC" panose="00000500000000000000" pitchFamily="2" charset="0"/>
          <a:ea typeface="+mn-ea"/>
          <a:cs typeface="+mn-cs"/>
        </a:defRPr>
      </a:lvl4pPr>
      <a:lvl5pPr marL="2017693" indent="-188664" algn="l" defTabSz="914406" rtl="0" eaLnBrk="1" latinLnBrk="0" hangingPunct="1">
        <a:lnSpc>
          <a:spcPct val="90000"/>
        </a:lnSpc>
        <a:spcBef>
          <a:spcPts val="500"/>
        </a:spcBef>
        <a:buFont typeface="Arial" panose="020B0604020202020204" pitchFamily="34" charset="0"/>
        <a:buChar char="•"/>
        <a:tabLst/>
        <a:defRPr sz="1600" kern="1200">
          <a:solidFill>
            <a:schemeClr val="tx1"/>
          </a:solidFill>
          <a:latin typeface="VIC" panose="00000500000000000000" pitchFamily="2" charset="0"/>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5">
          <p15:clr>
            <a:srgbClr val="F26B43"/>
          </p15:clr>
        </p15:guide>
        <p15:guide id="2" pos="6271">
          <p15:clr>
            <a:srgbClr val="F26B43"/>
          </p15:clr>
        </p15:guide>
        <p15:guide id="3" pos="1916">
          <p15:clr>
            <a:srgbClr val="F26B43"/>
          </p15:clr>
        </p15:guide>
        <p15:guide id="4" orient="horz" pos="45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85.emf"/><Relationship Id="rId5" Type="http://schemas.openxmlformats.org/officeDocument/2006/relationships/oleObject" Target="../embeddings/oleObject40.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notesSlide" Target="../notesSlides/notesSlide10.xml"/><Relationship Id="rId7" Type="http://schemas.openxmlformats.org/officeDocument/2006/relationships/image" Target="../media/image95.svg"/><Relationship Id="rId12" Type="http://schemas.openxmlformats.org/officeDocument/2006/relationships/image" Target="../media/image100.png"/><Relationship Id="rId2" Type="http://schemas.openxmlformats.org/officeDocument/2006/relationships/slideLayout" Target="../slideLayouts/slideLayout17.xml"/><Relationship Id="rId1" Type="http://schemas.openxmlformats.org/officeDocument/2006/relationships/tags" Target="../tags/tag52.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87.emf"/><Relationship Id="rId10" Type="http://schemas.openxmlformats.org/officeDocument/2006/relationships/image" Target="../media/image98.png"/><Relationship Id="rId4" Type="http://schemas.openxmlformats.org/officeDocument/2006/relationships/oleObject" Target="../embeddings/oleObject49.bin"/><Relationship Id="rId9" Type="http://schemas.openxmlformats.org/officeDocument/2006/relationships/image" Target="../media/image9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03.svg"/><Relationship Id="rId2" Type="http://schemas.openxmlformats.org/officeDocument/2006/relationships/slideLayout" Target="../slideLayouts/slideLayout10.xml"/><Relationship Id="rId1" Type="http://schemas.openxmlformats.org/officeDocument/2006/relationships/tags" Target="../tags/tag53.xml"/><Relationship Id="rId6" Type="http://schemas.openxmlformats.org/officeDocument/2006/relationships/image" Target="../media/image102.png"/><Relationship Id="rId5" Type="http://schemas.openxmlformats.org/officeDocument/2006/relationships/image" Target="../media/image87.emf"/><Relationship Id="rId4" Type="http://schemas.openxmlformats.org/officeDocument/2006/relationships/oleObject" Target="../embeddings/oleObject50.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54.xml"/><Relationship Id="rId5" Type="http://schemas.openxmlformats.org/officeDocument/2006/relationships/image" Target="../media/image86.emf"/><Relationship Id="rId4" Type="http://schemas.openxmlformats.org/officeDocument/2006/relationships/oleObject" Target="../embeddings/oleObject51.bin"/></Relationships>
</file>

<file path=ppt/slides/_rels/slide13.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slideLayout" Target="../slideLayouts/slideLayout19.xml"/><Relationship Id="rId7" Type="http://schemas.openxmlformats.org/officeDocument/2006/relationships/image" Target="../media/image102.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87.emf"/><Relationship Id="rId5" Type="http://schemas.openxmlformats.org/officeDocument/2006/relationships/oleObject" Target="../embeddings/oleObject52.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slideLayout" Target="../slideLayouts/slideLayout19.xml"/><Relationship Id="rId7" Type="http://schemas.openxmlformats.org/officeDocument/2006/relationships/image" Target="../media/image102.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87.emf"/><Relationship Id="rId5" Type="http://schemas.openxmlformats.org/officeDocument/2006/relationships/oleObject" Target="../embeddings/oleObject53.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19.xml"/><Relationship Id="rId7" Type="http://schemas.openxmlformats.org/officeDocument/2006/relationships/image" Target="../media/image10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87.emf"/><Relationship Id="rId5" Type="http://schemas.openxmlformats.org/officeDocument/2006/relationships/oleObject" Target="../embeddings/oleObject54.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19.xml"/><Relationship Id="rId7" Type="http://schemas.openxmlformats.org/officeDocument/2006/relationships/image" Target="../media/image102.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87.emf"/><Relationship Id="rId5" Type="http://schemas.openxmlformats.org/officeDocument/2006/relationships/oleObject" Target="../embeddings/oleObject55.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19.xml"/><Relationship Id="rId7" Type="http://schemas.openxmlformats.org/officeDocument/2006/relationships/image" Target="../media/image102.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87.emf"/><Relationship Id="rId5" Type="http://schemas.openxmlformats.org/officeDocument/2006/relationships/oleObject" Target="../embeddings/oleObject56.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19.xml"/><Relationship Id="rId7" Type="http://schemas.openxmlformats.org/officeDocument/2006/relationships/image" Target="../media/image102.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87.emf"/><Relationship Id="rId5" Type="http://schemas.openxmlformats.org/officeDocument/2006/relationships/oleObject" Target="../embeddings/oleObject57.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19.xml"/><Relationship Id="rId7" Type="http://schemas.openxmlformats.org/officeDocument/2006/relationships/image" Target="../media/image102.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87.emf"/><Relationship Id="rId5" Type="http://schemas.openxmlformats.org/officeDocument/2006/relationships/oleObject" Target="../embeddings/oleObject58.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mailto:afsaneh.Rashidi@rightlane.com.au" TargetMode="External"/><Relationship Id="rId2" Type="http://schemas.openxmlformats.org/officeDocument/2006/relationships/slideLayout" Target="../slideLayouts/slideLayout19.xml"/><Relationship Id="rId1" Type="http://schemas.openxmlformats.org/officeDocument/2006/relationships/tags" Target="../tags/tag44.xml"/><Relationship Id="rId6" Type="http://schemas.openxmlformats.org/officeDocument/2006/relationships/hyperlink" Target="mailto:radhika.chelliah@rightlane.com.au" TargetMode="External"/><Relationship Id="rId5" Type="http://schemas.openxmlformats.org/officeDocument/2006/relationships/image" Target="../media/image86.emf"/><Relationship Id="rId4" Type="http://schemas.openxmlformats.org/officeDocument/2006/relationships/oleObject" Target="../embeddings/oleObject41.bin"/></Relationships>
</file>

<file path=ppt/slides/_rels/slide20.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19.xml"/><Relationship Id="rId7" Type="http://schemas.openxmlformats.org/officeDocument/2006/relationships/image" Target="../media/image102.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87.emf"/><Relationship Id="rId5" Type="http://schemas.openxmlformats.org/officeDocument/2006/relationships/oleObject" Target="../embeddings/oleObject59.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06.svg"/><Relationship Id="rId2" Type="http://schemas.openxmlformats.org/officeDocument/2006/relationships/slideLayout" Target="../slideLayouts/slideLayout10.xml"/><Relationship Id="rId1" Type="http://schemas.openxmlformats.org/officeDocument/2006/relationships/tags" Target="../tags/tag71.xml"/><Relationship Id="rId6" Type="http://schemas.openxmlformats.org/officeDocument/2006/relationships/image" Target="../media/image105.png"/><Relationship Id="rId5" Type="http://schemas.openxmlformats.org/officeDocument/2006/relationships/image" Target="../media/image87.emf"/><Relationship Id="rId4" Type="http://schemas.openxmlformats.org/officeDocument/2006/relationships/oleObject" Target="../embeddings/oleObject6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72.xml"/><Relationship Id="rId5" Type="http://schemas.openxmlformats.org/officeDocument/2006/relationships/image" Target="../media/image86.emf"/><Relationship Id="rId4" Type="http://schemas.openxmlformats.org/officeDocument/2006/relationships/oleObject" Target="../embeddings/oleObject61.bin"/></Relationships>
</file>

<file path=ppt/slides/_rels/slide2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87.emf"/><Relationship Id="rId5" Type="http://schemas.openxmlformats.org/officeDocument/2006/relationships/oleObject" Target="../embeddings/oleObject62.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87.emf"/><Relationship Id="rId5" Type="http://schemas.openxmlformats.org/officeDocument/2006/relationships/oleObject" Target="../embeddings/oleObject63.bin"/><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87.emf"/><Relationship Id="rId5" Type="http://schemas.openxmlformats.org/officeDocument/2006/relationships/oleObject" Target="../embeddings/oleObject64.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87.emf"/><Relationship Id="rId5" Type="http://schemas.openxmlformats.org/officeDocument/2006/relationships/oleObject" Target="../embeddings/oleObject65.bin"/><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87.emf"/><Relationship Id="rId5" Type="http://schemas.openxmlformats.org/officeDocument/2006/relationships/oleObject" Target="../embeddings/oleObject66.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87.emf"/><Relationship Id="rId5" Type="http://schemas.openxmlformats.org/officeDocument/2006/relationships/oleObject" Target="../embeddings/oleObject54.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87.emf"/><Relationship Id="rId5" Type="http://schemas.openxmlformats.org/officeDocument/2006/relationships/oleObject" Target="../embeddings/oleObject67.bin"/><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9.svg"/><Relationship Id="rId2" Type="http://schemas.openxmlformats.org/officeDocument/2006/relationships/slideLayout" Target="../slideLayouts/slideLayout8.xml"/><Relationship Id="rId1" Type="http://schemas.openxmlformats.org/officeDocument/2006/relationships/tags" Target="../tags/tag45.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oleObject" Target="../embeddings/oleObject42.bin"/></Relationships>
</file>

<file path=ppt/slides/_rels/slide30.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87.emf"/><Relationship Id="rId5" Type="http://schemas.openxmlformats.org/officeDocument/2006/relationships/oleObject" Target="../embeddings/oleObject67.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87.emf"/><Relationship Id="rId5" Type="http://schemas.openxmlformats.org/officeDocument/2006/relationships/oleObject" Target="../embeddings/oleObject68.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87.emf"/><Relationship Id="rId5" Type="http://schemas.openxmlformats.org/officeDocument/2006/relationships/oleObject" Target="../embeddings/oleObject69.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87.emf"/><Relationship Id="rId5" Type="http://schemas.openxmlformats.org/officeDocument/2006/relationships/oleObject" Target="../embeddings/oleObject70.bin"/><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slideLayout" Target="../slideLayouts/slideLayout19.xml"/><Relationship Id="rId7" Type="http://schemas.openxmlformats.org/officeDocument/2006/relationships/image" Target="../media/image105.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87.emf"/><Relationship Id="rId5" Type="http://schemas.openxmlformats.org/officeDocument/2006/relationships/oleObject" Target="../embeddings/oleObject71.bin"/><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09.svg"/><Relationship Id="rId2" Type="http://schemas.openxmlformats.org/officeDocument/2006/relationships/slideLayout" Target="../slideLayouts/slideLayout8.xml"/><Relationship Id="rId1" Type="http://schemas.openxmlformats.org/officeDocument/2006/relationships/tags" Target="../tags/tag97.xml"/><Relationship Id="rId6" Type="http://schemas.openxmlformats.org/officeDocument/2006/relationships/image" Target="../media/image108.png"/><Relationship Id="rId5" Type="http://schemas.openxmlformats.org/officeDocument/2006/relationships/image" Target="../media/image87.emf"/><Relationship Id="rId4" Type="http://schemas.openxmlformats.org/officeDocument/2006/relationships/oleObject" Target="../embeddings/oleObject72.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9.xml"/><Relationship Id="rId1" Type="http://schemas.openxmlformats.org/officeDocument/2006/relationships/tags" Target="../tags/tag98.xml"/><Relationship Id="rId6" Type="http://schemas.openxmlformats.org/officeDocument/2006/relationships/image" Target="../media/image110.jpeg"/><Relationship Id="rId5" Type="http://schemas.openxmlformats.org/officeDocument/2006/relationships/image" Target="../media/image86.emf"/><Relationship Id="rId4" Type="http://schemas.openxmlformats.org/officeDocument/2006/relationships/oleObject" Target="../embeddings/oleObject73.bin"/></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37.xml"/><Relationship Id="rId7" Type="http://schemas.openxmlformats.org/officeDocument/2006/relationships/image" Target="../media/image107.svg"/><Relationship Id="rId2" Type="http://schemas.openxmlformats.org/officeDocument/2006/relationships/slideLayout" Target="../slideLayouts/slideLayout19.xml"/><Relationship Id="rId1" Type="http://schemas.openxmlformats.org/officeDocument/2006/relationships/tags" Target="../tags/tag99.xml"/><Relationship Id="rId6" Type="http://schemas.openxmlformats.org/officeDocument/2006/relationships/image" Target="../media/image105.png"/><Relationship Id="rId5" Type="http://schemas.openxmlformats.org/officeDocument/2006/relationships/image" Target="../media/image86.emf"/><Relationship Id="rId4" Type="http://schemas.openxmlformats.org/officeDocument/2006/relationships/oleObject" Target="../embeddings/oleObject74.bin"/><Relationship Id="rId9" Type="http://schemas.openxmlformats.org/officeDocument/2006/relationships/image" Target="../media/image103.svg"/></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38.xml"/><Relationship Id="rId7" Type="http://schemas.openxmlformats.org/officeDocument/2006/relationships/image" Target="../media/image107.svg"/><Relationship Id="rId2" Type="http://schemas.openxmlformats.org/officeDocument/2006/relationships/slideLayout" Target="../slideLayouts/slideLayout19.xml"/><Relationship Id="rId1" Type="http://schemas.openxmlformats.org/officeDocument/2006/relationships/tags" Target="../tags/tag100.xml"/><Relationship Id="rId6" Type="http://schemas.openxmlformats.org/officeDocument/2006/relationships/image" Target="../media/image105.png"/><Relationship Id="rId5" Type="http://schemas.openxmlformats.org/officeDocument/2006/relationships/image" Target="../media/image87.emf"/><Relationship Id="rId4" Type="http://schemas.openxmlformats.org/officeDocument/2006/relationships/oleObject" Target="../embeddings/oleObject75.bin"/><Relationship Id="rId9" Type="http://schemas.openxmlformats.org/officeDocument/2006/relationships/image" Target="../media/image103.sv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12.svg"/><Relationship Id="rId2" Type="http://schemas.openxmlformats.org/officeDocument/2006/relationships/slideLayout" Target="../slideLayouts/slideLayout8.xml"/><Relationship Id="rId1" Type="http://schemas.openxmlformats.org/officeDocument/2006/relationships/tags" Target="../tags/tag101.xml"/><Relationship Id="rId6" Type="http://schemas.openxmlformats.org/officeDocument/2006/relationships/image" Target="../media/image111.png"/><Relationship Id="rId5" Type="http://schemas.openxmlformats.org/officeDocument/2006/relationships/image" Target="../media/image87.emf"/><Relationship Id="rId4" Type="http://schemas.openxmlformats.org/officeDocument/2006/relationships/oleObject" Target="../embeddings/oleObject76.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46.xml"/><Relationship Id="rId5" Type="http://schemas.openxmlformats.org/officeDocument/2006/relationships/image" Target="../media/image86.emf"/><Relationship Id="rId4" Type="http://schemas.openxmlformats.org/officeDocument/2006/relationships/oleObject" Target="../embeddings/oleObject43.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ags" Target="../tags/tag102.xml"/><Relationship Id="rId6" Type="http://schemas.openxmlformats.org/officeDocument/2006/relationships/image" Target="../media/image113.jpeg"/><Relationship Id="rId5" Type="http://schemas.openxmlformats.org/officeDocument/2006/relationships/image" Target="../media/image86.emf"/><Relationship Id="rId4" Type="http://schemas.openxmlformats.org/officeDocument/2006/relationships/oleObject" Target="../embeddings/oleObject77.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103.xml"/><Relationship Id="rId5" Type="http://schemas.openxmlformats.org/officeDocument/2006/relationships/image" Target="../media/image87.emf"/><Relationship Id="rId4" Type="http://schemas.openxmlformats.org/officeDocument/2006/relationships/oleObject" Target="../embeddings/oleObject78.bin"/></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86.emf"/><Relationship Id="rId5" Type="http://schemas.openxmlformats.org/officeDocument/2006/relationships/oleObject" Target="../embeddings/oleObject79.bin"/><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86.emf"/><Relationship Id="rId5" Type="http://schemas.openxmlformats.org/officeDocument/2006/relationships/oleObject" Target="../embeddings/oleObject80.bin"/><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86.emf"/><Relationship Id="rId5" Type="http://schemas.openxmlformats.org/officeDocument/2006/relationships/oleObject" Target="../embeddings/oleObject81.bin"/><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0.xml"/><Relationship Id="rId1" Type="http://schemas.openxmlformats.org/officeDocument/2006/relationships/tags" Target="../tags/tag110.xml"/><Relationship Id="rId5" Type="http://schemas.openxmlformats.org/officeDocument/2006/relationships/image" Target="../media/image87.emf"/><Relationship Id="rId4" Type="http://schemas.openxmlformats.org/officeDocument/2006/relationships/oleObject" Target="../embeddings/oleObject82.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9.xml"/><Relationship Id="rId1" Type="http://schemas.openxmlformats.org/officeDocument/2006/relationships/tags" Target="../tags/tag111.xml"/><Relationship Id="rId5" Type="http://schemas.openxmlformats.org/officeDocument/2006/relationships/image" Target="../media/image87.emf"/><Relationship Id="rId4" Type="http://schemas.openxmlformats.org/officeDocument/2006/relationships/oleObject" Target="../embeddings/oleObject83.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9.xml"/><Relationship Id="rId1" Type="http://schemas.openxmlformats.org/officeDocument/2006/relationships/tags" Target="../tags/tag112.xml"/><Relationship Id="rId5" Type="http://schemas.openxmlformats.org/officeDocument/2006/relationships/hyperlink" Target="https://www.genderequalitycommission.vic.gov.au/communities-practice" TargetMode="External"/><Relationship Id="rId4" Type="http://schemas.openxmlformats.org/officeDocument/2006/relationships/image" Target="../media/image87.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113.xml"/><Relationship Id="rId5" Type="http://schemas.openxmlformats.org/officeDocument/2006/relationships/image" Target="../media/image87.emf"/><Relationship Id="rId4" Type="http://schemas.openxmlformats.org/officeDocument/2006/relationships/oleObject" Target="../embeddings/oleObject85.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0.xml"/><Relationship Id="rId1" Type="http://schemas.openxmlformats.org/officeDocument/2006/relationships/tags" Target="../tags/tag114.xml"/><Relationship Id="rId5" Type="http://schemas.openxmlformats.org/officeDocument/2006/relationships/image" Target="../media/image87.emf"/><Relationship Id="rId4" Type="http://schemas.openxmlformats.org/officeDocument/2006/relationships/oleObject" Target="../embeddings/oleObject86.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47.xml"/><Relationship Id="rId5" Type="http://schemas.openxmlformats.org/officeDocument/2006/relationships/image" Target="../media/image86.emf"/><Relationship Id="rId4" Type="http://schemas.openxmlformats.org/officeDocument/2006/relationships/oleObject" Target="../embeddings/oleObject44.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0.xml"/><Relationship Id="rId1" Type="http://schemas.openxmlformats.org/officeDocument/2006/relationships/tags" Target="../tags/tag115.xml"/><Relationship Id="rId5" Type="http://schemas.openxmlformats.org/officeDocument/2006/relationships/image" Target="../media/image87.emf"/><Relationship Id="rId4" Type="http://schemas.openxmlformats.org/officeDocument/2006/relationships/oleObject" Target="../embeddings/oleObject87.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48.xml"/><Relationship Id="rId6" Type="http://schemas.openxmlformats.org/officeDocument/2006/relationships/image" Target="../media/image90.jpeg"/><Relationship Id="rId5" Type="http://schemas.openxmlformats.org/officeDocument/2006/relationships/image" Target="../media/image86.emf"/><Relationship Id="rId4" Type="http://schemas.openxmlformats.org/officeDocument/2006/relationships/oleObject" Target="../embeddings/oleObject4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49.xml"/><Relationship Id="rId5" Type="http://schemas.openxmlformats.org/officeDocument/2006/relationships/image" Target="../media/image87.emf"/><Relationship Id="rId4" Type="http://schemas.openxmlformats.org/officeDocument/2006/relationships/oleObject" Target="../embeddings/oleObject4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2.svg"/><Relationship Id="rId2" Type="http://schemas.openxmlformats.org/officeDocument/2006/relationships/slideLayout" Target="../slideLayouts/slideLayout8.xml"/><Relationship Id="rId1" Type="http://schemas.openxmlformats.org/officeDocument/2006/relationships/tags" Target="../tags/tag50.xml"/><Relationship Id="rId6" Type="http://schemas.openxmlformats.org/officeDocument/2006/relationships/image" Target="../media/image91.png"/><Relationship Id="rId5" Type="http://schemas.openxmlformats.org/officeDocument/2006/relationships/image" Target="../media/image86.emf"/><Relationship Id="rId4" Type="http://schemas.openxmlformats.org/officeDocument/2006/relationships/oleObject" Target="../embeddings/oleObject4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51.xml"/><Relationship Id="rId6" Type="http://schemas.openxmlformats.org/officeDocument/2006/relationships/image" Target="../media/image93.jpeg"/><Relationship Id="rId5" Type="http://schemas.openxmlformats.org/officeDocument/2006/relationships/image" Target="../media/image86.emf"/><Relationship Id="rId4" Type="http://schemas.openxmlformats.org/officeDocument/2006/relationships/oleObject" Target="../embeddings/oleObject4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F747A72-4FAD-4BA4-9C7D-D105E4CB0354}"/>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659429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5" name="Object 4" hidden="1">
                        <a:extLst>
                          <a:ext uri="{FF2B5EF4-FFF2-40B4-BE49-F238E27FC236}">
                            <a16:creationId xmlns:a16="http://schemas.microsoft.com/office/drawing/2014/main" id="{7F747A72-4FAD-4BA4-9C7D-D105E4CB0354}"/>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Subtitle 1">
            <a:extLst>
              <a:ext uri="{FF2B5EF4-FFF2-40B4-BE49-F238E27FC236}">
                <a16:creationId xmlns:a16="http://schemas.microsoft.com/office/drawing/2014/main" id="{F79520B8-103D-47D4-AAF5-7AD1FA07E5BB}"/>
              </a:ext>
            </a:extLst>
          </p:cNvPr>
          <p:cNvSpPr>
            <a:spLocks noGrp="1"/>
          </p:cNvSpPr>
          <p:nvPr>
            <p:ph type="subTitle" idx="1"/>
          </p:nvPr>
        </p:nvSpPr>
        <p:spPr>
          <a:xfrm>
            <a:off x="778859" y="4281714"/>
            <a:ext cx="4968000" cy="1668372"/>
          </a:xfrm>
        </p:spPr>
        <p:txBody>
          <a:bodyPr/>
          <a:lstStyle/>
          <a:p>
            <a:r>
              <a:rPr lang="en-AU" sz="2800">
                <a:solidFill>
                  <a:srgbClr val="7030A0"/>
                </a:solidFill>
              </a:rPr>
              <a:t>Diagnosis report</a:t>
            </a:r>
            <a:endParaRPr lang="en-AU" sz="2800" b="0">
              <a:solidFill>
                <a:srgbClr val="7030A0"/>
              </a:solidFill>
            </a:endParaRPr>
          </a:p>
        </p:txBody>
      </p:sp>
      <p:sp>
        <p:nvSpPr>
          <p:cNvPr id="3" name="Title 2">
            <a:extLst>
              <a:ext uri="{FF2B5EF4-FFF2-40B4-BE49-F238E27FC236}">
                <a16:creationId xmlns:a16="http://schemas.microsoft.com/office/drawing/2014/main" id="{7B8CE3E3-BB34-4CF1-B9EF-6C090972EFEC}"/>
              </a:ext>
            </a:extLst>
          </p:cNvPr>
          <p:cNvSpPr>
            <a:spLocks noGrp="1"/>
          </p:cNvSpPr>
          <p:nvPr>
            <p:ph type="title"/>
          </p:nvPr>
        </p:nvSpPr>
        <p:spPr>
          <a:xfrm>
            <a:off x="778859" y="2114932"/>
            <a:ext cx="6265753" cy="1944000"/>
          </a:xfrm>
        </p:spPr>
        <p:txBody>
          <a:bodyPr vert="horz"/>
          <a:lstStyle/>
          <a:p>
            <a:r>
              <a:rPr lang="en-US" sz="3600"/>
              <a:t>Commission for Gender Equality in the Public Sector (CGEPS) Progress Reporting and Audit Processes Review</a:t>
            </a:r>
            <a:endParaRPr lang="en-AU" sz="3600"/>
          </a:p>
        </p:txBody>
      </p:sp>
      <p:sp>
        <p:nvSpPr>
          <p:cNvPr id="6" name="Text Placeholder 5">
            <a:extLst>
              <a:ext uri="{FF2B5EF4-FFF2-40B4-BE49-F238E27FC236}">
                <a16:creationId xmlns:a16="http://schemas.microsoft.com/office/drawing/2014/main" id="{196431EC-DA29-411A-2946-54AD22313C1E}"/>
              </a:ext>
            </a:extLst>
          </p:cNvPr>
          <p:cNvSpPr>
            <a:spLocks noGrp="1"/>
          </p:cNvSpPr>
          <p:nvPr>
            <p:ph type="body" sz="quarter" idx="13"/>
          </p:nvPr>
        </p:nvSpPr>
        <p:spPr/>
        <p:txBody>
          <a:bodyPr/>
          <a:lstStyle/>
          <a:p>
            <a:r>
              <a:rPr lang="en-AU"/>
              <a:t>Document date: 11 December 2024</a:t>
            </a:r>
          </a:p>
        </p:txBody>
      </p:sp>
    </p:spTree>
    <p:custDataLst>
      <p:tags r:id="rId1"/>
    </p:custDataLst>
    <p:extLst>
      <p:ext uri="{BB962C8B-B14F-4D97-AF65-F5344CB8AC3E}">
        <p14:creationId xmlns:p14="http://schemas.microsoft.com/office/powerpoint/2010/main" val="1442061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7F2A6D9-9B60-72E2-3275-C9C7656E0BD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10850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8" name="think-cell data - do not delete" hidden="1">
                        <a:extLst>
                          <a:ext uri="{FF2B5EF4-FFF2-40B4-BE49-F238E27FC236}">
                            <a16:creationId xmlns:a16="http://schemas.microsoft.com/office/drawing/2014/main" id="{47F2A6D9-9B60-72E2-3275-C9C7656E0B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0DA5A88F-0E3E-8ACC-34C2-6E604E2B911C}"/>
              </a:ext>
            </a:extLst>
          </p:cNvPr>
          <p:cNvSpPr>
            <a:spLocks noGrp="1"/>
          </p:cNvSpPr>
          <p:nvPr>
            <p:ph type="sldNum" sz="quarter" idx="15"/>
          </p:nvPr>
        </p:nvSpPr>
        <p:spPr>
          <a:xfrm>
            <a:off x="10705800" y="6423661"/>
            <a:ext cx="720000" cy="252000"/>
          </a:xfrm>
        </p:spPr>
        <p:txBody>
          <a:bodyPr/>
          <a:lstStyle/>
          <a:p>
            <a:fld id="{F5AEA0E0-5CC6-4BD0-905C-A0021E419432}" type="slidenum">
              <a:rPr lang="en-AU" smtClean="0"/>
              <a:pPr/>
              <a:t>10</a:t>
            </a:fld>
            <a:endParaRPr lang="en-AU"/>
          </a:p>
        </p:txBody>
      </p:sp>
      <p:sp>
        <p:nvSpPr>
          <p:cNvPr id="4" name="Text Placeholder 3">
            <a:extLst>
              <a:ext uri="{FF2B5EF4-FFF2-40B4-BE49-F238E27FC236}">
                <a16:creationId xmlns:a16="http://schemas.microsoft.com/office/drawing/2014/main" id="{DF13E622-4E52-E862-906F-380E1EAD50E7}"/>
              </a:ext>
            </a:extLst>
          </p:cNvPr>
          <p:cNvSpPr>
            <a:spLocks noGrp="1"/>
          </p:cNvSpPr>
          <p:nvPr>
            <p:ph type="body" sz="quarter" idx="13"/>
          </p:nvPr>
        </p:nvSpPr>
        <p:spPr>
          <a:xfrm>
            <a:off x="766199" y="6423661"/>
            <a:ext cx="9720000" cy="252000"/>
          </a:xfrm>
        </p:spPr>
        <p:txBody>
          <a:bodyPr/>
          <a:lstStyle/>
          <a:p>
            <a:r>
              <a:rPr lang="en-AU"/>
              <a:t>Source: Right Lane Consulting. (2023).</a:t>
            </a:r>
          </a:p>
        </p:txBody>
      </p:sp>
      <p:sp>
        <p:nvSpPr>
          <p:cNvPr id="3" name="Title 2">
            <a:extLst>
              <a:ext uri="{FF2B5EF4-FFF2-40B4-BE49-F238E27FC236}">
                <a16:creationId xmlns:a16="http://schemas.microsoft.com/office/drawing/2014/main" id="{FA3BD5DB-66CF-D66A-E537-72DD089838E9}"/>
              </a:ext>
            </a:extLst>
          </p:cNvPr>
          <p:cNvSpPr>
            <a:spLocks noGrp="1"/>
          </p:cNvSpPr>
          <p:nvPr>
            <p:ph type="title"/>
          </p:nvPr>
        </p:nvSpPr>
        <p:spPr>
          <a:xfrm>
            <a:off x="769800" y="449796"/>
            <a:ext cx="9000000" cy="792000"/>
          </a:xfrm>
        </p:spPr>
        <p:txBody>
          <a:bodyPr vert="horz"/>
          <a:lstStyle/>
          <a:p>
            <a:r>
              <a:rPr lang="en-AU"/>
              <a:t>Right Lane Consulting has developed a success factors framework that will inform the structure of our analysis</a:t>
            </a:r>
          </a:p>
        </p:txBody>
      </p:sp>
      <p:sp>
        <p:nvSpPr>
          <p:cNvPr id="9" name="TextBox 8">
            <a:extLst>
              <a:ext uri="{FF2B5EF4-FFF2-40B4-BE49-F238E27FC236}">
                <a16:creationId xmlns:a16="http://schemas.microsoft.com/office/drawing/2014/main" id="{04F44972-D55F-98BA-D038-364BC38D24D1}"/>
              </a:ext>
            </a:extLst>
          </p:cNvPr>
          <p:cNvSpPr txBox="1"/>
          <p:nvPr/>
        </p:nvSpPr>
        <p:spPr>
          <a:xfrm>
            <a:off x="769201" y="1993645"/>
            <a:ext cx="2931836" cy="676476"/>
          </a:xfrm>
          <a:prstGeom prst="roundRect">
            <a:avLst>
              <a:gd name="adj" fmla="val 50000"/>
            </a:avLst>
          </a:prstGeom>
          <a:solidFill>
            <a:srgbClr val="002846"/>
          </a:solidFill>
          <a:ln>
            <a:solidFill>
              <a:srgbClr val="002846"/>
            </a:solidFill>
          </a:ln>
        </p:spPr>
        <p:txBody>
          <a:bodyPr vert="horz" wrap="square" lIns="108000" tIns="72000" rIns="108000" bIns="72000" anchor="ctr">
            <a:normAutofit/>
          </a:bodyPr>
          <a:lstStyle/>
          <a:p>
            <a:pPr marL="540000" marR="0" lvl="1" indent="0" algn="l" defTabSz="45720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Tenorite"/>
                <a:ea typeface="+mn-ea"/>
                <a:cs typeface="+mn-cs"/>
              </a:rPr>
              <a:t>Capability</a:t>
            </a:r>
          </a:p>
        </p:txBody>
      </p:sp>
      <p:sp>
        <p:nvSpPr>
          <p:cNvPr id="11" name="TextBox 10">
            <a:extLst>
              <a:ext uri="{FF2B5EF4-FFF2-40B4-BE49-F238E27FC236}">
                <a16:creationId xmlns:a16="http://schemas.microsoft.com/office/drawing/2014/main" id="{FF52148C-9BE4-5633-0835-1B6AAFC1306B}"/>
              </a:ext>
            </a:extLst>
          </p:cNvPr>
          <p:cNvSpPr txBox="1"/>
          <p:nvPr/>
        </p:nvSpPr>
        <p:spPr>
          <a:xfrm>
            <a:off x="3354681" y="1993645"/>
            <a:ext cx="2931836" cy="676476"/>
          </a:xfrm>
          <a:prstGeom prst="roundRect">
            <a:avLst>
              <a:gd name="adj" fmla="val 50000"/>
            </a:avLst>
          </a:prstGeom>
          <a:solidFill>
            <a:srgbClr val="0EA18C"/>
          </a:solidFill>
          <a:ln>
            <a:solidFill>
              <a:srgbClr val="0EA18C"/>
            </a:solidFill>
          </a:ln>
        </p:spPr>
        <p:txBody>
          <a:bodyPr vert="horz" wrap="square" lIns="108000" tIns="72000" rIns="108000" bIns="72000" anchor="ctr">
            <a:normAutofit/>
          </a:bodyPr>
          <a:lstStyle/>
          <a:p>
            <a:pPr marL="540000" marR="0" lvl="1" indent="0" algn="l" defTabSz="45720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Tenorite"/>
                <a:ea typeface="+mn-ea"/>
                <a:cs typeface="+mn-cs"/>
              </a:rPr>
              <a:t>Organisation</a:t>
            </a:r>
          </a:p>
        </p:txBody>
      </p:sp>
      <p:sp>
        <p:nvSpPr>
          <p:cNvPr id="12" name="TextBox 11">
            <a:extLst>
              <a:ext uri="{FF2B5EF4-FFF2-40B4-BE49-F238E27FC236}">
                <a16:creationId xmlns:a16="http://schemas.microsoft.com/office/drawing/2014/main" id="{4833463A-F787-3D19-FC6C-E19CE5936B84}"/>
              </a:ext>
            </a:extLst>
          </p:cNvPr>
          <p:cNvSpPr txBox="1"/>
          <p:nvPr/>
        </p:nvSpPr>
        <p:spPr>
          <a:xfrm>
            <a:off x="5940161" y="1993645"/>
            <a:ext cx="2931836" cy="676476"/>
          </a:xfrm>
          <a:prstGeom prst="roundRect">
            <a:avLst>
              <a:gd name="adj" fmla="val 50000"/>
            </a:avLst>
          </a:prstGeom>
          <a:solidFill>
            <a:srgbClr val="7030A0"/>
          </a:solidFill>
          <a:ln>
            <a:noFill/>
          </a:ln>
        </p:spPr>
        <p:txBody>
          <a:bodyPr vert="horz" wrap="square" lIns="108000" tIns="72000" rIns="108000" bIns="72000" anchor="ctr">
            <a:noAutofit/>
          </a:bodyPr>
          <a:lstStyle/>
          <a:p>
            <a:pPr marL="540000" marR="0" lvl="1" indent="0" algn="l" defTabSz="45720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Tenorite"/>
                <a:ea typeface="+mn-ea"/>
                <a:cs typeface="+mn-cs"/>
              </a:rPr>
              <a:t>Culture and ways </a:t>
            </a:r>
            <a:br>
              <a:rPr kumimoji="0" lang="en-AU" sz="1400" b="1" i="0" u="none" strike="noStrike" kern="1200" cap="none" spc="0" normalizeH="0" baseline="0" noProof="0">
                <a:ln>
                  <a:noFill/>
                </a:ln>
                <a:solidFill>
                  <a:srgbClr val="FFFFFF"/>
                </a:solidFill>
                <a:effectLst/>
                <a:uLnTx/>
                <a:uFillTx/>
                <a:latin typeface="Tenorite"/>
                <a:ea typeface="+mn-ea"/>
                <a:cs typeface="+mn-cs"/>
              </a:rPr>
            </a:br>
            <a:r>
              <a:rPr kumimoji="0" lang="en-AU" sz="1400" b="1" i="0" u="none" strike="noStrike" kern="1200" cap="none" spc="0" normalizeH="0" baseline="0" noProof="0">
                <a:ln>
                  <a:noFill/>
                </a:ln>
                <a:solidFill>
                  <a:srgbClr val="FFFFFF"/>
                </a:solidFill>
                <a:effectLst/>
                <a:uLnTx/>
                <a:uFillTx/>
                <a:latin typeface="Tenorite"/>
                <a:ea typeface="+mn-ea"/>
                <a:cs typeface="+mn-cs"/>
              </a:rPr>
              <a:t>of working </a:t>
            </a:r>
          </a:p>
        </p:txBody>
      </p:sp>
      <p:sp>
        <p:nvSpPr>
          <p:cNvPr id="13" name="TextBox 12">
            <a:extLst>
              <a:ext uri="{FF2B5EF4-FFF2-40B4-BE49-F238E27FC236}">
                <a16:creationId xmlns:a16="http://schemas.microsoft.com/office/drawing/2014/main" id="{B7364663-0CEF-9462-E6D0-9411A0C29441}"/>
              </a:ext>
            </a:extLst>
          </p:cNvPr>
          <p:cNvSpPr txBox="1"/>
          <p:nvPr/>
        </p:nvSpPr>
        <p:spPr>
          <a:xfrm>
            <a:off x="8525640" y="1993645"/>
            <a:ext cx="2931836" cy="676476"/>
          </a:xfrm>
          <a:prstGeom prst="roundRect">
            <a:avLst>
              <a:gd name="adj" fmla="val 50000"/>
            </a:avLst>
          </a:prstGeom>
          <a:solidFill>
            <a:schemeClr val="accent3">
              <a:lumMod val="50000"/>
            </a:schemeClr>
          </a:solidFill>
          <a:ln>
            <a:noFill/>
          </a:ln>
        </p:spPr>
        <p:txBody>
          <a:bodyPr vert="horz" wrap="square" lIns="108000" tIns="72000" rIns="108000" bIns="72000" anchor="ctr">
            <a:normAutofit/>
          </a:bodyPr>
          <a:lstStyle/>
          <a:p>
            <a:pPr marL="540000" marR="0" lvl="1" indent="0" algn="l" defTabSz="45720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Tenorite"/>
                <a:ea typeface="+mn-ea"/>
                <a:cs typeface="+mn-cs"/>
              </a:rPr>
              <a:t>Enabling infrastructure</a:t>
            </a:r>
          </a:p>
        </p:txBody>
      </p:sp>
      <p:sp>
        <p:nvSpPr>
          <p:cNvPr id="28" name="TextBox 27">
            <a:extLst>
              <a:ext uri="{FF2B5EF4-FFF2-40B4-BE49-F238E27FC236}">
                <a16:creationId xmlns:a16="http://schemas.microsoft.com/office/drawing/2014/main" id="{A424359D-692E-E0C6-DE1A-54DFE58B118A}"/>
              </a:ext>
            </a:extLst>
          </p:cNvPr>
          <p:cNvSpPr txBox="1"/>
          <p:nvPr/>
        </p:nvSpPr>
        <p:spPr>
          <a:xfrm>
            <a:off x="949744" y="2783245"/>
            <a:ext cx="2539020" cy="802118"/>
          </a:xfrm>
          <a:prstGeom prst="rect">
            <a:avLst/>
          </a:prstGeom>
          <a:solidFill>
            <a:schemeClr val="bg1"/>
          </a:solidFill>
          <a:ln>
            <a:noFill/>
          </a:ln>
        </p:spPr>
        <p:txBody>
          <a:bodyPr wrap="square" lIns="108000" tIns="108000" rIns="108000" bIns="108000">
            <a:noAutofit/>
          </a:bodyPr>
          <a:lstStyle/>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Distinctive </a:t>
            </a:r>
            <a:r>
              <a:rPr kumimoji="0" lang="en-AU" sz="1200" b="1" i="0" u="none" strike="noStrike" kern="1200" cap="none" spc="0" normalizeH="0" baseline="0" noProof="0">
                <a:ln>
                  <a:noFill/>
                </a:ln>
                <a:solidFill>
                  <a:srgbClr val="002846"/>
                </a:solidFill>
                <a:effectLst/>
                <a:uLnTx/>
                <a:uFillTx/>
                <a:latin typeface="Tenorite"/>
                <a:ea typeface="+mn-ea"/>
                <a:cs typeface="+mn-cs"/>
              </a:rPr>
              <a:t>knowledge, skills, and subject-matter proficiency and capabilities</a:t>
            </a:r>
            <a:endParaRPr kumimoji="0" lang="en-AU" sz="1200" b="0" i="0" u="none" strike="noStrike" kern="1200" cap="none" spc="0" normalizeH="0" baseline="0" noProof="0">
              <a:ln>
                <a:noFill/>
              </a:ln>
              <a:solidFill>
                <a:srgbClr val="002846"/>
              </a:solidFill>
              <a:effectLst/>
              <a:uLnTx/>
              <a:uFillTx/>
              <a:latin typeface="Tenorite"/>
              <a:ea typeface="+mn-ea"/>
              <a:cs typeface="+mn-cs"/>
            </a:endParaRP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a:ln>
                <a:noFill/>
              </a:ln>
              <a:solidFill>
                <a:srgbClr val="002846"/>
              </a:solidFill>
              <a:effectLst/>
              <a:uLnTx/>
              <a:uFillTx/>
              <a:latin typeface="Tenorite"/>
              <a:ea typeface="+mn-ea"/>
              <a:cs typeface="+mn-cs"/>
            </a:endParaRP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a:ln>
                <a:noFill/>
              </a:ln>
              <a:solidFill>
                <a:srgbClr val="002846"/>
              </a:solidFill>
              <a:effectLst/>
              <a:uLnTx/>
              <a:uFillTx/>
              <a:latin typeface="Tenorite"/>
              <a:ea typeface="+mn-ea"/>
              <a:cs typeface="+mn-cs"/>
            </a:endParaRPr>
          </a:p>
        </p:txBody>
      </p:sp>
      <p:sp>
        <p:nvSpPr>
          <p:cNvPr id="30" name="TextBox 29">
            <a:extLst>
              <a:ext uri="{FF2B5EF4-FFF2-40B4-BE49-F238E27FC236}">
                <a16:creationId xmlns:a16="http://schemas.microsoft.com/office/drawing/2014/main" id="{48081A4E-8F82-3125-F826-985C2FDCBD7C}"/>
              </a:ext>
            </a:extLst>
          </p:cNvPr>
          <p:cNvSpPr txBox="1"/>
          <p:nvPr/>
        </p:nvSpPr>
        <p:spPr>
          <a:xfrm>
            <a:off x="3577460" y="2783245"/>
            <a:ext cx="2539020" cy="802118"/>
          </a:xfrm>
          <a:prstGeom prst="rect">
            <a:avLst/>
          </a:prstGeom>
          <a:solidFill>
            <a:schemeClr val="bg1"/>
          </a:solidFill>
          <a:ln>
            <a:noFill/>
          </a:ln>
        </p:spPr>
        <p:txBody>
          <a:bodyPr wrap="square" lIns="108000" tIns="108000" rIns="108000" bIns="108000">
            <a:noAutofit/>
          </a:bodyPr>
          <a:lstStyle/>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002846"/>
                </a:solidFill>
                <a:effectLst/>
                <a:uLnTx/>
                <a:uFillTx/>
                <a:latin typeface="Tenorite"/>
                <a:ea typeface="+mn-ea"/>
                <a:cs typeface="+mn-cs"/>
              </a:rPr>
              <a:t>Governance structure, capacity, and resource allocation</a:t>
            </a:r>
            <a:endParaRPr kumimoji="0" lang="en-AU" sz="1200" b="0" i="0" u="none" strike="noStrike" kern="1200" cap="none" spc="0" normalizeH="0" baseline="0" noProof="0">
              <a:ln>
                <a:noFill/>
              </a:ln>
              <a:solidFill>
                <a:srgbClr val="002846"/>
              </a:solidFill>
              <a:effectLst/>
              <a:uLnTx/>
              <a:uFillTx/>
              <a:latin typeface="Tenorite"/>
              <a:ea typeface="+mn-ea"/>
              <a:cs typeface="+mn-cs"/>
            </a:endParaRP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a:ln>
                <a:noFill/>
              </a:ln>
              <a:solidFill>
                <a:srgbClr val="002846"/>
              </a:solidFill>
              <a:effectLst/>
              <a:uLnTx/>
              <a:uFillTx/>
              <a:latin typeface="Tenorite"/>
              <a:ea typeface="+mn-ea"/>
              <a:cs typeface="+mn-cs"/>
            </a:endParaRPr>
          </a:p>
        </p:txBody>
      </p:sp>
      <p:sp>
        <p:nvSpPr>
          <p:cNvPr id="32" name="TextBox 31">
            <a:extLst>
              <a:ext uri="{FF2B5EF4-FFF2-40B4-BE49-F238E27FC236}">
                <a16:creationId xmlns:a16="http://schemas.microsoft.com/office/drawing/2014/main" id="{1F3ABC25-833D-50C0-0634-E441D82FDA51}"/>
              </a:ext>
            </a:extLst>
          </p:cNvPr>
          <p:cNvSpPr txBox="1"/>
          <p:nvPr/>
        </p:nvSpPr>
        <p:spPr>
          <a:xfrm>
            <a:off x="6205176" y="2783244"/>
            <a:ext cx="2539020" cy="802119"/>
          </a:xfrm>
          <a:prstGeom prst="rect">
            <a:avLst/>
          </a:prstGeom>
          <a:solidFill>
            <a:schemeClr val="bg1"/>
          </a:solidFill>
          <a:ln>
            <a:noFill/>
          </a:ln>
        </p:spPr>
        <p:txBody>
          <a:bodyPr wrap="square" lIns="108000" tIns="108000" rIns="108000" bIns="108000">
            <a:noAutofit/>
          </a:bodyPr>
          <a:lstStyle/>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002846"/>
                </a:solidFill>
                <a:effectLst/>
                <a:uLnTx/>
                <a:uFillTx/>
                <a:latin typeface="Tenorite"/>
                <a:ea typeface="+mn-ea"/>
                <a:cs typeface="+mn-cs"/>
              </a:rPr>
              <a:t>Collective attitudes, beliefs, norms, and behaviours</a:t>
            </a:r>
            <a:endParaRPr kumimoji="0" lang="en-AU" sz="1200" b="0" i="0" u="none" strike="noStrike" kern="1200" cap="none" spc="0" normalizeH="0" baseline="0" noProof="0">
              <a:ln>
                <a:noFill/>
              </a:ln>
              <a:solidFill>
                <a:srgbClr val="002846"/>
              </a:solidFill>
              <a:effectLst/>
              <a:uLnTx/>
              <a:uFillTx/>
              <a:latin typeface="Tenorite"/>
              <a:ea typeface="+mn-ea"/>
              <a:cs typeface="+mn-cs"/>
            </a:endParaRPr>
          </a:p>
        </p:txBody>
      </p:sp>
      <p:sp>
        <p:nvSpPr>
          <p:cNvPr id="33" name="TextBox 32">
            <a:extLst>
              <a:ext uri="{FF2B5EF4-FFF2-40B4-BE49-F238E27FC236}">
                <a16:creationId xmlns:a16="http://schemas.microsoft.com/office/drawing/2014/main" id="{A7D7DAD8-AD76-D0F8-A57E-67507F6577BD}"/>
              </a:ext>
            </a:extLst>
          </p:cNvPr>
          <p:cNvSpPr txBox="1"/>
          <p:nvPr/>
        </p:nvSpPr>
        <p:spPr>
          <a:xfrm>
            <a:off x="8832892" y="2783245"/>
            <a:ext cx="2539020" cy="800828"/>
          </a:xfrm>
          <a:prstGeom prst="rect">
            <a:avLst/>
          </a:prstGeom>
          <a:solidFill>
            <a:schemeClr val="bg1"/>
          </a:solidFill>
          <a:ln>
            <a:noFill/>
          </a:ln>
        </p:spPr>
        <p:txBody>
          <a:bodyPr wrap="square" lIns="108000" tIns="108000" rIns="108000" bIns="108000">
            <a:noAutofit/>
          </a:bodyPr>
          <a:lstStyle/>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002846"/>
                </a:solidFill>
                <a:effectLst/>
                <a:uLnTx/>
                <a:uFillTx/>
                <a:latin typeface="Tenorite"/>
                <a:ea typeface="+mn-ea"/>
                <a:cs typeface="+mn-cs"/>
              </a:rPr>
              <a:t>Tools, systems, processes and data</a:t>
            </a:r>
            <a:endParaRPr kumimoji="0" lang="en-AU" sz="1200" b="0" i="0" u="none" strike="noStrike" kern="1200" cap="none" spc="0" normalizeH="0" baseline="0" noProof="0">
              <a:ln>
                <a:noFill/>
              </a:ln>
              <a:solidFill>
                <a:srgbClr val="002846"/>
              </a:solidFill>
              <a:effectLst/>
              <a:uLnTx/>
              <a:uFillTx/>
              <a:latin typeface="Tenorite"/>
              <a:ea typeface="+mn-ea"/>
              <a:cs typeface="+mn-cs"/>
            </a:endParaRPr>
          </a:p>
        </p:txBody>
      </p:sp>
      <p:cxnSp>
        <p:nvCxnSpPr>
          <p:cNvPr id="35" name="Straight Connector 34">
            <a:extLst>
              <a:ext uri="{FF2B5EF4-FFF2-40B4-BE49-F238E27FC236}">
                <a16:creationId xmlns:a16="http://schemas.microsoft.com/office/drawing/2014/main" id="{21C1104C-4CBE-11B7-AC9B-31156B5F02B0}"/>
              </a:ext>
              <a:ext uri="{C183D7F6-B498-43B3-948B-1728B52AA6E4}">
                <adec:decorative xmlns:adec="http://schemas.microsoft.com/office/drawing/2017/decorative" val="1"/>
              </a:ext>
            </a:extLst>
          </p:cNvPr>
          <p:cNvCxnSpPr/>
          <p:nvPr/>
        </p:nvCxnSpPr>
        <p:spPr>
          <a:xfrm>
            <a:off x="949744" y="2783243"/>
            <a:ext cx="2539020" cy="0"/>
          </a:xfrm>
          <a:prstGeom prst="line">
            <a:avLst/>
          </a:prstGeom>
          <a:ln w="82550">
            <a:solidFill>
              <a:srgbClr val="002846"/>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F021D0-3DE8-E822-6ACF-316F75A47F6B}"/>
              </a:ext>
              <a:ext uri="{C183D7F6-B498-43B3-948B-1728B52AA6E4}">
                <adec:decorative xmlns:adec="http://schemas.microsoft.com/office/drawing/2017/decorative" val="1"/>
              </a:ext>
            </a:extLst>
          </p:cNvPr>
          <p:cNvCxnSpPr/>
          <p:nvPr/>
        </p:nvCxnSpPr>
        <p:spPr>
          <a:xfrm>
            <a:off x="3577460" y="2783243"/>
            <a:ext cx="2539020" cy="0"/>
          </a:xfrm>
          <a:prstGeom prst="line">
            <a:avLst/>
          </a:prstGeom>
          <a:ln w="82550">
            <a:solidFill>
              <a:srgbClr val="0EA18C"/>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9245C6F-D060-EFAC-319B-AE1706F0A39F}"/>
              </a:ext>
              <a:ext uri="{C183D7F6-B498-43B3-948B-1728B52AA6E4}">
                <adec:decorative xmlns:adec="http://schemas.microsoft.com/office/drawing/2017/decorative" val="1"/>
              </a:ext>
            </a:extLst>
          </p:cNvPr>
          <p:cNvCxnSpPr/>
          <p:nvPr/>
        </p:nvCxnSpPr>
        <p:spPr>
          <a:xfrm>
            <a:off x="6205176" y="2783243"/>
            <a:ext cx="2539020" cy="0"/>
          </a:xfrm>
          <a:prstGeom prst="line">
            <a:avLst/>
          </a:prstGeom>
          <a:ln w="82550">
            <a:solidFill>
              <a:srgbClr val="7030A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CD25715-9D8A-0692-9642-345CB6D54538}"/>
              </a:ext>
              <a:ext uri="{C183D7F6-B498-43B3-948B-1728B52AA6E4}">
                <adec:decorative xmlns:adec="http://schemas.microsoft.com/office/drawing/2017/decorative" val="1"/>
              </a:ext>
            </a:extLst>
          </p:cNvPr>
          <p:cNvCxnSpPr/>
          <p:nvPr/>
        </p:nvCxnSpPr>
        <p:spPr>
          <a:xfrm>
            <a:off x="8832892" y="2783244"/>
            <a:ext cx="2539020" cy="0"/>
          </a:xfrm>
          <a:prstGeom prst="line">
            <a:avLst/>
          </a:prstGeom>
          <a:ln w="82550">
            <a:solidFill>
              <a:schemeClr val="accent3">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185F4CE-9D1B-5C7D-04C5-766434E9306D}"/>
              </a:ext>
            </a:extLst>
          </p:cNvPr>
          <p:cNvSpPr txBox="1"/>
          <p:nvPr/>
        </p:nvSpPr>
        <p:spPr>
          <a:xfrm rot="16200000">
            <a:off x="263234" y="3066333"/>
            <a:ext cx="1114753" cy="276999"/>
          </a:xfrm>
          <a:prstGeom prst="rect">
            <a:avLst/>
          </a:prstGeom>
          <a:noFill/>
          <a:ln>
            <a:no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mn-cs"/>
              </a:rPr>
              <a:t>Definition</a:t>
            </a:r>
          </a:p>
        </p:txBody>
      </p:sp>
      <p:pic>
        <p:nvPicPr>
          <p:cNvPr id="50" name="Graphic 49" descr="Management outline">
            <a:extLst>
              <a:ext uri="{FF2B5EF4-FFF2-40B4-BE49-F238E27FC236}">
                <a16:creationId xmlns:a16="http://schemas.microsoft.com/office/drawing/2014/main" id="{71C7B200-3338-9C9D-132E-FB7F23E6A9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8604" y="2043232"/>
            <a:ext cx="577303" cy="577303"/>
          </a:xfrm>
          <a:prstGeom prst="rect">
            <a:avLst/>
          </a:prstGeom>
        </p:spPr>
      </p:pic>
      <p:pic>
        <p:nvPicPr>
          <p:cNvPr id="52" name="Graphic 51" descr="Group brainstorm outline">
            <a:extLst>
              <a:ext uri="{FF2B5EF4-FFF2-40B4-BE49-F238E27FC236}">
                <a16:creationId xmlns:a16="http://schemas.microsoft.com/office/drawing/2014/main" id="{D5B223BB-6CB6-24DB-72DB-A2C7F379B9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54504" y="2052627"/>
            <a:ext cx="558512" cy="558512"/>
          </a:xfrm>
          <a:prstGeom prst="rect">
            <a:avLst/>
          </a:prstGeom>
        </p:spPr>
      </p:pic>
      <p:pic>
        <p:nvPicPr>
          <p:cNvPr id="58" name="Graphic 57" descr="Building Brick Wall outline">
            <a:extLst>
              <a:ext uri="{FF2B5EF4-FFF2-40B4-BE49-F238E27FC236}">
                <a16:creationId xmlns:a16="http://schemas.microsoft.com/office/drawing/2014/main" id="{D21249C9-47E0-4A79-D17F-7A316723F7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65415" y="2048104"/>
            <a:ext cx="567558" cy="567558"/>
          </a:xfrm>
          <a:prstGeom prst="rect">
            <a:avLst/>
          </a:prstGeom>
        </p:spPr>
      </p:pic>
      <p:pic>
        <p:nvPicPr>
          <p:cNvPr id="59" name="Graphic 58" descr="Gears outline">
            <a:extLst>
              <a:ext uri="{FF2B5EF4-FFF2-40B4-BE49-F238E27FC236}">
                <a16:creationId xmlns:a16="http://schemas.microsoft.com/office/drawing/2014/main" id="{A877A44C-05AB-4F5B-C0D2-CC1F0FDFAC2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8293" y="2080983"/>
            <a:ext cx="501800" cy="501800"/>
          </a:xfrm>
          <a:prstGeom prst="rect">
            <a:avLst/>
          </a:prstGeom>
        </p:spPr>
      </p:pic>
      <p:sp>
        <p:nvSpPr>
          <p:cNvPr id="5" name="TextBox 4">
            <a:extLst>
              <a:ext uri="{FF2B5EF4-FFF2-40B4-BE49-F238E27FC236}">
                <a16:creationId xmlns:a16="http://schemas.microsoft.com/office/drawing/2014/main" id="{7AE67B2A-575A-3973-C97E-BAC266B509B5}"/>
              </a:ext>
            </a:extLst>
          </p:cNvPr>
          <p:cNvSpPr txBox="1"/>
          <p:nvPr/>
        </p:nvSpPr>
        <p:spPr>
          <a:xfrm>
            <a:off x="949744" y="3644429"/>
            <a:ext cx="2539020" cy="2670401"/>
          </a:xfrm>
          <a:prstGeom prst="rect">
            <a:avLst/>
          </a:prstGeom>
          <a:gradFill>
            <a:gsLst>
              <a:gs pos="66000">
                <a:schemeClr val="bg1"/>
              </a:gs>
              <a:gs pos="100000">
                <a:schemeClr val="accent5">
                  <a:lumMod val="20000"/>
                  <a:lumOff val="80000"/>
                </a:schemeClr>
              </a:gs>
            </a:gsLst>
            <a:lin ang="5400000" scaled="1"/>
          </a:gradFill>
          <a:ln>
            <a:noFill/>
          </a:ln>
        </p:spPr>
        <p:txBody>
          <a:bodyPr wrap="square" lIns="108000" tIns="108000" rIns="108000" bIns="108000">
            <a:noAutofit/>
          </a:bodyPr>
          <a:lstStyle/>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Knowledge of the Commission’s latest requirements</a:t>
            </a: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Skills to identify and conduct gender equality practices</a:t>
            </a: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Research proficiency</a:t>
            </a:r>
          </a:p>
          <a:p>
            <a:pPr marL="0" marR="0" lvl="0" indent="0" algn="l" defTabSz="45720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002846"/>
              </a:solidFill>
              <a:effectLst/>
              <a:uLnTx/>
              <a:uFillTx/>
              <a:latin typeface="Tenorite"/>
              <a:ea typeface="+mn-ea"/>
              <a:cs typeface="+mn-cs"/>
            </a:endParaRP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a:ln>
                <a:noFill/>
              </a:ln>
              <a:solidFill>
                <a:srgbClr val="002846"/>
              </a:solidFill>
              <a:effectLst/>
              <a:uLnTx/>
              <a:uFillTx/>
              <a:latin typeface="Tenorite"/>
              <a:ea typeface="+mn-ea"/>
              <a:cs typeface="+mn-cs"/>
            </a:endParaRPr>
          </a:p>
        </p:txBody>
      </p:sp>
      <p:sp>
        <p:nvSpPr>
          <p:cNvPr id="7" name="TextBox 6">
            <a:extLst>
              <a:ext uri="{FF2B5EF4-FFF2-40B4-BE49-F238E27FC236}">
                <a16:creationId xmlns:a16="http://schemas.microsoft.com/office/drawing/2014/main" id="{62DEC180-621D-E3E9-65BE-456933E3F87E}"/>
              </a:ext>
            </a:extLst>
          </p:cNvPr>
          <p:cNvSpPr txBox="1"/>
          <p:nvPr/>
        </p:nvSpPr>
        <p:spPr>
          <a:xfrm>
            <a:off x="3577460" y="3644428"/>
            <a:ext cx="2539020" cy="2670403"/>
          </a:xfrm>
          <a:prstGeom prst="rect">
            <a:avLst/>
          </a:prstGeom>
          <a:gradFill>
            <a:gsLst>
              <a:gs pos="66000">
                <a:schemeClr val="bg1"/>
              </a:gs>
              <a:gs pos="100000">
                <a:schemeClr val="accent5">
                  <a:lumMod val="20000"/>
                  <a:lumOff val="80000"/>
                </a:schemeClr>
              </a:gs>
            </a:gsLst>
            <a:lin ang="5400000" scaled="1"/>
          </a:gradFill>
          <a:ln>
            <a:noFill/>
          </a:ln>
        </p:spPr>
        <p:txBody>
          <a:bodyPr wrap="square" lIns="108000" tIns="108000" rIns="108000" bIns="108000">
            <a:noAutofit/>
          </a:bodyPr>
          <a:lstStyle/>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Governance framework (e.g., Responsible, Accountable, Supporting, Consulted, Informed – RASCI) for gender equality delivery across the organisation</a:t>
            </a: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Stakeholder engagement at the appropriate levels</a:t>
            </a: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Resources budgeted for gender equality delivery across the organisation </a:t>
            </a:r>
          </a:p>
        </p:txBody>
      </p:sp>
      <p:sp>
        <p:nvSpPr>
          <p:cNvPr id="10" name="TextBox 9">
            <a:extLst>
              <a:ext uri="{FF2B5EF4-FFF2-40B4-BE49-F238E27FC236}">
                <a16:creationId xmlns:a16="http://schemas.microsoft.com/office/drawing/2014/main" id="{78DF62AF-D87B-1B2A-F5DE-EA5FF493F832}"/>
              </a:ext>
            </a:extLst>
          </p:cNvPr>
          <p:cNvSpPr txBox="1"/>
          <p:nvPr/>
        </p:nvSpPr>
        <p:spPr>
          <a:xfrm>
            <a:off x="6205176" y="3644430"/>
            <a:ext cx="2539020" cy="2670404"/>
          </a:xfrm>
          <a:prstGeom prst="rect">
            <a:avLst/>
          </a:prstGeom>
          <a:gradFill>
            <a:gsLst>
              <a:gs pos="66000">
                <a:schemeClr val="bg1"/>
              </a:gs>
              <a:gs pos="100000">
                <a:schemeClr val="accent5">
                  <a:lumMod val="20000"/>
                  <a:lumOff val="80000"/>
                </a:schemeClr>
              </a:gs>
            </a:gsLst>
            <a:lin ang="5400000" scaled="1"/>
          </a:gradFill>
          <a:ln>
            <a:noFill/>
          </a:ln>
        </p:spPr>
        <p:txBody>
          <a:bodyPr wrap="square" lIns="108000" tIns="108000" rIns="108000" bIns="108000">
            <a:noAutofit/>
          </a:bodyPr>
          <a:lstStyle/>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Defined and aligned attitudes, beliefs, norms, and behaviours on gender equality</a:t>
            </a: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Defined and aligned organisational focus on gender equality </a:t>
            </a:r>
          </a:p>
        </p:txBody>
      </p:sp>
      <p:sp>
        <p:nvSpPr>
          <p:cNvPr id="15" name="TextBox 14">
            <a:extLst>
              <a:ext uri="{FF2B5EF4-FFF2-40B4-BE49-F238E27FC236}">
                <a16:creationId xmlns:a16="http://schemas.microsoft.com/office/drawing/2014/main" id="{A2E8C47F-8E49-176A-688B-06E156109800}"/>
              </a:ext>
            </a:extLst>
          </p:cNvPr>
          <p:cNvSpPr txBox="1"/>
          <p:nvPr/>
        </p:nvSpPr>
        <p:spPr>
          <a:xfrm>
            <a:off x="8832892" y="3644430"/>
            <a:ext cx="2539020" cy="2666107"/>
          </a:xfrm>
          <a:prstGeom prst="rect">
            <a:avLst/>
          </a:prstGeom>
          <a:gradFill>
            <a:gsLst>
              <a:gs pos="66000">
                <a:schemeClr val="bg1"/>
              </a:gs>
              <a:gs pos="100000">
                <a:schemeClr val="accent5">
                  <a:lumMod val="20000"/>
                  <a:lumOff val="80000"/>
                </a:schemeClr>
              </a:gs>
            </a:gsLst>
            <a:lin ang="5400000" scaled="1"/>
          </a:gradFill>
          <a:ln>
            <a:noFill/>
          </a:ln>
        </p:spPr>
        <p:txBody>
          <a:bodyPr wrap="square" lIns="108000" tIns="108000" rIns="108000" bIns="108000">
            <a:noAutofit/>
          </a:bodyPr>
          <a:lstStyle/>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Project management processes</a:t>
            </a:r>
          </a:p>
          <a:p>
            <a:pPr marL="171450" marR="0" lvl="0" indent="-17145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2846"/>
                </a:solidFill>
                <a:effectLst/>
                <a:uLnTx/>
                <a:uFillTx/>
                <a:latin typeface="Tenorite"/>
                <a:ea typeface="+mn-ea"/>
                <a:cs typeface="+mn-cs"/>
              </a:rPr>
              <a:t>Information system that supports data collection</a:t>
            </a:r>
          </a:p>
        </p:txBody>
      </p:sp>
      <p:sp>
        <p:nvSpPr>
          <p:cNvPr id="17" name="TextBox 16">
            <a:extLst>
              <a:ext uri="{FF2B5EF4-FFF2-40B4-BE49-F238E27FC236}">
                <a16:creationId xmlns:a16="http://schemas.microsoft.com/office/drawing/2014/main" id="{283FE9B6-1B53-9F6E-F284-524619E61858}"/>
              </a:ext>
            </a:extLst>
          </p:cNvPr>
          <p:cNvSpPr txBox="1"/>
          <p:nvPr/>
        </p:nvSpPr>
        <p:spPr>
          <a:xfrm rot="16200000">
            <a:off x="263234" y="4341833"/>
            <a:ext cx="1114753" cy="276999"/>
          </a:xfrm>
          <a:prstGeom prst="rect">
            <a:avLst/>
          </a:prstGeom>
          <a:noFill/>
          <a:ln>
            <a:no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mn-cs"/>
              </a:rPr>
              <a:t>Examples</a:t>
            </a:r>
          </a:p>
        </p:txBody>
      </p:sp>
      <p:sp>
        <p:nvSpPr>
          <p:cNvPr id="21" name="TextBox 20">
            <a:extLst>
              <a:ext uri="{FF2B5EF4-FFF2-40B4-BE49-F238E27FC236}">
                <a16:creationId xmlns:a16="http://schemas.microsoft.com/office/drawing/2014/main" id="{0D7FF3CA-959B-192E-C0F8-87ED603F1BD2}"/>
              </a:ext>
            </a:extLst>
          </p:cNvPr>
          <p:cNvSpPr txBox="1"/>
          <p:nvPr/>
        </p:nvSpPr>
        <p:spPr>
          <a:xfrm>
            <a:off x="795005" y="1590996"/>
            <a:ext cx="7256987" cy="369332"/>
          </a:xfrm>
          <a:prstGeom prst="rect">
            <a:avLst/>
          </a:prstGeom>
          <a:no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2846"/>
                </a:solidFill>
                <a:effectLst/>
                <a:uLnTx/>
                <a:uFillTx/>
                <a:latin typeface="Tenorite"/>
                <a:ea typeface="+mn-ea"/>
                <a:cs typeface="+mn-cs"/>
              </a:rPr>
              <a:t>Right Lane Consulting’s success factors framework for gender equality</a:t>
            </a:r>
          </a:p>
        </p:txBody>
      </p:sp>
    </p:spTree>
    <p:extLst>
      <p:ext uri="{BB962C8B-B14F-4D97-AF65-F5344CB8AC3E}">
        <p14:creationId xmlns:p14="http://schemas.microsoft.com/office/powerpoint/2010/main" val="2182832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D25879B-87B9-B6E6-8547-F7D4CE4D07A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663689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0D25879B-87B9-B6E6-8547-F7D4CE4D07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A21EA8-84FD-6F94-75CB-B6C11822F96E}"/>
              </a:ext>
            </a:extLst>
          </p:cNvPr>
          <p:cNvSpPr>
            <a:spLocks noGrp="1"/>
          </p:cNvSpPr>
          <p:nvPr>
            <p:ph type="title"/>
          </p:nvPr>
        </p:nvSpPr>
        <p:spPr>
          <a:xfrm>
            <a:off x="702369" y="1588479"/>
            <a:ext cx="7435791" cy="3621199"/>
          </a:xfrm>
        </p:spPr>
        <p:txBody>
          <a:bodyPr vert="horz" anchor="t"/>
          <a:lstStyle/>
          <a:p>
            <a:pPr marL="1440000"/>
            <a:r>
              <a:rPr lang="en-AU"/>
              <a:t>What worked </a:t>
            </a:r>
            <a:br>
              <a:rPr lang="en-AU"/>
            </a:br>
            <a:r>
              <a:rPr lang="en-AU"/>
              <a:t>well with progress reporting and progress audit processes?</a:t>
            </a:r>
          </a:p>
        </p:txBody>
      </p:sp>
      <p:pic>
        <p:nvPicPr>
          <p:cNvPr id="6" name="Graphic 5" descr="Badge Follow with solid fill">
            <a:extLst>
              <a:ext uri="{FF2B5EF4-FFF2-40B4-BE49-F238E27FC236}">
                <a16:creationId xmlns:a16="http://schemas.microsoft.com/office/drawing/2014/main" id="{0F539600-73F2-5994-2C45-8DD681ACEF3C}"/>
              </a:ext>
            </a:extLst>
          </p:cNvPr>
          <p:cNvPicPr>
            <a:picLocks noChangeAspect="1"/>
          </p:cNvPicPr>
          <p:nvPr/>
        </p:nvPicPr>
        <p:blipFill>
          <a:blip r:embed="rId6">
            <a:extLst>
              <a:ext uri="{96DAC541-7B7A-43D3-8B79-37D633B846F1}">
                <asvg:svgBlip xmlns:asvg="http://schemas.microsoft.com/office/drawing/2016/SVG/main" r:embed="rId7"/>
              </a:ext>
            </a:extLst>
          </a:blip>
          <a:srcRect l="69" r="69"/>
          <a:stretch/>
        </p:blipFill>
        <p:spPr>
          <a:xfrm>
            <a:off x="702369" y="2793382"/>
            <a:ext cx="1271712" cy="1273480"/>
          </a:xfrm>
          <a:prstGeom prst="rect">
            <a:avLst/>
          </a:prstGeom>
        </p:spPr>
      </p:pic>
      <p:sp>
        <p:nvSpPr>
          <p:cNvPr id="3" name="Slide Number Placeholder 2">
            <a:extLst>
              <a:ext uri="{FF2B5EF4-FFF2-40B4-BE49-F238E27FC236}">
                <a16:creationId xmlns:a16="http://schemas.microsoft.com/office/drawing/2014/main" id="{62504A13-30C6-72A3-776E-8FEF734F697E}"/>
              </a:ext>
            </a:extLst>
          </p:cNvPr>
          <p:cNvSpPr>
            <a:spLocks noGrp="1"/>
          </p:cNvSpPr>
          <p:nvPr>
            <p:ph type="sldNum" sz="quarter" idx="14"/>
          </p:nvPr>
        </p:nvSpPr>
        <p:spPr/>
        <p:txBody>
          <a:bodyPr/>
          <a:lstStyle/>
          <a:p>
            <a:fld id="{F5AEA0E0-5CC6-4BD0-905C-A0021E419432}" type="slidenum">
              <a:rPr lang="en-AU" smtClean="0"/>
              <a:pPr/>
              <a:t>11</a:t>
            </a:fld>
            <a:endParaRPr lang="en-AU"/>
          </a:p>
        </p:txBody>
      </p:sp>
    </p:spTree>
    <p:extLst>
      <p:ext uri="{BB962C8B-B14F-4D97-AF65-F5344CB8AC3E}">
        <p14:creationId xmlns:p14="http://schemas.microsoft.com/office/powerpoint/2010/main" val="1713755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827139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651ABC36-A159-6B1F-C0E9-5B06D0705A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FF5E47-5204-CE17-2F8C-4813723FC361}"/>
              </a:ext>
            </a:extLst>
          </p:cNvPr>
          <p:cNvSpPr>
            <a:spLocks noGrp="1"/>
          </p:cNvSpPr>
          <p:nvPr>
            <p:ph type="title"/>
          </p:nvPr>
        </p:nvSpPr>
        <p:spPr>
          <a:xfrm>
            <a:off x="769800" y="449796"/>
            <a:ext cx="7200000" cy="792000"/>
          </a:xfrm>
        </p:spPr>
        <p:txBody>
          <a:bodyPr vert="horz"/>
          <a:lstStyle/>
          <a:p>
            <a:r>
              <a:rPr lang="en-AU"/>
              <a:t>Through consultation, 20 themes were identified, presenting the areas that worked well with the progress reporting and audit processes, enabled by defined entities or CGEPS</a:t>
            </a:r>
          </a:p>
        </p:txBody>
      </p:sp>
      <p:sp>
        <p:nvSpPr>
          <p:cNvPr id="3" name="Slide Number Placeholder 2">
            <a:extLst>
              <a:ext uri="{FF2B5EF4-FFF2-40B4-BE49-F238E27FC236}">
                <a16:creationId xmlns:a16="http://schemas.microsoft.com/office/drawing/2014/main" id="{98B57928-0376-0B90-829C-3489927C4797}"/>
              </a:ext>
            </a:extLst>
          </p:cNvPr>
          <p:cNvSpPr>
            <a:spLocks noGrp="1"/>
          </p:cNvSpPr>
          <p:nvPr>
            <p:ph type="sldNum" sz="quarter" idx="15"/>
          </p:nvPr>
        </p:nvSpPr>
        <p:spPr>
          <a:xfrm>
            <a:off x="10705800" y="6423661"/>
            <a:ext cx="720000" cy="252000"/>
          </a:xfrm>
        </p:spPr>
        <p:txBody>
          <a:bodyPr/>
          <a:lstStyle/>
          <a:p>
            <a:fld id="{F5AEA0E0-5CC6-4BD0-905C-A0021E419432}" type="slidenum">
              <a:rPr lang="en-AU" smtClean="0"/>
              <a:pPr/>
              <a:t>12</a:t>
            </a:fld>
            <a:endParaRPr lang="en-AU"/>
          </a:p>
        </p:txBody>
      </p:sp>
      <p:sp>
        <p:nvSpPr>
          <p:cNvPr id="11" name="Text Placeholder 10">
            <a:extLst>
              <a:ext uri="{FF2B5EF4-FFF2-40B4-BE49-F238E27FC236}">
                <a16:creationId xmlns:a16="http://schemas.microsoft.com/office/drawing/2014/main" id="{62B0F0D6-BE64-022D-EE37-4BD8CFCD9624}"/>
              </a:ext>
            </a:extLst>
          </p:cNvPr>
          <p:cNvSpPr>
            <a:spLocks noGrp="1"/>
          </p:cNvSpPr>
          <p:nvPr>
            <p:ph type="body" sz="quarter" idx="13"/>
          </p:nvPr>
        </p:nvSpPr>
        <p:spPr>
          <a:xfrm>
            <a:off x="766199" y="6423661"/>
            <a:ext cx="9720000" cy="252000"/>
          </a:xfrm>
        </p:spPr>
        <p:txBody>
          <a:bodyPr/>
          <a:lstStyle/>
          <a:p>
            <a:r>
              <a:rPr lang="en-AU" noProof="0"/>
              <a:t>Source: CGEPS Progress Reporting and Progress Audit Processes Review – Defined entities focus groups (N=24 defined entities and 31 participants). (2024, Aug-Sept).</a:t>
            </a:r>
          </a:p>
        </p:txBody>
      </p:sp>
      <p:graphicFrame>
        <p:nvGraphicFramePr>
          <p:cNvPr id="20" name="Table 19">
            <a:extLst>
              <a:ext uri="{FF2B5EF4-FFF2-40B4-BE49-F238E27FC236}">
                <a16:creationId xmlns:a16="http://schemas.microsoft.com/office/drawing/2014/main" id="{93BF4B20-D52D-6401-82D6-07C47718357D}"/>
              </a:ext>
            </a:extLst>
          </p:cNvPr>
          <p:cNvGraphicFramePr>
            <a:graphicFrameLocks noGrp="1"/>
          </p:cNvGraphicFramePr>
          <p:nvPr>
            <p:extLst>
              <p:ext uri="{D42A27DB-BD31-4B8C-83A1-F6EECF244321}">
                <p14:modId xmlns:p14="http://schemas.microsoft.com/office/powerpoint/2010/main" val="1554759538"/>
              </p:ext>
            </p:extLst>
          </p:nvPr>
        </p:nvGraphicFramePr>
        <p:xfrm>
          <a:off x="766199" y="1657428"/>
          <a:ext cx="2556000" cy="31032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2332404998"/>
                    </a:ext>
                  </a:extLst>
                </a:gridCol>
                <a:gridCol w="2196000">
                  <a:extLst>
                    <a:ext uri="{9D8B030D-6E8A-4147-A177-3AD203B41FA5}">
                      <a16:colId xmlns:a16="http://schemas.microsoft.com/office/drawing/2014/main" val="1350872669"/>
                    </a:ext>
                  </a:extLst>
                </a:gridCol>
              </a:tblGrid>
              <a:tr h="3672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A. Capability</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96427449"/>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1</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In-house data collection, reporting, and analysis expertise</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4929382"/>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2</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Leveraging Subject Matter Experts (SMEs) and leadership to inform progress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7890761"/>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3</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Expertise in gender and intersectionality in sector-specific context</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0086176"/>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4</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Capability to influence and drive change within the organisation</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605523"/>
                  </a:ext>
                </a:extLst>
              </a:tr>
            </a:tbl>
          </a:graphicData>
        </a:graphic>
      </p:graphicFrame>
      <p:graphicFrame>
        <p:nvGraphicFramePr>
          <p:cNvPr id="21" name="Table 20">
            <a:extLst>
              <a:ext uri="{FF2B5EF4-FFF2-40B4-BE49-F238E27FC236}">
                <a16:creationId xmlns:a16="http://schemas.microsoft.com/office/drawing/2014/main" id="{8BFD2230-AC6F-DA99-7034-0819D0EDF668}"/>
              </a:ext>
            </a:extLst>
          </p:cNvPr>
          <p:cNvGraphicFramePr>
            <a:graphicFrameLocks noGrp="1"/>
          </p:cNvGraphicFramePr>
          <p:nvPr>
            <p:extLst>
              <p:ext uri="{D42A27DB-BD31-4B8C-83A1-F6EECF244321}">
                <p14:modId xmlns:p14="http://schemas.microsoft.com/office/powerpoint/2010/main" val="682747464"/>
              </p:ext>
            </p:extLst>
          </p:nvPr>
        </p:nvGraphicFramePr>
        <p:xfrm>
          <a:off x="3467253" y="1657428"/>
          <a:ext cx="2556000" cy="37872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1197364301"/>
                    </a:ext>
                  </a:extLst>
                </a:gridCol>
                <a:gridCol w="2196000">
                  <a:extLst>
                    <a:ext uri="{9D8B030D-6E8A-4147-A177-3AD203B41FA5}">
                      <a16:colId xmlns:a16="http://schemas.microsoft.com/office/drawing/2014/main" val="1209334917"/>
                    </a:ext>
                  </a:extLst>
                </a:gridCol>
              </a:tblGrid>
              <a:tr h="3672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B. Organisation</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487398768"/>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1</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Enhancing internal capacity through outsourcing </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6715826"/>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2</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Formal working groups within the organisation (e.g., Gender Equality working group, Diversity, Equity &amp; Inclusion working group)</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9730694"/>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3</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Clear governance and approval processes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3750958"/>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4</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Senior leadership buy-in and participation</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4672771"/>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5</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Community of practice (CoP) and peak bodies within the sector e.g., Municipal Association of Victoria (MAV)</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3540527"/>
                  </a:ext>
                </a:extLst>
              </a:tr>
            </a:tbl>
          </a:graphicData>
        </a:graphic>
      </p:graphicFrame>
      <p:graphicFrame>
        <p:nvGraphicFramePr>
          <p:cNvPr id="22" name="Table 21">
            <a:extLst>
              <a:ext uri="{FF2B5EF4-FFF2-40B4-BE49-F238E27FC236}">
                <a16:creationId xmlns:a16="http://schemas.microsoft.com/office/drawing/2014/main" id="{B93BA769-1E3C-EB9A-78BB-111E36B86BCC}"/>
              </a:ext>
            </a:extLst>
          </p:cNvPr>
          <p:cNvGraphicFramePr>
            <a:graphicFrameLocks noGrp="1"/>
          </p:cNvGraphicFramePr>
          <p:nvPr>
            <p:extLst>
              <p:ext uri="{D42A27DB-BD31-4B8C-83A1-F6EECF244321}">
                <p14:modId xmlns:p14="http://schemas.microsoft.com/office/powerpoint/2010/main" val="140300452"/>
              </p:ext>
            </p:extLst>
          </p:nvPr>
        </p:nvGraphicFramePr>
        <p:xfrm>
          <a:off x="6168307" y="1657428"/>
          <a:ext cx="2556000" cy="37872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137195746"/>
                    </a:ext>
                  </a:extLst>
                </a:gridCol>
                <a:gridCol w="2196000">
                  <a:extLst>
                    <a:ext uri="{9D8B030D-6E8A-4147-A177-3AD203B41FA5}">
                      <a16:colId xmlns:a16="http://schemas.microsoft.com/office/drawing/2014/main" val="2992281652"/>
                    </a:ext>
                  </a:extLst>
                </a:gridCol>
              </a:tblGrid>
              <a:tr h="3672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C. Culture and ways of working</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US"/>
                    </a:p>
                  </a:txBody>
                  <a:tcPr/>
                </a:tc>
                <a:extLst>
                  <a:ext uri="{0D108BD9-81ED-4DB2-BD59-A6C34878D82A}">
                    <a16:rowId xmlns:a16="http://schemas.microsoft.com/office/drawing/2014/main" val="2235027005"/>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1</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Organisational strategy and commitment to promote gender equality (or diversity, equity and inclusion more broadly)</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5501117"/>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2</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Organisational statements or frameworks on gender equality (or diversity, equity and inclusion more broadly)</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4189810"/>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3</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Motivation levels of senior leadership for promoting gender equality </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5548636"/>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4</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Visits from the Public Sector Gender Equality team and Commissioner</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3831593"/>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noProof="0">
                          <a:solidFill>
                            <a:schemeClr val="bg1"/>
                          </a:solidFill>
                          <a:latin typeface="+mn-lt"/>
                          <a:ea typeface="+mn-ea"/>
                          <a:cs typeface="+mn-cs"/>
                        </a:rPr>
                        <a:t>5</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Enhancement in the support for gender equality initiatives from the senior team due to legislative imperatives </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4324701"/>
                  </a:ext>
                </a:extLst>
              </a:tr>
            </a:tbl>
          </a:graphicData>
        </a:graphic>
      </p:graphicFrame>
      <p:graphicFrame>
        <p:nvGraphicFramePr>
          <p:cNvPr id="23" name="Table 22">
            <a:extLst>
              <a:ext uri="{FF2B5EF4-FFF2-40B4-BE49-F238E27FC236}">
                <a16:creationId xmlns:a16="http://schemas.microsoft.com/office/drawing/2014/main" id="{8545A359-2F1C-5670-A14E-B664DCF356B8}"/>
              </a:ext>
            </a:extLst>
          </p:cNvPr>
          <p:cNvGraphicFramePr>
            <a:graphicFrameLocks noGrp="1"/>
          </p:cNvGraphicFramePr>
          <p:nvPr>
            <p:extLst>
              <p:ext uri="{D42A27DB-BD31-4B8C-83A1-F6EECF244321}">
                <p14:modId xmlns:p14="http://schemas.microsoft.com/office/powerpoint/2010/main" val="479191899"/>
              </p:ext>
            </p:extLst>
          </p:nvPr>
        </p:nvGraphicFramePr>
        <p:xfrm>
          <a:off x="8869361" y="1657428"/>
          <a:ext cx="2556000" cy="3844731"/>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2215308754"/>
                    </a:ext>
                  </a:extLst>
                </a:gridCol>
                <a:gridCol w="2196000">
                  <a:extLst>
                    <a:ext uri="{9D8B030D-6E8A-4147-A177-3AD203B41FA5}">
                      <a16:colId xmlns:a16="http://schemas.microsoft.com/office/drawing/2014/main" val="1618449281"/>
                    </a:ext>
                  </a:extLst>
                </a:gridCol>
              </a:tblGrid>
              <a:tr h="36616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D. Enabling infrastructure</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a:p>
                  </a:txBody>
                  <a:tcPr/>
                </a:tc>
                <a:extLst>
                  <a:ext uri="{0D108BD9-81ED-4DB2-BD59-A6C34878D82A}">
                    <a16:rowId xmlns:a16="http://schemas.microsoft.com/office/drawing/2014/main" val="3161059221"/>
                  </a:ext>
                </a:extLst>
              </a:tr>
              <a:tr h="579761">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1</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Systems and data architecture to enable insightful reporting</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3488010"/>
                  </a:ext>
                </a:extLst>
              </a:tr>
              <a:tr h="579761">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2</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Tailored template and resources developed by the defined entities for Gender Impact Assessments (GIAs)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801472"/>
                  </a:ext>
                </a:extLst>
              </a:tr>
              <a:tr h="579761">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3</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GIA workflow and approval tool developed by the defined entities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3236159"/>
                  </a:ext>
                </a:extLst>
              </a:tr>
              <a:tr h="579761">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4</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Guiding resources, technical support and templates from CGEPS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746796"/>
                  </a:ext>
                </a:extLst>
              </a:tr>
              <a:tr h="579761">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5</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Gender Impact Assessment (GIA) embedded into business-as-usual processes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1970577"/>
                  </a:ext>
                </a:extLst>
              </a:tr>
              <a:tr h="579761">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6</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kumimoji="0" lang="en-AU" sz="900" b="0" i="0" u="none" strike="noStrike" kern="1200" cap="none" spc="0" normalizeH="0" baseline="0" noProof="0">
                          <a:ln>
                            <a:noFill/>
                          </a:ln>
                          <a:solidFill>
                            <a:srgbClr val="FFFFFF">
                              <a:lumMod val="10000"/>
                            </a:srgbClr>
                          </a:solidFill>
                          <a:effectLst/>
                          <a:uLnTx/>
                          <a:uFillTx/>
                          <a:latin typeface="+mn-lt"/>
                          <a:ea typeface="+mn-ea"/>
                          <a:cs typeface="+mn-cs"/>
                        </a:rPr>
                        <a:t>Timeliness of providing the templates to defined entities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252490"/>
                  </a:ext>
                </a:extLst>
              </a:tr>
            </a:tbl>
          </a:graphicData>
        </a:graphic>
      </p:graphicFrame>
      <p:sp>
        <p:nvSpPr>
          <p:cNvPr id="7" name="Speech Bubble: Rectangle with Corners Rounded 37">
            <a:extLst>
              <a:ext uri="{FF2B5EF4-FFF2-40B4-BE49-F238E27FC236}">
                <a16:creationId xmlns:a16="http://schemas.microsoft.com/office/drawing/2014/main" id="{4E4FAEC7-F564-F479-E64C-77C6E962F40E}"/>
              </a:ext>
            </a:extLst>
          </p:cNvPr>
          <p:cNvSpPr/>
          <p:nvPr/>
        </p:nvSpPr>
        <p:spPr>
          <a:xfrm>
            <a:off x="766199" y="5605266"/>
            <a:ext cx="10659601" cy="264306"/>
          </a:xfrm>
          <a:prstGeom prst="chevron">
            <a:avLst/>
          </a:prstGeom>
          <a:solidFill>
            <a:sysClr val="window" lastClr="FFFFFF"/>
          </a:solidFill>
          <a:ln w="12700" cap="flat" cmpd="sng" algn="ctr">
            <a:solidFill>
              <a:srgbClr val="425364"/>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200" b="1" i="0" u="none" strike="noStrike" kern="0" cap="none" spc="0" normalizeH="0" baseline="0" noProof="0">
                <a:ln>
                  <a:noFill/>
                </a:ln>
                <a:solidFill>
                  <a:srgbClr val="425364"/>
                </a:solidFill>
                <a:effectLst/>
                <a:uLnTx/>
                <a:uFillTx/>
                <a:ea typeface="+mn-ea"/>
                <a:cs typeface="+mn-cs"/>
              </a:rPr>
              <a:t>Further insights and observations related to what worked well can be found on the following pages.</a:t>
            </a:r>
          </a:p>
        </p:txBody>
      </p:sp>
      <p:graphicFrame>
        <p:nvGraphicFramePr>
          <p:cNvPr id="10" name="Table 9">
            <a:extLst>
              <a:ext uri="{FF2B5EF4-FFF2-40B4-BE49-F238E27FC236}">
                <a16:creationId xmlns:a16="http://schemas.microsoft.com/office/drawing/2014/main" id="{4407C0BC-0936-9FA2-7FB5-C0039149FBE1}"/>
              </a:ext>
            </a:extLst>
          </p:cNvPr>
          <p:cNvGraphicFramePr>
            <a:graphicFrameLocks noGrp="1"/>
          </p:cNvGraphicFramePr>
          <p:nvPr>
            <p:extLst>
              <p:ext uri="{D42A27DB-BD31-4B8C-83A1-F6EECF244321}">
                <p14:modId xmlns:p14="http://schemas.microsoft.com/office/powerpoint/2010/main" val="693099957"/>
              </p:ext>
            </p:extLst>
          </p:nvPr>
        </p:nvGraphicFramePr>
        <p:xfrm>
          <a:off x="3975298" y="5962987"/>
          <a:ext cx="3630842" cy="370840"/>
        </p:xfrm>
        <a:graphic>
          <a:graphicData uri="http://schemas.openxmlformats.org/drawingml/2006/table">
            <a:tbl>
              <a:tblPr firstRow="1" bandRow="1">
                <a:tableStyleId>{5C22544A-7EE6-4342-B048-85BDC9FD1C3A}</a:tableStyleId>
              </a:tblPr>
              <a:tblGrid>
                <a:gridCol w="385200">
                  <a:extLst>
                    <a:ext uri="{9D8B030D-6E8A-4147-A177-3AD203B41FA5}">
                      <a16:colId xmlns:a16="http://schemas.microsoft.com/office/drawing/2014/main" val="1666382747"/>
                    </a:ext>
                  </a:extLst>
                </a:gridCol>
                <a:gridCol w="1622821">
                  <a:extLst>
                    <a:ext uri="{9D8B030D-6E8A-4147-A177-3AD203B41FA5}">
                      <a16:colId xmlns:a16="http://schemas.microsoft.com/office/drawing/2014/main" val="515327444"/>
                    </a:ext>
                  </a:extLst>
                </a:gridCol>
                <a:gridCol w="1622821">
                  <a:extLst>
                    <a:ext uri="{9D8B030D-6E8A-4147-A177-3AD203B41FA5}">
                      <a16:colId xmlns:a16="http://schemas.microsoft.com/office/drawing/2014/main" val="3331948830"/>
                    </a:ext>
                  </a:extLst>
                </a:gridCol>
              </a:tblGrid>
              <a:tr h="370840">
                <a:tc>
                  <a:txBody>
                    <a:bodyPr/>
                    <a:lstStyle/>
                    <a:p>
                      <a:pPr algn="ctr" rtl="0"/>
                      <a:r>
                        <a:rPr lang="en-AU" sz="900" b="1">
                          <a:solidFill>
                            <a:schemeClr val="accent1"/>
                          </a:solidFill>
                        </a:rPr>
                        <a:t>Key</a:t>
                      </a:r>
                    </a:p>
                  </a:txBody>
                  <a:tcPr anchor="ctr">
                    <a:lnL w="12700" cmpd="sng">
                      <a:noFill/>
                    </a:lnL>
                    <a:lnR w="19050" cap="flat" cmpd="sng" algn="ctr">
                      <a:solidFill>
                        <a:schemeClr val="accent4">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a:r>
                        <a:rPr lang="en-AU" sz="900" b="1">
                          <a:solidFill>
                            <a:schemeClr val="tx1"/>
                          </a:solidFill>
                        </a:rPr>
                        <a:t>What worked well </a:t>
                      </a:r>
                      <a:br>
                        <a:rPr lang="en-AU" sz="900" b="1">
                          <a:solidFill>
                            <a:schemeClr val="tx1"/>
                          </a:solidFill>
                        </a:rPr>
                      </a:br>
                      <a:r>
                        <a:rPr lang="en-AU" sz="900" b="1">
                          <a:solidFill>
                            <a:schemeClr val="tx1"/>
                          </a:solidFill>
                        </a:rPr>
                        <a:t>attributed to CGEPS </a:t>
                      </a:r>
                    </a:p>
                  </a:txBody>
                  <a:tcPr anchor="ctr">
                    <a:lnL w="19050" cap="flat" cmpd="sng" algn="ctr">
                      <a:solidFill>
                        <a:schemeClr val="accent4">
                          <a:lumMod val="75000"/>
                        </a:schemeClr>
                      </a:solidFill>
                      <a:prstDash val="solid"/>
                      <a:round/>
                      <a:headEnd type="none" w="med" len="med"/>
                      <a:tailEnd type="none" w="med" len="med"/>
                    </a:lnL>
                    <a:lnR w="19050" cap="flat" cmpd="sng" algn="ctr">
                      <a:solidFill>
                        <a:schemeClr val="accent4">
                          <a:lumMod val="75000"/>
                        </a:schemeClr>
                      </a:solidFill>
                      <a:prstDash val="solid"/>
                      <a:round/>
                      <a:headEnd type="none" w="med" len="med"/>
                      <a:tailEnd type="none" w="med" len="med"/>
                    </a:lnR>
                    <a:lnT w="19050" cap="flat" cmpd="sng" algn="ctr">
                      <a:solidFill>
                        <a:schemeClr val="accent4">
                          <a:lumMod val="75000"/>
                        </a:schemeClr>
                      </a:solidFill>
                      <a:prstDash val="solid"/>
                      <a:round/>
                      <a:headEnd type="none" w="med" len="med"/>
                      <a:tailEnd type="none" w="med" len="med"/>
                    </a:lnT>
                    <a:lnB w="1905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tx1"/>
                          </a:solidFill>
                          <a:effectLst/>
                          <a:latin typeface="+mn-lt"/>
                          <a:ea typeface="+mn-ea"/>
                          <a:cs typeface="+mn-cs"/>
                        </a:rPr>
                        <a:t>What worked well attributed to defined entities</a:t>
                      </a:r>
                    </a:p>
                  </a:txBody>
                  <a:tcPr anchor="ctr">
                    <a:lnL w="19050" cap="flat" cmpd="sng" algn="ctr">
                      <a:solidFill>
                        <a:schemeClr val="accent4">
                          <a:lumMod val="7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2692658"/>
                  </a:ext>
                </a:extLst>
              </a:tr>
            </a:tbl>
          </a:graphicData>
        </a:graphic>
      </p:graphicFrame>
      <p:graphicFrame>
        <p:nvGraphicFramePr>
          <p:cNvPr id="12" name="Table 11">
            <a:extLst>
              <a:ext uri="{FF2B5EF4-FFF2-40B4-BE49-F238E27FC236}">
                <a16:creationId xmlns:a16="http://schemas.microsoft.com/office/drawing/2014/main" id="{63FE8599-9CC6-9E50-92C2-3298BA35CBE2}"/>
              </a:ext>
            </a:extLst>
          </p:cNvPr>
          <p:cNvGraphicFramePr>
            <a:graphicFrameLocks noGrp="1"/>
          </p:cNvGraphicFramePr>
          <p:nvPr>
            <p:extLst>
              <p:ext uri="{D42A27DB-BD31-4B8C-83A1-F6EECF244321}">
                <p14:modId xmlns:p14="http://schemas.microsoft.com/office/powerpoint/2010/main" val="2954883732"/>
              </p:ext>
            </p:extLst>
          </p:nvPr>
        </p:nvGraphicFramePr>
        <p:xfrm>
          <a:off x="7740356" y="5962987"/>
          <a:ext cx="3705450" cy="374400"/>
        </p:xfrm>
        <a:graphic>
          <a:graphicData uri="http://schemas.openxmlformats.org/drawingml/2006/table">
            <a:tbl>
              <a:tblPr firstRow="1" bandRow="1">
                <a:tableStyleId>{5C22544A-7EE6-4342-B048-85BDC9FD1C3A}</a:tableStyleId>
              </a:tblPr>
              <a:tblGrid>
                <a:gridCol w="385200">
                  <a:extLst>
                    <a:ext uri="{9D8B030D-6E8A-4147-A177-3AD203B41FA5}">
                      <a16:colId xmlns:a16="http://schemas.microsoft.com/office/drawing/2014/main" val="1666382747"/>
                    </a:ext>
                  </a:extLst>
                </a:gridCol>
                <a:gridCol w="1106750">
                  <a:extLst>
                    <a:ext uri="{9D8B030D-6E8A-4147-A177-3AD203B41FA5}">
                      <a16:colId xmlns:a16="http://schemas.microsoft.com/office/drawing/2014/main" val="515327444"/>
                    </a:ext>
                  </a:extLst>
                </a:gridCol>
                <a:gridCol w="1106750">
                  <a:extLst>
                    <a:ext uri="{9D8B030D-6E8A-4147-A177-3AD203B41FA5}">
                      <a16:colId xmlns:a16="http://schemas.microsoft.com/office/drawing/2014/main" val="3331948830"/>
                    </a:ext>
                  </a:extLst>
                </a:gridCol>
                <a:gridCol w="1106750">
                  <a:extLst>
                    <a:ext uri="{9D8B030D-6E8A-4147-A177-3AD203B41FA5}">
                      <a16:colId xmlns:a16="http://schemas.microsoft.com/office/drawing/2014/main" val="2426280680"/>
                    </a:ext>
                  </a:extLst>
                </a:gridCol>
              </a:tblGrid>
              <a:tr h="374400">
                <a:tc>
                  <a:txBody>
                    <a:bodyPr/>
                    <a:lstStyle/>
                    <a:p>
                      <a:pPr algn="ctr" rtl="0"/>
                      <a:r>
                        <a:rPr lang="en-AU" sz="900" b="1">
                          <a:solidFill>
                            <a:schemeClr val="tx2">
                              <a:lumMod val="10000"/>
                            </a:schemeClr>
                          </a:solidFill>
                        </a:rPr>
                        <a:t>Key</a:t>
                      </a:r>
                    </a:p>
                  </a:txBody>
                  <a:tcPr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a:r>
                        <a:rPr lang="en-AU" sz="900" b="1">
                          <a:solidFill>
                            <a:schemeClr val="bg1"/>
                          </a:solidFill>
                        </a:rPr>
                        <a:t>Progress report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rPr>
                        <a:t>Both progress report and audit</a:t>
                      </a: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sp>
        <p:nvSpPr>
          <p:cNvPr id="14" name="Rectangle 13">
            <a:extLst>
              <a:ext uri="{FF2B5EF4-FFF2-40B4-BE49-F238E27FC236}">
                <a16:creationId xmlns:a16="http://schemas.microsoft.com/office/drawing/2014/main" id="{4C53F998-BA0F-0A13-F786-1CC673E5650A}"/>
              </a:ext>
              <a:ext uri="{C183D7F6-B498-43B3-948B-1728B52AA6E4}">
                <adec:decorative xmlns:adec="http://schemas.microsoft.com/office/drawing/2017/decorative" val="1"/>
              </a:ext>
            </a:extLst>
          </p:cNvPr>
          <p:cNvSpPr/>
          <p:nvPr/>
        </p:nvSpPr>
        <p:spPr>
          <a:xfrm>
            <a:off x="6524267" y="4079191"/>
            <a:ext cx="2200040" cy="670120"/>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DBA5DD59-0E36-55DE-8A94-75B3B8EB7676}"/>
              </a:ext>
              <a:ext uri="{C183D7F6-B498-43B3-948B-1728B52AA6E4}">
                <adec:decorative xmlns:adec="http://schemas.microsoft.com/office/drawing/2017/decorative" val="1"/>
              </a:ext>
            </a:extLst>
          </p:cNvPr>
          <p:cNvSpPr/>
          <p:nvPr/>
        </p:nvSpPr>
        <p:spPr>
          <a:xfrm>
            <a:off x="6524267" y="4749311"/>
            <a:ext cx="2200040" cy="670120"/>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F4F6EC25-39DA-D87C-77C7-16BB335F8361}"/>
              </a:ext>
              <a:ext uri="{C183D7F6-B498-43B3-948B-1728B52AA6E4}">
                <adec:decorative xmlns:adec="http://schemas.microsoft.com/office/drawing/2017/decorative" val="1"/>
              </a:ext>
            </a:extLst>
          </p:cNvPr>
          <p:cNvSpPr/>
          <p:nvPr/>
        </p:nvSpPr>
        <p:spPr>
          <a:xfrm>
            <a:off x="9237344" y="3756664"/>
            <a:ext cx="2199600" cy="583200"/>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3DAD9F68-E9C3-2918-C396-26642D0DD5F3}"/>
              </a:ext>
              <a:ext uri="{C183D7F6-B498-43B3-948B-1728B52AA6E4}">
                <adec:decorative xmlns:adec="http://schemas.microsoft.com/office/drawing/2017/decorative" val="1"/>
              </a:ext>
            </a:extLst>
          </p:cNvPr>
          <p:cNvSpPr/>
          <p:nvPr/>
        </p:nvSpPr>
        <p:spPr>
          <a:xfrm>
            <a:off x="9237344" y="4924495"/>
            <a:ext cx="2199600" cy="583200"/>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9829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6377801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12" name="Table 11">
            <a:extLst>
              <a:ext uri="{FF2B5EF4-FFF2-40B4-BE49-F238E27FC236}">
                <a16:creationId xmlns:a16="http://schemas.microsoft.com/office/drawing/2014/main" id="{57D02FFA-E5F7-30D6-75D3-8BA8A32804C0}"/>
              </a:ext>
            </a:extLst>
          </p:cNvPr>
          <p:cNvGraphicFramePr>
            <a:graphicFrameLocks noGrp="1"/>
          </p:cNvGraphicFramePr>
          <p:nvPr>
            <p:extLst>
              <p:ext uri="{D42A27DB-BD31-4B8C-83A1-F6EECF244321}">
                <p14:modId xmlns:p14="http://schemas.microsoft.com/office/powerpoint/2010/main" val="866015611"/>
              </p:ext>
            </p:extLst>
          </p:nvPr>
        </p:nvGraphicFramePr>
        <p:xfrm>
          <a:off x="771762" y="1678329"/>
          <a:ext cx="10654038" cy="424142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7256">
                  <a:extLst>
                    <a:ext uri="{9D8B030D-6E8A-4147-A177-3AD203B41FA5}">
                      <a16:colId xmlns:a16="http://schemas.microsoft.com/office/drawing/2014/main" val="1350872669"/>
                    </a:ext>
                  </a:extLst>
                </a:gridCol>
                <a:gridCol w="2623772">
                  <a:extLst>
                    <a:ext uri="{9D8B030D-6E8A-4147-A177-3AD203B41FA5}">
                      <a16:colId xmlns:a16="http://schemas.microsoft.com/office/drawing/2014/main" val="1022425900"/>
                    </a:ext>
                  </a:extLst>
                </a:gridCol>
                <a:gridCol w="447840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432000">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extLst>
                  <a:ext uri="{0D108BD9-81ED-4DB2-BD59-A6C34878D82A}">
                    <a16:rowId xmlns:a16="http://schemas.microsoft.com/office/drawing/2014/main" val="2164687017"/>
                  </a:ext>
                </a:extLst>
              </a:tr>
              <a:tr h="17856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1</a:t>
                      </a:r>
                    </a:p>
                  </a:txBody>
                  <a:tcPr marL="108000" marR="108000" marT="72000" marB="7200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ts val="0"/>
                        </a:spcBef>
                        <a:spcAft>
                          <a:spcPts val="0"/>
                        </a:spcAft>
                        <a:buClrTx/>
                        <a:buSzTx/>
                        <a:buFont typeface="+mj-lt"/>
                        <a:buNone/>
                        <a:tabLst/>
                        <a:defRPr/>
                      </a:pPr>
                      <a:r>
                        <a:rPr lang="en-AU" sz="1000" b="1" kern="1200" noProof="0">
                          <a:solidFill>
                            <a:schemeClr val="tx2">
                              <a:lumMod val="10000"/>
                            </a:schemeClr>
                          </a:solidFill>
                          <a:latin typeface="+mn-lt"/>
                          <a:ea typeface="+mn-ea"/>
                          <a:cs typeface="+mn-cs"/>
                        </a:rPr>
                        <a:t>In-house data collection, reporting, and analysis expertise</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Having staff skilled in data collection, reporting, and analysis enhances the progress audit and reporting of workplace gender equality indicators.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‘Engaged a data analyst to collate data from various sources to have a meaningful analysis.’</a:t>
                      </a:r>
                    </a:p>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‘Experienced systems analyst supports processes.’</a:t>
                      </a:r>
                      <a:endParaRPr lang="en-AU" sz="1000" b="0" i="1" kern="1200" noProof="0">
                        <a:solidFill>
                          <a:schemeClr val="tx1"/>
                        </a:solidFill>
                        <a:latin typeface="+mn-lt"/>
                        <a:ea typeface="+mn-ea"/>
                        <a:cs typeface="+mn-cs"/>
                      </a:endParaRPr>
                    </a:p>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‘Working in a team with that expertise to support and upskill the person completing the audit worked well.’</a:t>
                      </a:r>
                    </a:p>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‘We managed to assign certain tasks across the process to the teams with expertise in that specific area (e.g., data &amp; reporting team completing audit template and Inclusion &amp; Diversity team completing report side of the process).’</a:t>
                      </a:r>
                    </a:p>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‘P&amp;C data analytics &amp; reporting officer and D&amp;I coordinator (enabled our performance in completing progress audit).’</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endParaRPr lang="en-AU" sz="1600" b="0" i="1" kern="1200" noProof="0">
                        <a:solidFill>
                          <a:srgbClr val="0EA18C"/>
                        </a:solidFill>
                        <a:latin typeface="+mn-lt"/>
                        <a:ea typeface="+mn-ea"/>
                        <a:cs typeface="+mn-cs"/>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endParaRPr lang="en-AU" sz="1600" b="0" i="1" kern="1200" noProof="0">
                        <a:solidFill>
                          <a:srgbClr val="0EA18C"/>
                        </a:solidFill>
                        <a:latin typeface="+mn-lt"/>
                        <a:ea typeface="+mn-ea"/>
                        <a:cs typeface="+mn-cs"/>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lang="en-AU" sz="1600" b="0" i="1" kern="1200" noProof="0">
                        <a:solidFill>
                          <a:srgbClr val="0EA18C"/>
                        </a:solidFill>
                        <a:latin typeface="+mn-lt"/>
                        <a:ea typeface="+mn-ea"/>
                        <a:cs typeface="+mn-cs"/>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endParaRPr lang="en-AU" sz="1600" b="0" i="1" kern="1200" noProof="0">
                        <a:solidFill>
                          <a:srgbClr val="0EA18C"/>
                        </a:solidFill>
                        <a:latin typeface="+mn-lt"/>
                        <a:ea typeface="+mn-ea"/>
                        <a:cs typeface="+mn-cs"/>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17856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2</a:t>
                      </a:r>
                    </a:p>
                  </a:txBody>
                  <a:tcPr marL="108000" marR="108000" marT="72000" marB="7200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ts val="0"/>
                        </a:spcBef>
                        <a:spcAft>
                          <a:spcPts val="0"/>
                        </a:spcAft>
                        <a:buClrTx/>
                        <a:buSzTx/>
                        <a:buFont typeface="+mj-lt"/>
                        <a:buNone/>
                        <a:tabLst/>
                        <a:defRPr/>
                      </a:pPr>
                      <a:r>
                        <a:rPr lang="en-AU" sz="1000" b="1" kern="1200" noProof="0">
                          <a:solidFill>
                            <a:schemeClr val="tx2">
                              <a:lumMod val="10000"/>
                            </a:schemeClr>
                          </a:solidFill>
                          <a:latin typeface="+mn-lt"/>
                          <a:ea typeface="+mn-ea"/>
                          <a:cs typeface="+mn-cs"/>
                        </a:rPr>
                        <a:t>Leveraging Subject Matter Experts (SMEs) and leadership to inform progress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Having SMEs who are knowledgeable about strategies and measures, combined with clear project leadership, enhances the ability to track and inform the progress of gender equality initiatives effectively.</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lang="en-AU" sz="1000" b="0" i="1" kern="1200">
                          <a:solidFill>
                            <a:schemeClr val="tx1"/>
                          </a:solidFill>
                          <a:latin typeface="+mn-lt"/>
                          <a:ea typeface="+mn-ea"/>
                          <a:cs typeface="+mn-cs"/>
                        </a:rPr>
                        <a:t>‘We had SMEs who could inform the progress on strategies and measures, with clear project leads.’</a:t>
                      </a:r>
                    </a:p>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AU" sz="1600" b="0" i="1" u="none" strike="noStrike" kern="1200" cap="none" spc="0" normalizeH="0" baseline="0" noProof="0">
                        <a:ln>
                          <a:noFill/>
                        </a:ln>
                        <a:solidFill>
                          <a:srgbClr val="0EA18C"/>
                        </a:solidFill>
                        <a:effectLst/>
                        <a:uLnTx/>
                        <a:uFillTx/>
                        <a:latin typeface="+mn-lt"/>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bl>
          </a:graphicData>
        </a:graphic>
      </p:graphicFrame>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worked well with the progress reporting and progress audit processes </a:t>
            </a:r>
          </a:p>
        </p:txBody>
      </p:sp>
      <p:sp>
        <p:nvSpPr>
          <p:cNvPr id="4" name="Text Placeholder 3">
            <a:extLst>
              <a:ext uri="{FF2B5EF4-FFF2-40B4-BE49-F238E27FC236}">
                <a16:creationId xmlns:a16="http://schemas.microsoft.com/office/drawing/2014/main" id="{C3D1E74B-D0C3-344B-51CA-7E979235465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a:t>
            </a:r>
            <a:r>
              <a:rPr lang="en-AU"/>
              <a:t>d</a:t>
            </a:r>
            <a:r>
              <a:rPr lang="en-AU" noProof="0"/>
              <a:t> entities focus groups (N=24 defined entities and 31 participants). (2024, Aug-Sept).</a:t>
            </a:r>
          </a:p>
        </p:txBody>
      </p:sp>
      <p:sp>
        <p:nvSpPr>
          <p:cNvPr id="17" name="Rectangle 16">
            <a:extLst>
              <a:ext uri="{FF2B5EF4-FFF2-40B4-BE49-F238E27FC236}">
                <a16:creationId xmlns:a16="http://schemas.microsoft.com/office/drawing/2014/main" id="{6A06D29A-CA83-E5B1-63A5-C5E0AFD1F739}"/>
              </a:ext>
            </a:extLst>
          </p:cNvPr>
          <p:cNvSpPr/>
          <p:nvPr/>
        </p:nvSpPr>
        <p:spPr>
          <a:xfrm>
            <a:off x="766763" y="-495"/>
            <a:ext cx="2871787"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worked well </a:t>
            </a:r>
          </a:p>
        </p:txBody>
      </p:sp>
      <p:sp>
        <p:nvSpPr>
          <p:cNvPr id="18" name="Rounded Rectangle 17">
            <a:extLst>
              <a:ext uri="{FF2B5EF4-FFF2-40B4-BE49-F238E27FC236}">
                <a16:creationId xmlns:a16="http://schemas.microsoft.com/office/drawing/2014/main" id="{30CF7F12-1CEB-2C7E-841A-FEA0FA2CF2DC}"/>
              </a:ext>
            </a:extLst>
          </p:cNvPr>
          <p:cNvSpPr/>
          <p:nvPr/>
        </p:nvSpPr>
        <p:spPr>
          <a:xfrm>
            <a:off x="2441525" y="39266"/>
            <a:ext cx="1683886" cy="287639"/>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A. Capability (1/2)</a:t>
            </a:r>
          </a:p>
        </p:txBody>
      </p:sp>
      <p:pic>
        <p:nvPicPr>
          <p:cNvPr id="19" name="Graphic 18" descr="Badge Follow with solid fill">
            <a:extLst>
              <a:ext uri="{FF2B5EF4-FFF2-40B4-BE49-F238E27FC236}">
                <a16:creationId xmlns:a16="http://schemas.microsoft.com/office/drawing/2014/main" id="{52B5300E-5488-D722-8EA0-CE90A5A85569}"/>
              </a:ext>
            </a:extLst>
          </p:cNvPr>
          <p:cNvPicPr>
            <a:picLocks noChangeAspect="1"/>
          </p:cNvPicPr>
          <p:nvPr/>
        </p:nvPicPr>
        <p:blipFill>
          <a:blip r:embed="rId7">
            <a:extLst>
              <a:ext uri="{96DAC541-7B7A-43D3-8B79-37D633B846F1}">
                <asvg:svgBlip xmlns:asvg="http://schemas.microsoft.com/office/drawing/2016/SVG/main" r:embed="rId8"/>
              </a:ext>
            </a:extLst>
          </a:blip>
          <a:srcRect l="69" r="69"/>
          <a:stretch/>
        </p:blipFill>
        <p:spPr>
          <a:xfrm>
            <a:off x="798651" y="29887"/>
            <a:ext cx="305971" cy="306396"/>
          </a:xfrm>
          <a:prstGeom prst="rect">
            <a:avLst/>
          </a:prstGeom>
        </p:spPr>
      </p:pic>
      <p:graphicFrame>
        <p:nvGraphicFramePr>
          <p:cNvPr id="20" name="Table 19">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1897645235"/>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5" name="Table 4">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4233678421"/>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0846690"/>
                  </a:ext>
                </a:extLst>
              </a:tr>
            </a:tbl>
          </a:graphicData>
        </a:graphic>
      </p:graphicFrame>
      <p:sp>
        <p:nvSpPr>
          <p:cNvPr id="3" name="Slide Number Placeholder 2">
            <a:extLst>
              <a:ext uri="{FF2B5EF4-FFF2-40B4-BE49-F238E27FC236}">
                <a16:creationId xmlns:a16="http://schemas.microsoft.com/office/drawing/2014/main" id="{78AAF057-F1C3-063F-EECA-A9885CCE2FD0}"/>
              </a:ext>
            </a:extLst>
          </p:cNvPr>
          <p:cNvSpPr>
            <a:spLocks noGrp="1"/>
          </p:cNvSpPr>
          <p:nvPr>
            <p:ph type="sldNum" sz="quarter" idx="15"/>
          </p:nvPr>
        </p:nvSpPr>
        <p:spPr/>
        <p:txBody>
          <a:bodyPr/>
          <a:lstStyle/>
          <a:p>
            <a:fld id="{F5AEA0E0-5CC6-4BD0-905C-A0021E419432}" type="slidenum">
              <a:rPr lang="en-AU" smtClean="0"/>
              <a:pPr/>
              <a:t>13</a:t>
            </a:fld>
            <a:endParaRPr lang="en-AU"/>
          </a:p>
        </p:txBody>
      </p:sp>
    </p:spTree>
    <p:custDataLst>
      <p:tags r:id="rId1"/>
    </p:custDataLst>
    <p:extLst>
      <p:ext uri="{BB962C8B-B14F-4D97-AF65-F5344CB8AC3E}">
        <p14:creationId xmlns:p14="http://schemas.microsoft.com/office/powerpoint/2010/main" val="3205294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430019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12" name="Table 11">
            <a:extLst>
              <a:ext uri="{FF2B5EF4-FFF2-40B4-BE49-F238E27FC236}">
                <a16:creationId xmlns:a16="http://schemas.microsoft.com/office/drawing/2014/main" id="{57D02FFA-E5F7-30D6-75D3-8BA8A32804C0}"/>
              </a:ext>
            </a:extLst>
          </p:cNvPr>
          <p:cNvGraphicFramePr>
            <a:graphicFrameLocks noGrp="1"/>
          </p:cNvGraphicFramePr>
          <p:nvPr>
            <p:extLst>
              <p:ext uri="{D42A27DB-BD31-4B8C-83A1-F6EECF244321}">
                <p14:modId xmlns:p14="http://schemas.microsoft.com/office/powerpoint/2010/main" val="1973531164"/>
              </p:ext>
            </p:extLst>
          </p:nvPr>
        </p:nvGraphicFramePr>
        <p:xfrm>
          <a:off x="770618" y="1678329"/>
          <a:ext cx="10655182" cy="424142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8400">
                  <a:extLst>
                    <a:ext uri="{9D8B030D-6E8A-4147-A177-3AD203B41FA5}">
                      <a16:colId xmlns:a16="http://schemas.microsoft.com/office/drawing/2014/main" val="1350872669"/>
                    </a:ext>
                  </a:extLst>
                </a:gridCol>
                <a:gridCol w="2623772">
                  <a:extLst>
                    <a:ext uri="{9D8B030D-6E8A-4147-A177-3AD203B41FA5}">
                      <a16:colId xmlns:a16="http://schemas.microsoft.com/office/drawing/2014/main" val="1022425900"/>
                    </a:ext>
                  </a:extLst>
                </a:gridCol>
                <a:gridCol w="447840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extLst>
                  <a:ext uri="{0D108BD9-81ED-4DB2-BD59-A6C34878D82A}">
                    <a16:rowId xmlns:a16="http://schemas.microsoft.com/office/drawing/2014/main" val="2164687017"/>
                  </a:ext>
                </a:extLst>
              </a:tr>
              <a:tr h="17856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3</a:t>
                      </a:r>
                    </a:p>
                  </a:txBody>
                  <a:tcPr marL="108000" marR="108000" marT="72000" marB="7200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ts val="0"/>
                        </a:spcBef>
                        <a:spcAft>
                          <a:spcPts val="0"/>
                        </a:spcAft>
                        <a:buClrTx/>
                        <a:buSzTx/>
                        <a:buFont typeface="+mj-lt"/>
                        <a:buNone/>
                        <a:tabLst/>
                        <a:defRPr/>
                      </a:pPr>
                      <a:r>
                        <a:rPr lang="en-AU" sz="1000" b="1" kern="1200">
                          <a:solidFill>
                            <a:schemeClr val="tx2">
                              <a:lumMod val="10000"/>
                            </a:schemeClr>
                          </a:solidFill>
                          <a:latin typeface="+mn-lt"/>
                          <a:ea typeface="+mn-ea"/>
                          <a:cs typeface="+mn-cs"/>
                        </a:rPr>
                        <a:t>Expertise in gender and intersectionality in sector-specific context</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lang="en-AU" sz="1000" b="0" kern="1200">
                          <a:solidFill>
                            <a:schemeClr val="tx2">
                              <a:lumMod val="10000"/>
                            </a:schemeClr>
                          </a:solidFill>
                          <a:latin typeface="+mn-lt"/>
                          <a:ea typeface="+mn-ea"/>
                          <a:cs typeface="+mn-cs"/>
                        </a:rPr>
                        <a:t>Having staff with specialised knowledge in gender and intersectionality, and the ability to apply this expertise within sector-specific contexts, enhances the delivery of gender equality obligations.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‘Understanding of intersectional data has improved.’</a:t>
                      </a:r>
                    </a:p>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‘The allocation of a dedicated GE Officer in addition to a grant-funded Free From Violence Project Officer brings specialist expertise in gender equality to implementing the Act.’</a:t>
                      </a:r>
                    </a:p>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lang="en-AU" sz="1000" b="0" i="1" kern="1200">
                          <a:solidFill>
                            <a:schemeClr val="tx1"/>
                          </a:solidFill>
                          <a:latin typeface="+mn-lt"/>
                          <a:ea typeface="+mn-ea"/>
                          <a:cs typeface="+mn-cs"/>
                        </a:rPr>
                        <a:t>‘(We had) Robust experience from WGEA and other reporting requirements - we had no need to engage external providers.’</a:t>
                      </a:r>
                    </a:p>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lang="en-AU" sz="1000" b="0" i="1" kern="1200">
                          <a:solidFill>
                            <a:schemeClr val="tx1"/>
                          </a:solidFill>
                          <a:latin typeface="+mn-lt"/>
                          <a:ea typeface="+mn-ea"/>
                          <a:cs typeface="+mn-cs"/>
                        </a:rPr>
                        <a:t>‘One dedicated resource to all of GEAP/GIAs - became the subject matter expert based on information provided by the Commission.’</a:t>
                      </a:r>
                      <a:endParaRPr lang="en-AU" sz="10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AU" sz="16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120086176"/>
                  </a:ext>
                </a:extLst>
              </a:tr>
              <a:tr h="17856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4</a:t>
                      </a:r>
                    </a:p>
                  </a:txBody>
                  <a:tcPr marL="108000" marR="108000" marT="72000" marB="7200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ts val="0"/>
                        </a:spcBef>
                        <a:spcAft>
                          <a:spcPts val="0"/>
                        </a:spcAft>
                        <a:buClrTx/>
                        <a:buSzTx/>
                        <a:buFont typeface="+mj-lt"/>
                        <a:buNone/>
                        <a:tabLst/>
                        <a:defRPr/>
                      </a:pPr>
                      <a:r>
                        <a:rPr lang="en-AU" sz="1000" b="1" kern="1200" noProof="0">
                          <a:solidFill>
                            <a:schemeClr val="tx2">
                              <a:lumMod val="10000"/>
                            </a:schemeClr>
                          </a:solidFill>
                          <a:latin typeface="+mn-lt"/>
                          <a:ea typeface="+mn-ea"/>
                          <a:cs typeface="+mn-cs"/>
                        </a:rPr>
                        <a:t>Capability to influence and drive change within the organisation</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The capability to influence behavioural change within the organisation is a pivotal factor in the adoption of gender equality initiatives across the organisation.</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ts val="0"/>
                        </a:spcBef>
                        <a:spcAft>
                          <a:spcPts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‘Organisational change, key roles/sponsor changes impact continuity since GEAP implementation.’</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AU" sz="16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16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993402801"/>
                  </a:ext>
                </a:extLst>
              </a:tr>
            </a:tbl>
          </a:graphicData>
        </a:graphic>
      </p:graphicFrame>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worked well with the progress reporting and progress audit processes</a:t>
            </a:r>
          </a:p>
        </p:txBody>
      </p:sp>
      <p:sp>
        <p:nvSpPr>
          <p:cNvPr id="4" name="Text Placeholder 3">
            <a:extLst>
              <a:ext uri="{FF2B5EF4-FFF2-40B4-BE49-F238E27FC236}">
                <a16:creationId xmlns:a16="http://schemas.microsoft.com/office/drawing/2014/main" id="{C3D1E74B-D0C3-344B-51CA-7E979235465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17" name="Rectangle 16">
            <a:extLst>
              <a:ext uri="{FF2B5EF4-FFF2-40B4-BE49-F238E27FC236}">
                <a16:creationId xmlns:a16="http://schemas.microsoft.com/office/drawing/2014/main" id="{6A06D29A-CA83-E5B1-63A5-C5E0AFD1F739}"/>
              </a:ext>
            </a:extLst>
          </p:cNvPr>
          <p:cNvSpPr/>
          <p:nvPr/>
        </p:nvSpPr>
        <p:spPr>
          <a:xfrm>
            <a:off x="766763" y="-495"/>
            <a:ext cx="2871787"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worked well </a:t>
            </a:r>
          </a:p>
        </p:txBody>
      </p:sp>
      <p:sp>
        <p:nvSpPr>
          <p:cNvPr id="18" name="Rounded Rectangle 17">
            <a:extLst>
              <a:ext uri="{FF2B5EF4-FFF2-40B4-BE49-F238E27FC236}">
                <a16:creationId xmlns:a16="http://schemas.microsoft.com/office/drawing/2014/main" id="{30CF7F12-1CEB-2C7E-841A-FEA0FA2CF2DC}"/>
              </a:ext>
            </a:extLst>
          </p:cNvPr>
          <p:cNvSpPr/>
          <p:nvPr/>
        </p:nvSpPr>
        <p:spPr>
          <a:xfrm>
            <a:off x="2441525" y="39266"/>
            <a:ext cx="1150116" cy="287639"/>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Capability</a:t>
            </a:r>
          </a:p>
        </p:txBody>
      </p:sp>
      <p:pic>
        <p:nvPicPr>
          <p:cNvPr id="19" name="Graphic 18" descr="Badge Follow with solid fill">
            <a:extLst>
              <a:ext uri="{FF2B5EF4-FFF2-40B4-BE49-F238E27FC236}">
                <a16:creationId xmlns:a16="http://schemas.microsoft.com/office/drawing/2014/main" id="{52B5300E-5488-D722-8EA0-CE90A5A85569}"/>
              </a:ext>
            </a:extLst>
          </p:cNvPr>
          <p:cNvPicPr>
            <a:picLocks noChangeAspect="1"/>
          </p:cNvPicPr>
          <p:nvPr/>
        </p:nvPicPr>
        <p:blipFill>
          <a:blip r:embed="rId7">
            <a:extLst>
              <a:ext uri="{96DAC541-7B7A-43D3-8B79-37D633B846F1}">
                <asvg:svgBlip xmlns:asvg="http://schemas.microsoft.com/office/drawing/2016/SVG/main" r:embed="rId8"/>
              </a:ext>
            </a:extLst>
          </a:blip>
          <a:srcRect l="69" r="69"/>
          <a:stretch/>
        </p:blipFill>
        <p:spPr>
          <a:xfrm>
            <a:off x="798651" y="29887"/>
            <a:ext cx="305971" cy="306396"/>
          </a:xfrm>
          <a:prstGeom prst="rect">
            <a:avLst/>
          </a:prstGeom>
        </p:spPr>
      </p:pic>
      <p:sp>
        <p:nvSpPr>
          <p:cNvPr id="5" name="Rounded Rectangle 17">
            <a:extLst>
              <a:ext uri="{FF2B5EF4-FFF2-40B4-BE49-F238E27FC236}">
                <a16:creationId xmlns:a16="http://schemas.microsoft.com/office/drawing/2014/main" id="{1E8783C6-03E3-7E5A-EB42-CEDA9CA96E4E}"/>
              </a:ext>
            </a:extLst>
          </p:cNvPr>
          <p:cNvSpPr/>
          <p:nvPr/>
        </p:nvSpPr>
        <p:spPr>
          <a:xfrm>
            <a:off x="2441525" y="39266"/>
            <a:ext cx="1683886" cy="287639"/>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A. Capability (2/2)</a:t>
            </a:r>
          </a:p>
        </p:txBody>
      </p:sp>
      <p:graphicFrame>
        <p:nvGraphicFramePr>
          <p:cNvPr id="20" name="Table 19">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3580752226"/>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21" name="Table 20">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4229566091"/>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0846690"/>
                  </a:ext>
                </a:extLst>
              </a:tr>
            </a:tbl>
          </a:graphicData>
        </a:graphic>
      </p:graphicFrame>
      <p:sp>
        <p:nvSpPr>
          <p:cNvPr id="3" name="Slide Number Placeholder 2">
            <a:extLst>
              <a:ext uri="{FF2B5EF4-FFF2-40B4-BE49-F238E27FC236}">
                <a16:creationId xmlns:a16="http://schemas.microsoft.com/office/drawing/2014/main" id="{F47C5744-7307-BB00-F0C7-3D8F5ED4E715}"/>
              </a:ext>
            </a:extLst>
          </p:cNvPr>
          <p:cNvSpPr>
            <a:spLocks noGrp="1"/>
          </p:cNvSpPr>
          <p:nvPr>
            <p:ph type="sldNum" sz="quarter" idx="15"/>
          </p:nvPr>
        </p:nvSpPr>
        <p:spPr/>
        <p:txBody>
          <a:bodyPr/>
          <a:lstStyle/>
          <a:p>
            <a:fld id="{F5AEA0E0-5CC6-4BD0-905C-A0021E419432}" type="slidenum">
              <a:rPr lang="en-AU" smtClean="0"/>
              <a:pPr/>
              <a:t>14</a:t>
            </a:fld>
            <a:endParaRPr lang="en-AU"/>
          </a:p>
        </p:txBody>
      </p:sp>
    </p:spTree>
    <p:custDataLst>
      <p:tags r:id="rId1"/>
    </p:custDataLst>
    <p:extLst>
      <p:ext uri="{BB962C8B-B14F-4D97-AF65-F5344CB8AC3E}">
        <p14:creationId xmlns:p14="http://schemas.microsoft.com/office/powerpoint/2010/main" val="169182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3804128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worked well with the progress reporting and progress audit processes</a:t>
            </a:r>
          </a:p>
        </p:txBody>
      </p:sp>
      <p:sp>
        <p:nvSpPr>
          <p:cNvPr id="4" name="Text Placeholder 3">
            <a:extLst>
              <a:ext uri="{FF2B5EF4-FFF2-40B4-BE49-F238E27FC236}">
                <a16:creationId xmlns:a16="http://schemas.microsoft.com/office/drawing/2014/main" id="{C3D1E74B-D0C3-344B-51CA-7E979235465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6" name="Rectangle 5">
            <a:extLst>
              <a:ext uri="{FF2B5EF4-FFF2-40B4-BE49-F238E27FC236}">
                <a16:creationId xmlns:a16="http://schemas.microsoft.com/office/drawing/2014/main" id="{E78AF007-AF0F-B305-4755-07C048407274}"/>
              </a:ext>
            </a:extLst>
          </p:cNvPr>
          <p:cNvSpPr/>
          <p:nvPr/>
        </p:nvSpPr>
        <p:spPr>
          <a:xfrm>
            <a:off x="766763" y="-495"/>
            <a:ext cx="2871787"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worked well </a:t>
            </a:r>
          </a:p>
        </p:txBody>
      </p:sp>
      <p:sp>
        <p:nvSpPr>
          <p:cNvPr id="8" name="Rounded Rectangle 17">
            <a:extLst>
              <a:ext uri="{FF2B5EF4-FFF2-40B4-BE49-F238E27FC236}">
                <a16:creationId xmlns:a16="http://schemas.microsoft.com/office/drawing/2014/main" id="{B7D75203-28D9-D91F-DE50-C13F07AA723B}"/>
              </a:ext>
            </a:extLst>
          </p:cNvPr>
          <p:cNvSpPr/>
          <p:nvPr/>
        </p:nvSpPr>
        <p:spPr>
          <a:xfrm>
            <a:off x="2441525" y="39266"/>
            <a:ext cx="1852275" cy="287639"/>
          </a:xfrm>
          <a:prstGeom prst="roundRect">
            <a:avLst>
              <a:gd name="adj" fmla="val 50000"/>
            </a:avLst>
          </a:prstGeom>
          <a:solidFill>
            <a:srgbClr val="0EA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B. Organisation (1/2)</a:t>
            </a:r>
          </a:p>
        </p:txBody>
      </p:sp>
      <p:pic>
        <p:nvPicPr>
          <p:cNvPr id="9" name="Graphic 8" descr="Badge Follow with solid fill">
            <a:extLst>
              <a:ext uri="{FF2B5EF4-FFF2-40B4-BE49-F238E27FC236}">
                <a16:creationId xmlns:a16="http://schemas.microsoft.com/office/drawing/2014/main" id="{3C60B9B2-2715-7027-5DD3-295D758D58CB}"/>
              </a:ext>
            </a:extLst>
          </p:cNvPr>
          <p:cNvPicPr>
            <a:picLocks noChangeAspect="1"/>
          </p:cNvPicPr>
          <p:nvPr/>
        </p:nvPicPr>
        <p:blipFill>
          <a:blip r:embed="rId7">
            <a:extLst>
              <a:ext uri="{96DAC541-7B7A-43D3-8B79-37D633B846F1}">
                <asvg:svgBlip xmlns:asvg="http://schemas.microsoft.com/office/drawing/2016/SVG/main" r:embed="rId8"/>
              </a:ext>
            </a:extLst>
          </a:blip>
          <a:srcRect l="69" r="69"/>
          <a:stretch/>
        </p:blipFill>
        <p:spPr>
          <a:xfrm>
            <a:off x="798651" y="29887"/>
            <a:ext cx="305971" cy="306396"/>
          </a:xfrm>
          <a:prstGeom prst="rect">
            <a:avLst/>
          </a:prstGeom>
        </p:spPr>
      </p:pic>
      <p:graphicFrame>
        <p:nvGraphicFramePr>
          <p:cNvPr id="14" name="Table 13">
            <a:extLst>
              <a:ext uri="{FF2B5EF4-FFF2-40B4-BE49-F238E27FC236}">
                <a16:creationId xmlns:a16="http://schemas.microsoft.com/office/drawing/2014/main" id="{462873FF-C5F0-752D-BF09-3690678751D1}"/>
              </a:ext>
            </a:extLst>
          </p:cNvPr>
          <p:cNvGraphicFramePr>
            <a:graphicFrameLocks noGrp="1"/>
          </p:cNvGraphicFramePr>
          <p:nvPr>
            <p:extLst>
              <p:ext uri="{D42A27DB-BD31-4B8C-83A1-F6EECF244321}">
                <p14:modId xmlns:p14="http://schemas.microsoft.com/office/powerpoint/2010/main" val="3788930468"/>
              </p:ext>
            </p:extLst>
          </p:nvPr>
        </p:nvGraphicFramePr>
        <p:xfrm>
          <a:off x="770618" y="1678329"/>
          <a:ext cx="10655182" cy="423998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8400">
                  <a:extLst>
                    <a:ext uri="{9D8B030D-6E8A-4147-A177-3AD203B41FA5}">
                      <a16:colId xmlns:a16="http://schemas.microsoft.com/office/drawing/2014/main" val="1350872669"/>
                    </a:ext>
                  </a:extLst>
                </a:gridCol>
                <a:gridCol w="2623772">
                  <a:extLst>
                    <a:ext uri="{9D8B030D-6E8A-4147-A177-3AD203B41FA5}">
                      <a16:colId xmlns:a16="http://schemas.microsoft.com/office/drawing/2014/main" val="1022425900"/>
                    </a:ext>
                  </a:extLst>
                </a:gridCol>
                <a:gridCol w="447840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164687017"/>
                  </a:ext>
                </a:extLst>
              </a:tr>
              <a:tr h="10872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1</a:t>
                      </a:r>
                    </a:p>
                  </a:txBody>
                  <a:tcPr marL="108000" marR="108000" marT="72000" marB="7200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1"/>
                          </a:solidFill>
                          <a:latin typeface="+mn-lt"/>
                          <a:ea typeface="+mn-ea"/>
                          <a:cs typeface="+mn-cs"/>
                        </a:rPr>
                        <a:t>Enhancing internal capacity through outsourcing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Allocating the survey administration and template to a third-party company significantly enhances internal capacity and free up resources to focus on the other components of reporting.</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‘Allocating the survey administration and template to a third-party company (worked well).’</a:t>
                      </a:r>
                      <a:endParaRPr kumimoji="0" lang="en-AU" sz="1000" b="0" i="1" u="none" strike="noStrike" kern="1200" cap="none" spc="0" normalizeH="0" baseline="0" noProof="0" dirty="0">
                        <a:ln>
                          <a:noFill/>
                        </a:ln>
                        <a:solidFill>
                          <a:schemeClr val="tx1"/>
                        </a:solidFill>
                        <a:effectLst/>
                        <a:uLnTx/>
                        <a:uFillTx/>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2000" b="0" i="1" kern="1200" noProof="0">
                          <a:solidFill>
                            <a:schemeClr val="tx1"/>
                          </a:solidFill>
                          <a:latin typeface="+mn-lt"/>
                          <a:ea typeface="+mn-ea"/>
                          <a:cs typeface="+mn-cs"/>
                          <a:sym typeface="Wingdings" panose="05000000000000000000" pitchFamily="2" charset="2"/>
                        </a:rPr>
                        <a:t></a:t>
                      </a: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122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2</a:t>
                      </a:r>
                    </a:p>
                  </a:txBody>
                  <a:tcPr marL="108000" marR="108000" marT="72000" marB="7200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1"/>
                          </a:solidFill>
                          <a:latin typeface="+mn-lt"/>
                          <a:ea typeface="+mn-ea"/>
                          <a:cs typeface="+mn-cs"/>
                        </a:rPr>
                        <a:t>Formal working groups within the organisation (e.g., Gender Equality working group, Diversity, Equity &amp; Inclusion working group)</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Working groups within the organisation serve as an important platform for discussing and advancing the gender equality agenda with a diverse group of stakeholders.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‘Working groups seeking representation across the organisation (to progress gender equality).’</a:t>
                      </a:r>
                      <a:endParaRPr lang="en-AU" sz="1000" b="0" i="1" kern="1200" noProof="0">
                        <a:solidFill>
                          <a:schemeClr val="tx1"/>
                        </a:solidFill>
                        <a:latin typeface="+mn-lt"/>
                        <a:ea typeface="+mn-ea"/>
                        <a:cs typeface="+mn-cs"/>
                      </a:endParaRP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‘A senior working group of operational and medical leaders meets bi-monthly. They oversee the audit process.’</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highlight>
                          <a:srgbClr val="FFFF00"/>
                        </a:highligh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highlight>
                          <a:srgbClr val="FFFF00"/>
                        </a:highligh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r h="122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3</a:t>
                      </a:r>
                    </a:p>
                  </a:txBody>
                  <a:tcPr marL="108000" marR="108000" marT="72000" marB="7200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1"/>
                          </a:solidFill>
                          <a:latin typeface="+mn-lt"/>
                          <a:ea typeface="+mn-ea"/>
                          <a:cs typeface="+mn-cs"/>
                        </a:rPr>
                        <a:t>Clear governance and approval processes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The well-defined governance structure and collaborative approval process involving managers, executives, and the </a:t>
                      </a:r>
                      <a:r>
                        <a:rPr lang="en-AU" sz="1000" b="0" strike="noStrike" kern="1200" noProof="0">
                          <a:solidFill>
                            <a:schemeClr val="tx1"/>
                          </a:solidFill>
                          <a:latin typeface="+mn-lt"/>
                          <a:ea typeface="+mn-ea"/>
                          <a:cs typeface="+mn-cs"/>
                        </a:rPr>
                        <a:t>Inclusion &amp; Diversity </a:t>
                      </a:r>
                      <a:r>
                        <a:rPr lang="en-AU" sz="1000" b="0" kern="1200" noProof="0">
                          <a:solidFill>
                            <a:schemeClr val="tx1"/>
                          </a:solidFill>
                          <a:latin typeface="+mn-lt"/>
                          <a:ea typeface="+mn-ea"/>
                          <a:cs typeface="+mn-cs"/>
                        </a:rPr>
                        <a:t>team ensure that progress audit process is completed efficiently and accurately.</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‘Our governance structure was clear, and it was easy to identify the right approval process. I worked on the audit data and then it was further approved by my own manager and executives in consultation with our Inclusion &amp; Diversity team.’</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‘Clear processes for communication up and down between workers and leaders.’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‘Small team worked together to complete (the progress audit), executive reviewed, CEO approved.’</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84663775"/>
                  </a:ext>
                </a:extLst>
              </a:tr>
            </a:tbl>
          </a:graphicData>
        </a:graphic>
      </p:graphicFrame>
      <p:graphicFrame>
        <p:nvGraphicFramePr>
          <p:cNvPr id="18" name="Table 17">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3455903056"/>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9" name="Table 18">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2301617405"/>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3590846690"/>
                  </a:ext>
                </a:extLst>
              </a:tr>
            </a:tbl>
          </a:graphicData>
        </a:graphic>
      </p:graphicFrame>
      <p:sp>
        <p:nvSpPr>
          <p:cNvPr id="3" name="Slide Number Placeholder 2">
            <a:extLst>
              <a:ext uri="{FF2B5EF4-FFF2-40B4-BE49-F238E27FC236}">
                <a16:creationId xmlns:a16="http://schemas.microsoft.com/office/drawing/2014/main" id="{4D3548A2-335C-6FD0-131E-56BC57B85A35}"/>
              </a:ext>
            </a:extLst>
          </p:cNvPr>
          <p:cNvSpPr>
            <a:spLocks noGrp="1"/>
          </p:cNvSpPr>
          <p:nvPr>
            <p:ph type="sldNum" sz="quarter" idx="15"/>
          </p:nvPr>
        </p:nvSpPr>
        <p:spPr/>
        <p:txBody>
          <a:bodyPr/>
          <a:lstStyle/>
          <a:p>
            <a:fld id="{F5AEA0E0-5CC6-4BD0-905C-A0021E419432}" type="slidenum">
              <a:rPr lang="en-AU" smtClean="0"/>
              <a:pPr/>
              <a:t>15</a:t>
            </a:fld>
            <a:endParaRPr lang="en-AU"/>
          </a:p>
        </p:txBody>
      </p:sp>
    </p:spTree>
    <p:custDataLst>
      <p:tags r:id="rId1"/>
    </p:custDataLst>
    <p:extLst>
      <p:ext uri="{BB962C8B-B14F-4D97-AF65-F5344CB8AC3E}">
        <p14:creationId xmlns:p14="http://schemas.microsoft.com/office/powerpoint/2010/main" val="2673391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63266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14" name="Table 13">
            <a:extLst>
              <a:ext uri="{FF2B5EF4-FFF2-40B4-BE49-F238E27FC236}">
                <a16:creationId xmlns:a16="http://schemas.microsoft.com/office/drawing/2014/main" id="{462873FF-C5F0-752D-BF09-3690678751D1}"/>
              </a:ext>
            </a:extLst>
          </p:cNvPr>
          <p:cNvGraphicFramePr>
            <a:graphicFrameLocks noGrp="1"/>
          </p:cNvGraphicFramePr>
          <p:nvPr>
            <p:extLst>
              <p:ext uri="{D42A27DB-BD31-4B8C-83A1-F6EECF244321}">
                <p14:modId xmlns:p14="http://schemas.microsoft.com/office/powerpoint/2010/main" val="1105916252"/>
              </p:ext>
            </p:extLst>
          </p:nvPr>
        </p:nvGraphicFramePr>
        <p:xfrm>
          <a:off x="770618" y="1678329"/>
          <a:ext cx="10655182" cy="424142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8400">
                  <a:extLst>
                    <a:ext uri="{9D8B030D-6E8A-4147-A177-3AD203B41FA5}">
                      <a16:colId xmlns:a16="http://schemas.microsoft.com/office/drawing/2014/main" val="1350872669"/>
                    </a:ext>
                  </a:extLst>
                </a:gridCol>
                <a:gridCol w="2623772">
                  <a:extLst>
                    <a:ext uri="{9D8B030D-6E8A-4147-A177-3AD203B41FA5}">
                      <a16:colId xmlns:a16="http://schemas.microsoft.com/office/drawing/2014/main" val="1022425900"/>
                    </a:ext>
                  </a:extLst>
                </a:gridCol>
                <a:gridCol w="447840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164687017"/>
                  </a:ext>
                </a:extLst>
              </a:tr>
              <a:tr h="19512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4</a:t>
                      </a:r>
                    </a:p>
                  </a:txBody>
                  <a:tcPr marL="108000" marR="108000" marT="72000" marB="7200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Senior leadership buy-in and participation</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The active engagement and visible participation of boards, executives, and senior leaders are crucial in securing support from the broader organisation to advance gender equality initiatives.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‘In principle, the governance structure supports and enables monitoring, driving and prioritising. Structure is established and the Board are generally interested/bought into the (progress) </a:t>
                      </a:r>
                      <a:r>
                        <a:rPr lang="en-AU" sz="1000" b="0" i="1" strike="noStrike" kern="1200" noProof="0">
                          <a:solidFill>
                            <a:schemeClr val="tx1"/>
                          </a:solidFill>
                          <a:latin typeface="+mn-lt"/>
                          <a:ea typeface="+mn-ea"/>
                          <a:cs typeface="+mn-cs"/>
                        </a:rPr>
                        <a:t>reporting and driving </a:t>
                      </a:r>
                      <a:r>
                        <a:rPr lang="en-AU" sz="1000" b="0" i="1" kern="1200" noProof="0">
                          <a:solidFill>
                            <a:schemeClr val="tx1"/>
                          </a:solidFill>
                          <a:latin typeface="+mn-lt"/>
                          <a:ea typeface="+mn-ea"/>
                          <a:cs typeface="+mn-cs"/>
                        </a:rPr>
                        <a:t>better outcomes.’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‘At the beginning, we had strong support from our Exec and board and that continues to be the case, however, the degree of that support varies.’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‘Board and Executive Leadership (buy-in was an enabler).’</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‘We report regularly on progress against gender equality to the Vice-Chancellor’s Group (the University’s most senior committee), as well as to our governing body and the University-wide Equity, Diversity and Inclusion Committee. This includes our University annual report.’</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‘Executive Leadership Team onboard with the purpose and buy-in was easily sought.’</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1620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5</a:t>
                      </a:r>
                    </a:p>
                  </a:txBody>
                  <a:tcPr marL="108000" marR="108000" marT="72000" marB="72000">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Community of practice (CoP) and peak bodies within the sector e.g., Municipal Association of Victoria (MAV)</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Communities of practice provide a forum for sharing best practices and discussing common challenges. This has been recognised as a valuable support system for gender equality and DE&amp;I professionals, who often work without dedicated teams within their organisations.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‘I don't think remoteness is such a big deal. We can overcome that with communities of practice, with regional outreach.’</a:t>
                      </a:r>
                      <a:endParaRPr lang="en-AU" sz="1000" b="0" i="1" kern="1200" noProof="0">
                        <a:solidFill>
                          <a:schemeClr val="tx1"/>
                        </a:solidFill>
                        <a:highlight>
                          <a:srgbClr val="FFFF00"/>
                        </a:highlight>
                        <a:latin typeface="+mn-lt"/>
                        <a:ea typeface="+mn-ea"/>
                        <a:cs typeface="+mn-cs"/>
                      </a:endParaRP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‘Used the collective knowledge from other councils on how to interpret or explain results. Tapped into team members for energy and encouragement.’</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‘The recent PD session organised by MAV on how to apply a GIA to Municipal Community Health and Wellbeing Plans, was very well received, and offered a chance for councils to share learnings, and streamline common questions/challenges.’</a:t>
                      </a:r>
                      <a:endParaRPr kumimoji="0" lang="en-AU" sz="1000" b="0" i="1" u="none" strike="noStrike" kern="1200" cap="none" spc="0" normalizeH="0" baseline="0" noProof="0" dirty="0">
                        <a:ln>
                          <a:noFill/>
                        </a:ln>
                        <a:solidFill>
                          <a:schemeClr val="tx1"/>
                        </a:solidFill>
                        <a:effectLst/>
                        <a:uLnTx/>
                        <a:uFillTx/>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bl>
          </a:graphicData>
        </a:graphic>
      </p:graphicFrame>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worked well with the progress reporting and progress audit processes </a:t>
            </a:r>
          </a:p>
        </p:txBody>
      </p:sp>
      <p:sp>
        <p:nvSpPr>
          <p:cNvPr id="4" name="Text Placeholder 3">
            <a:extLst>
              <a:ext uri="{FF2B5EF4-FFF2-40B4-BE49-F238E27FC236}">
                <a16:creationId xmlns:a16="http://schemas.microsoft.com/office/drawing/2014/main" id="{C3D1E74B-D0C3-344B-51CA-7E979235465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6" name="Rectangle 5">
            <a:extLst>
              <a:ext uri="{FF2B5EF4-FFF2-40B4-BE49-F238E27FC236}">
                <a16:creationId xmlns:a16="http://schemas.microsoft.com/office/drawing/2014/main" id="{E78AF007-AF0F-B305-4755-07C048407274}"/>
              </a:ext>
            </a:extLst>
          </p:cNvPr>
          <p:cNvSpPr/>
          <p:nvPr/>
        </p:nvSpPr>
        <p:spPr>
          <a:xfrm>
            <a:off x="766763" y="-495"/>
            <a:ext cx="2871787"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worked well </a:t>
            </a:r>
          </a:p>
        </p:txBody>
      </p:sp>
      <p:pic>
        <p:nvPicPr>
          <p:cNvPr id="9" name="Graphic 8" descr="Badge Follow with solid fill">
            <a:extLst>
              <a:ext uri="{FF2B5EF4-FFF2-40B4-BE49-F238E27FC236}">
                <a16:creationId xmlns:a16="http://schemas.microsoft.com/office/drawing/2014/main" id="{3C60B9B2-2715-7027-5DD3-295D758D58CB}"/>
              </a:ext>
            </a:extLst>
          </p:cNvPr>
          <p:cNvPicPr>
            <a:picLocks noChangeAspect="1"/>
          </p:cNvPicPr>
          <p:nvPr/>
        </p:nvPicPr>
        <p:blipFill>
          <a:blip r:embed="rId7">
            <a:extLst>
              <a:ext uri="{96DAC541-7B7A-43D3-8B79-37D633B846F1}">
                <asvg:svgBlip xmlns:asvg="http://schemas.microsoft.com/office/drawing/2016/SVG/main" r:embed="rId8"/>
              </a:ext>
            </a:extLst>
          </a:blip>
          <a:srcRect l="69" r="69"/>
          <a:stretch/>
        </p:blipFill>
        <p:spPr>
          <a:xfrm>
            <a:off x="798651" y="29887"/>
            <a:ext cx="305971" cy="306396"/>
          </a:xfrm>
          <a:prstGeom prst="rect">
            <a:avLst/>
          </a:prstGeom>
        </p:spPr>
      </p:pic>
      <p:graphicFrame>
        <p:nvGraphicFramePr>
          <p:cNvPr id="16" name="Table 15">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2118902282"/>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7" name="Table 16">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1019603889"/>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3590846690"/>
                  </a:ext>
                </a:extLst>
              </a:tr>
            </a:tbl>
          </a:graphicData>
        </a:graphic>
      </p:graphicFrame>
      <p:sp>
        <p:nvSpPr>
          <p:cNvPr id="19" name="Rounded Rectangle 17">
            <a:extLst>
              <a:ext uri="{FF2B5EF4-FFF2-40B4-BE49-F238E27FC236}">
                <a16:creationId xmlns:a16="http://schemas.microsoft.com/office/drawing/2014/main" id="{B7D75203-28D9-D91F-DE50-C13F07AA723B}"/>
              </a:ext>
            </a:extLst>
          </p:cNvPr>
          <p:cNvSpPr/>
          <p:nvPr/>
        </p:nvSpPr>
        <p:spPr>
          <a:xfrm>
            <a:off x="2441525" y="39266"/>
            <a:ext cx="1852275" cy="287639"/>
          </a:xfrm>
          <a:prstGeom prst="roundRect">
            <a:avLst>
              <a:gd name="adj" fmla="val 50000"/>
            </a:avLst>
          </a:prstGeom>
          <a:solidFill>
            <a:srgbClr val="0EA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B. Organisation (2/2)</a:t>
            </a:r>
          </a:p>
        </p:txBody>
      </p:sp>
      <p:sp>
        <p:nvSpPr>
          <p:cNvPr id="3" name="Slide Number Placeholder 2">
            <a:extLst>
              <a:ext uri="{FF2B5EF4-FFF2-40B4-BE49-F238E27FC236}">
                <a16:creationId xmlns:a16="http://schemas.microsoft.com/office/drawing/2014/main" id="{91B63683-7EA7-6D3D-C535-DFFE5BCB72AD}"/>
              </a:ext>
            </a:extLst>
          </p:cNvPr>
          <p:cNvSpPr>
            <a:spLocks noGrp="1"/>
          </p:cNvSpPr>
          <p:nvPr>
            <p:ph type="sldNum" sz="quarter" idx="15"/>
          </p:nvPr>
        </p:nvSpPr>
        <p:spPr/>
        <p:txBody>
          <a:bodyPr/>
          <a:lstStyle/>
          <a:p>
            <a:fld id="{F5AEA0E0-5CC6-4BD0-905C-A0021E419432}" type="slidenum">
              <a:rPr lang="en-AU" smtClean="0"/>
              <a:pPr/>
              <a:t>16</a:t>
            </a:fld>
            <a:endParaRPr lang="en-AU"/>
          </a:p>
        </p:txBody>
      </p:sp>
    </p:spTree>
    <p:custDataLst>
      <p:tags r:id="rId1"/>
    </p:custDataLst>
    <p:extLst>
      <p:ext uri="{BB962C8B-B14F-4D97-AF65-F5344CB8AC3E}">
        <p14:creationId xmlns:p14="http://schemas.microsoft.com/office/powerpoint/2010/main" val="2787258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3914283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worked well with the progress reporting and progress audit processes</a:t>
            </a:r>
          </a:p>
        </p:txBody>
      </p:sp>
      <p:sp>
        <p:nvSpPr>
          <p:cNvPr id="4" name="Text Placeholder 3">
            <a:extLst>
              <a:ext uri="{FF2B5EF4-FFF2-40B4-BE49-F238E27FC236}">
                <a16:creationId xmlns:a16="http://schemas.microsoft.com/office/drawing/2014/main" id="{C3D1E74B-D0C3-344B-51CA-7E979235465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9" name="Rectangle 8">
            <a:extLst>
              <a:ext uri="{FF2B5EF4-FFF2-40B4-BE49-F238E27FC236}">
                <a16:creationId xmlns:a16="http://schemas.microsoft.com/office/drawing/2014/main" id="{2178F482-C2D3-1995-1EC1-29398BD9949E}"/>
              </a:ext>
            </a:extLst>
          </p:cNvPr>
          <p:cNvSpPr/>
          <p:nvPr/>
        </p:nvSpPr>
        <p:spPr>
          <a:xfrm>
            <a:off x="766763" y="-495"/>
            <a:ext cx="3957637"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worked well </a:t>
            </a:r>
          </a:p>
        </p:txBody>
      </p:sp>
      <p:sp>
        <p:nvSpPr>
          <p:cNvPr id="11" name="Rounded Rectangle 14">
            <a:extLst>
              <a:ext uri="{FF2B5EF4-FFF2-40B4-BE49-F238E27FC236}">
                <a16:creationId xmlns:a16="http://schemas.microsoft.com/office/drawing/2014/main" id="{B11F6C17-90DF-98C2-6A76-99FE6B265DA8}"/>
              </a:ext>
            </a:extLst>
          </p:cNvPr>
          <p:cNvSpPr/>
          <p:nvPr/>
        </p:nvSpPr>
        <p:spPr>
          <a:xfrm>
            <a:off x="2441525" y="39266"/>
            <a:ext cx="2844000" cy="287639"/>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C. Culture and ways of working (1/2)</a:t>
            </a:r>
          </a:p>
        </p:txBody>
      </p:sp>
      <p:pic>
        <p:nvPicPr>
          <p:cNvPr id="13" name="Graphic 12" descr="Badge Follow with solid fill">
            <a:extLst>
              <a:ext uri="{FF2B5EF4-FFF2-40B4-BE49-F238E27FC236}">
                <a16:creationId xmlns:a16="http://schemas.microsoft.com/office/drawing/2014/main" id="{BED60909-9AFC-BD08-CE41-A9C89CA58C42}"/>
              </a:ext>
            </a:extLst>
          </p:cNvPr>
          <p:cNvPicPr>
            <a:picLocks noChangeAspect="1"/>
          </p:cNvPicPr>
          <p:nvPr/>
        </p:nvPicPr>
        <p:blipFill>
          <a:blip r:embed="rId7">
            <a:extLst>
              <a:ext uri="{96DAC541-7B7A-43D3-8B79-37D633B846F1}">
                <asvg:svgBlip xmlns:asvg="http://schemas.microsoft.com/office/drawing/2016/SVG/main" r:embed="rId8"/>
              </a:ext>
            </a:extLst>
          </a:blip>
          <a:srcRect l="69" r="69"/>
          <a:stretch/>
        </p:blipFill>
        <p:spPr>
          <a:xfrm>
            <a:off x="798651" y="29887"/>
            <a:ext cx="305971" cy="306396"/>
          </a:xfrm>
          <a:prstGeom prst="rect">
            <a:avLst/>
          </a:prstGeom>
        </p:spPr>
      </p:pic>
      <p:graphicFrame>
        <p:nvGraphicFramePr>
          <p:cNvPr id="6" name="Table 5">
            <a:extLst>
              <a:ext uri="{FF2B5EF4-FFF2-40B4-BE49-F238E27FC236}">
                <a16:creationId xmlns:a16="http://schemas.microsoft.com/office/drawing/2014/main" id="{F7F17107-7320-6B7E-E37F-49C1940B3E40}"/>
              </a:ext>
            </a:extLst>
          </p:cNvPr>
          <p:cNvGraphicFramePr>
            <a:graphicFrameLocks noGrp="1"/>
          </p:cNvGraphicFramePr>
          <p:nvPr>
            <p:extLst>
              <p:ext uri="{D42A27DB-BD31-4B8C-83A1-F6EECF244321}">
                <p14:modId xmlns:p14="http://schemas.microsoft.com/office/powerpoint/2010/main" val="657048284"/>
              </p:ext>
            </p:extLst>
          </p:nvPr>
        </p:nvGraphicFramePr>
        <p:xfrm>
          <a:off x="770618" y="1681069"/>
          <a:ext cx="10655182" cy="4104314"/>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8400">
                  <a:extLst>
                    <a:ext uri="{9D8B030D-6E8A-4147-A177-3AD203B41FA5}">
                      <a16:colId xmlns:a16="http://schemas.microsoft.com/office/drawing/2014/main" val="1350872669"/>
                    </a:ext>
                  </a:extLst>
                </a:gridCol>
                <a:gridCol w="1958725">
                  <a:extLst>
                    <a:ext uri="{9D8B030D-6E8A-4147-A177-3AD203B41FA5}">
                      <a16:colId xmlns:a16="http://schemas.microsoft.com/office/drawing/2014/main" val="1022425900"/>
                    </a:ext>
                  </a:extLst>
                </a:gridCol>
                <a:gridCol w="5143447">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164687017"/>
                  </a:ext>
                </a:extLst>
              </a:tr>
              <a:tr h="283551">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1</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Organisational strategy and commitment to promote gender equality (or diversity, equity and inclusion more broadly)</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An organisational strategy and commitment that promotes gender equality, whether directly or indirectly, significantly enhances stakeholder engagement and support. Gender equality initiatives are perceived as crucial to achieving strategic goals.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‘We have an E&amp;I interim strategy, and this guides our actions for priority populations.’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‘The commitment to equity as a Council Plan value means that many of the senior leadership team exhibit these values, have skills and experience related to this area and are genuine supporters of the legislation and consequent legislative obligations.’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‘Organisation is very supportive of gender equality, and we have a number of projects and initiatives aimed at improving gender equality as well as reducing the gender pay gap.’</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‘Some consultation with First Nations employees and LGBTIQA+ Network on some aspects.’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‘The University’s commitment to gender equality is well-articulated in our strategic documents, and gender equality goals are included in our Environmental, Social and Governance Statement.’</a:t>
                      </a:r>
                      <a:endParaRPr lang="en-AU" sz="900" b="0" i="1" kern="1200" noProof="0" dirty="0">
                        <a:solidFill>
                          <a:schemeClr val="tx1"/>
                        </a:solidFill>
                        <a:latin typeface="+mn-lt"/>
                        <a:ea typeface="+mn-ea"/>
                        <a:cs typeface="+mn-cs"/>
                      </a:endParaRPr>
                    </a:p>
                  </a:txBody>
                  <a:tcPr marL="108000" marR="36000" marT="72000" marB="504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12672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2</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Organisational statements or frameworks on gender equality (or diversity, equity and inclusion more broadly)</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Formal organisational commitments to gender equality demonstrate active leadership sponsorship and significantly enhance stakeholder engagement and support.</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‘Developing/implementing GIA framework at present - opportunity to ensure that we have an all of organisation approach to gender equality and reporting responsibilities.’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‘(Our council) has a strong commitment to inclusion across our Towards Equality Framework, the Aboriginal Protocols and the GEAP. It also has recently completed both the Welcoming Cities and the Rainbow Tick Accreditation process.’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‘Developing universal design principles which will drive an intersectional approach to planning and service design - this will replace impact statements for us.’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‘In 2020, (our TAFE) established a Social Justice Charter with the purpose of embedding the universal principals of equity, fairness, and respect into all aspects of TAFE’s operations, systems, and infrastructure.’</a:t>
                      </a:r>
                      <a:endParaRPr lang="en-AU" sz="900" b="0" i="1" kern="1200" noProof="0" dirty="0">
                        <a:solidFill>
                          <a:schemeClr val="tx1"/>
                        </a:solidFill>
                        <a:latin typeface="+mn-lt"/>
                        <a:ea typeface="+mn-ea"/>
                        <a:cs typeface="+mn-cs"/>
                      </a:endParaRPr>
                    </a:p>
                  </a:txBody>
                  <a:tcPr marL="108000" marR="36000" marT="72000" marB="504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r h="8028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3</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Motivation levels of senior leadership for promoting gender equality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Individual motivation and commitment to the gender equality agenda are crucial for securing buy-in from the leadership team.</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‘Our organisation understands the need for gender equality and is supportive – (we mostly have) female executives.’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‘Strong prioritisation by (our university) to complete the CGEPS reporting, understanding the importance of this work.’</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‘Working with (internal) partners who have an understanding and desire to contribute to real change. Curiosity of peers, willingness to explore data and reasons.’</a:t>
                      </a:r>
                      <a:endParaRPr kumimoji="0" lang="en-AU" sz="900" b="0" i="1" u="none" strike="noStrike" kern="1200" cap="none" spc="0" normalizeH="0" baseline="0" noProof="0" dirty="0">
                        <a:ln>
                          <a:noFill/>
                        </a:ln>
                        <a:solidFill>
                          <a:schemeClr val="tx1"/>
                        </a:solidFill>
                        <a:effectLst/>
                        <a:uLnTx/>
                        <a:uFillTx/>
                        <a:latin typeface="+mn-lt"/>
                        <a:ea typeface="+mn-ea"/>
                        <a:cs typeface="+mn-cs"/>
                      </a:endParaRPr>
                    </a:p>
                  </a:txBody>
                  <a:tcPr marL="108000" marR="36000" marT="72000" marB="504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84663775"/>
                  </a:ext>
                </a:extLst>
              </a:tr>
            </a:tbl>
          </a:graphicData>
        </a:graphic>
      </p:graphicFrame>
      <p:graphicFrame>
        <p:nvGraphicFramePr>
          <p:cNvPr id="16" name="Table 15">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3743975715"/>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7" name="Table 16">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2107299735"/>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590846690"/>
                  </a:ext>
                </a:extLst>
              </a:tr>
            </a:tbl>
          </a:graphicData>
        </a:graphic>
      </p:graphicFrame>
      <p:sp>
        <p:nvSpPr>
          <p:cNvPr id="3" name="Slide Number Placeholder 2">
            <a:extLst>
              <a:ext uri="{FF2B5EF4-FFF2-40B4-BE49-F238E27FC236}">
                <a16:creationId xmlns:a16="http://schemas.microsoft.com/office/drawing/2014/main" id="{3E62F663-860E-E7AD-B58C-6CFCB91FA9BE}"/>
              </a:ext>
            </a:extLst>
          </p:cNvPr>
          <p:cNvSpPr>
            <a:spLocks noGrp="1"/>
          </p:cNvSpPr>
          <p:nvPr>
            <p:ph type="sldNum" sz="quarter" idx="15"/>
          </p:nvPr>
        </p:nvSpPr>
        <p:spPr/>
        <p:txBody>
          <a:bodyPr/>
          <a:lstStyle/>
          <a:p>
            <a:fld id="{F5AEA0E0-5CC6-4BD0-905C-A0021E419432}" type="slidenum">
              <a:rPr lang="en-AU" smtClean="0"/>
              <a:pPr/>
              <a:t>17</a:t>
            </a:fld>
            <a:endParaRPr lang="en-AU"/>
          </a:p>
        </p:txBody>
      </p:sp>
    </p:spTree>
    <p:custDataLst>
      <p:tags r:id="rId1"/>
    </p:custDataLst>
    <p:extLst>
      <p:ext uri="{BB962C8B-B14F-4D97-AF65-F5344CB8AC3E}">
        <p14:creationId xmlns:p14="http://schemas.microsoft.com/office/powerpoint/2010/main" val="1924127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3169462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6" name="Table 5">
            <a:extLst>
              <a:ext uri="{FF2B5EF4-FFF2-40B4-BE49-F238E27FC236}">
                <a16:creationId xmlns:a16="http://schemas.microsoft.com/office/drawing/2014/main" id="{F7F17107-7320-6B7E-E37F-49C1940B3E40}"/>
              </a:ext>
            </a:extLst>
          </p:cNvPr>
          <p:cNvGraphicFramePr>
            <a:graphicFrameLocks noGrp="1"/>
          </p:cNvGraphicFramePr>
          <p:nvPr>
            <p:extLst>
              <p:ext uri="{D42A27DB-BD31-4B8C-83A1-F6EECF244321}">
                <p14:modId xmlns:p14="http://schemas.microsoft.com/office/powerpoint/2010/main" val="274478708"/>
              </p:ext>
            </p:extLst>
          </p:nvPr>
        </p:nvGraphicFramePr>
        <p:xfrm>
          <a:off x="770618" y="1678329"/>
          <a:ext cx="10655182" cy="424142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8400">
                  <a:extLst>
                    <a:ext uri="{9D8B030D-6E8A-4147-A177-3AD203B41FA5}">
                      <a16:colId xmlns:a16="http://schemas.microsoft.com/office/drawing/2014/main" val="1350872669"/>
                    </a:ext>
                  </a:extLst>
                </a:gridCol>
                <a:gridCol w="2623772">
                  <a:extLst>
                    <a:ext uri="{9D8B030D-6E8A-4147-A177-3AD203B41FA5}">
                      <a16:colId xmlns:a16="http://schemas.microsoft.com/office/drawing/2014/main" val="1022425900"/>
                    </a:ext>
                  </a:extLst>
                </a:gridCol>
                <a:gridCol w="447840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164687017"/>
                  </a:ext>
                </a:extLst>
              </a:tr>
              <a:tr h="17856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4</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Visits from the Public Sector Gender Equality team and Commissioner</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Visits from the Commissioner and CGEPS team invigorate the leadership team and staff, often introducing new perspectives and renewing motivation to advance gender equality initiatives.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‘Having the Commissioner visit (was very helpful).’</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‘Having site visit from the Commissioner was very impactful.’</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US" sz="1000" b="0" i="1" kern="1200" noProof="0">
                          <a:solidFill>
                            <a:schemeClr val="tx1"/>
                          </a:solidFill>
                          <a:latin typeface="+mn-lt"/>
                          <a:ea typeface="+mn-ea"/>
                          <a:cs typeface="+mn-cs"/>
                        </a:rPr>
                        <a:t>‘CGEPS team were available to meet with TAFEs to update us &amp; answer queries which was very helpful.’</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17856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5</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Enhancement in the support for gender equality initiatives from the senior team due to legislative imperatives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2">
                              <a:lumMod val="10000"/>
                            </a:schemeClr>
                          </a:solidFill>
                          <a:latin typeface="+mn-lt"/>
                          <a:ea typeface="+mn-ea"/>
                          <a:cs typeface="+mn-cs"/>
                        </a:rPr>
                        <a:t>Legislative requirements to complete gender equality reporting and the enforcement by CGEPS has increased senior leaders’ support to gender equality within the organisations.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78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‘Legislative imperatives helped with the ‘business case’ for Executive leaders and Executives in support of GEAP agenda.’</a:t>
                      </a:r>
                      <a:endParaRPr kumimoji="0" lang="en-AU" sz="1000" b="0" i="1" u="none" strike="noStrike" kern="1200" cap="none" spc="0" normalizeH="0" baseline="0" noProof="0" dirty="0">
                        <a:ln>
                          <a:noFill/>
                        </a:ln>
                        <a:solidFill>
                          <a:schemeClr val="tx1"/>
                        </a:solidFill>
                        <a:effectLst/>
                        <a:uLnTx/>
                        <a:uFillTx/>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bl>
          </a:graphicData>
        </a:graphic>
      </p:graphicFrame>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worked well with the progress reporting and progress audit processes </a:t>
            </a:r>
          </a:p>
        </p:txBody>
      </p:sp>
      <p:sp>
        <p:nvSpPr>
          <p:cNvPr id="4" name="Text Placeholder 3">
            <a:extLst>
              <a:ext uri="{FF2B5EF4-FFF2-40B4-BE49-F238E27FC236}">
                <a16:creationId xmlns:a16="http://schemas.microsoft.com/office/drawing/2014/main" id="{C3D1E74B-D0C3-344B-51CA-7E979235465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9" name="Rectangle 8">
            <a:extLst>
              <a:ext uri="{FF2B5EF4-FFF2-40B4-BE49-F238E27FC236}">
                <a16:creationId xmlns:a16="http://schemas.microsoft.com/office/drawing/2014/main" id="{2178F482-C2D3-1995-1EC1-29398BD9949E}"/>
              </a:ext>
            </a:extLst>
          </p:cNvPr>
          <p:cNvSpPr/>
          <p:nvPr/>
        </p:nvSpPr>
        <p:spPr>
          <a:xfrm>
            <a:off x="766763" y="-495"/>
            <a:ext cx="3957637"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worked well </a:t>
            </a:r>
          </a:p>
        </p:txBody>
      </p:sp>
      <p:pic>
        <p:nvPicPr>
          <p:cNvPr id="13" name="Graphic 12" descr="Badge Follow with solid fill">
            <a:extLst>
              <a:ext uri="{FF2B5EF4-FFF2-40B4-BE49-F238E27FC236}">
                <a16:creationId xmlns:a16="http://schemas.microsoft.com/office/drawing/2014/main" id="{BED60909-9AFC-BD08-CE41-A9C89CA58C42}"/>
              </a:ext>
            </a:extLst>
          </p:cNvPr>
          <p:cNvPicPr>
            <a:picLocks noChangeAspect="1"/>
          </p:cNvPicPr>
          <p:nvPr/>
        </p:nvPicPr>
        <p:blipFill>
          <a:blip r:embed="rId7">
            <a:extLst>
              <a:ext uri="{96DAC541-7B7A-43D3-8B79-37D633B846F1}">
                <asvg:svgBlip xmlns:asvg="http://schemas.microsoft.com/office/drawing/2016/SVG/main" r:embed="rId8"/>
              </a:ext>
            </a:extLst>
          </a:blip>
          <a:srcRect l="69" r="69"/>
          <a:stretch/>
        </p:blipFill>
        <p:spPr>
          <a:xfrm>
            <a:off x="798651" y="29887"/>
            <a:ext cx="305971" cy="306396"/>
          </a:xfrm>
          <a:prstGeom prst="rect">
            <a:avLst/>
          </a:prstGeom>
        </p:spPr>
      </p:pic>
      <p:sp>
        <p:nvSpPr>
          <p:cNvPr id="17" name="Rounded Rectangle 14">
            <a:extLst>
              <a:ext uri="{FF2B5EF4-FFF2-40B4-BE49-F238E27FC236}">
                <a16:creationId xmlns:a16="http://schemas.microsoft.com/office/drawing/2014/main" id="{B11F6C17-90DF-98C2-6A76-99FE6B265DA8}"/>
              </a:ext>
            </a:extLst>
          </p:cNvPr>
          <p:cNvSpPr/>
          <p:nvPr/>
        </p:nvSpPr>
        <p:spPr>
          <a:xfrm>
            <a:off x="2441525" y="39266"/>
            <a:ext cx="2844000" cy="287639"/>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C. Culture and ways of working (2/2)</a:t>
            </a:r>
          </a:p>
        </p:txBody>
      </p:sp>
      <p:graphicFrame>
        <p:nvGraphicFramePr>
          <p:cNvPr id="18" name="Table 17">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3380925458"/>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9" name="Table 18">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3550864013"/>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590846690"/>
                  </a:ext>
                </a:extLst>
              </a:tr>
            </a:tbl>
          </a:graphicData>
        </a:graphic>
      </p:graphicFrame>
      <p:sp>
        <p:nvSpPr>
          <p:cNvPr id="3" name="Slide Number Placeholder 2">
            <a:extLst>
              <a:ext uri="{FF2B5EF4-FFF2-40B4-BE49-F238E27FC236}">
                <a16:creationId xmlns:a16="http://schemas.microsoft.com/office/drawing/2014/main" id="{9BC99952-5A5A-ABBE-24DA-D3D15324B05C}"/>
              </a:ext>
            </a:extLst>
          </p:cNvPr>
          <p:cNvSpPr>
            <a:spLocks noGrp="1"/>
          </p:cNvSpPr>
          <p:nvPr>
            <p:ph type="sldNum" sz="quarter" idx="15"/>
          </p:nvPr>
        </p:nvSpPr>
        <p:spPr/>
        <p:txBody>
          <a:bodyPr/>
          <a:lstStyle/>
          <a:p>
            <a:fld id="{F5AEA0E0-5CC6-4BD0-905C-A0021E419432}" type="slidenum">
              <a:rPr lang="en-AU" smtClean="0"/>
              <a:pPr/>
              <a:t>18</a:t>
            </a:fld>
            <a:endParaRPr lang="en-AU"/>
          </a:p>
        </p:txBody>
      </p:sp>
    </p:spTree>
    <p:custDataLst>
      <p:tags r:id="rId1"/>
    </p:custDataLst>
    <p:extLst>
      <p:ext uri="{BB962C8B-B14F-4D97-AF65-F5344CB8AC3E}">
        <p14:creationId xmlns:p14="http://schemas.microsoft.com/office/powerpoint/2010/main" val="2160866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3730740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8" name="Table 7">
            <a:extLst>
              <a:ext uri="{FF2B5EF4-FFF2-40B4-BE49-F238E27FC236}">
                <a16:creationId xmlns:a16="http://schemas.microsoft.com/office/drawing/2014/main" id="{593BAD9A-C505-81B3-49A2-AA01DF17A308}"/>
              </a:ext>
            </a:extLst>
          </p:cNvPr>
          <p:cNvGraphicFramePr>
            <a:graphicFrameLocks noGrp="1"/>
          </p:cNvGraphicFramePr>
          <p:nvPr>
            <p:extLst>
              <p:ext uri="{D42A27DB-BD31-4B8C-83A1-F6EECF244321}">
                <p14:modId xmlns:p14="http://schemas.microsoft.com/office/powerpoint/2010/main" val="580245169"/>
              </p:ext>
            </p:extLst>
          </p:nvPr>
        </p:nvGraphicFramePr>
        <p:xfrm>
          <a:off x="770618" y="1678329"/>
          <a:ext cx="10655182" cy="424142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8400">
                  <a:extLst>
                    <a:ext uri="{9D8B030D-6E8A-4147-A177-3AD203B41FA5}">
                      <a16:colId xmlns:a16="http://schemas.microsoft.com/office/drawing/2014/main" val="1350872669"/>
                    </a:ext>
                  </a:extLst>
                </a:gridCol>
                <a:gridCol w="2623772">
                  <a:extLst>
                    <a:ext uri="{9D8B030D-6E8A-4147-A177-3AD203B41FA5}">
                      <a16:colId xmlns:a16="http://schemas.microsoft.com/office/drawing/2014/main" val="1022425900"/>
                    </a:ext>
                  </a:extLst>
                </a:gridCol>
                <a:gridCol w="447840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2164687017"/>
                  </a:ext>
                </a:extLst>
              </a:tr>
              <a:tr h="11952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1</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Systems and data architecture to enable insightful reporting</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2">
                              <a:lumMod val="10000"/>
                            </a:schemeClr>
                          </a:solidFill>
                          <a:latin typeface="+mn-lt"/>
                          <a:ea typeface="+mn-ea"/>
                          <a:cs typeface="+mn-cs"/>
                        </a:rPr>
                        <a:t>Having a Human Resource Information System (HRIS) or similar system that is able to capture the data fields required for reporting is a significant enabler to completing progress reports and audits.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‘HR system change (e.g., Workday) will provide improved data.’</a:t>
                      </a:r>
                      <a:endParaRPr lang="en-AU" sz="1000" b="0" i="1" kern="1200">
                        <a:solidFill>
                          <a:schemeClr val="tx1"/>
                        </a:solidFill>
                        <a:latin typeface="+mn-lt"/>
                        <a:ea typeface="+mn-ea"/>
                        <a:cs typeface="+mn-cs"/>
                      </a:endParaRP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strike="noStrike" kern="1200">
                          <a:solidFill>
                            <a:schemeClr val="tx1"/>
                          </a:solidFill>
                          <a:latin typeface="+mn-lt"/>
                          <a:ea typeface="+mn-ea"/>
                          <a:cs typeface="+mn-cs"/>
                        </a:rPr>
                        <a:t>‘Payroll system is the primary data source. Data extract is generally manual with several different reports required to complete the audit. A more sophisticated HRIS system would be beneficial.’</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‘With our department having recently moved from 3 payroll systems into 1, this made data collection much more streamlined.’</a:t>
                      </a:r>
                      <a:endParaRPr lang="en-AU" sz="10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2000" b="0" i="1" kern="1200" noProof="0">
                          <a:solidFill>
                            <a:schemeClr val="tx1"/>
                          </a:solidFill>
                          <a:latin typeface="+mn-lt"/>
                          <a:ea typeface="+mn-ea"/>
                          <a:cs typeface="+mn-cs"/>
                          <a:sym typeface="Wingdings" panose="05000000000000000000" pitchFamily="2" charset="2"/>
                        </a:rPr>
                        <a:t></a:t>
                      </a: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dirty="0">
                        <a:solidFill>
                          <a:schemeClr val="tx1"/>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dirty="0">
                        <a:solidFill>
                          <a:schemeClr val="tx1"/>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1188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2</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Tailored template and resources developed by the defined entities for Gender Impact Assessments (GIAs)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2">
                              <a:lumMod val="10000"/>
                            </a:schemeClr>
                          </a:solidFill>
                          <a:latin typeface="+mn-lt"/>
                          <a:ea typeface="+mn-ea"/>
                          <a:cs typeface="+mn-cs"/>
                        </a:rPr>
                        <a:t>Tailoring the 4-step template by the defined entities to be more prescriptive and relevant has increased clarity for staff completing GIAs.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‘Gender impact assessments tool (at our university we call this the Sustainability and Equity Evaluation Tool which supports completion of GIAs)’.</a:t>
                      </a:r>
                      <a:endParaRPr lang="en-AU" sz="10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r h="1188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3</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GIA workflow and approval tool developed by the defined entities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2">
                              <a:lumMod val="10000"/>
                            </a:schemeClr>
                          </a:solidFill>
                          <a:latin typeface="+mn-lt"/>
                          <a:ea typeface="+mn-ea"/>
                          <a:cs typeface="+mn-cs"/>
                        </a:rPr>
                        <a:t>Implementing a tool with integrated GIA workflow and approval processes has minimised manual follow-ups via email, enabling the completion of GIAs.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‘We have integrated the GIA template into DocAssembler which is the primary reporting platform for Council meetings and EMT meetings.’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‘I think I created a power BI report myself, sort of a dashboard for the inclusion diversity team to look at the data in a more consolidated way.’</a:t>
                      </a:r>
                      <a:endParaRPr lang="en-AU" sz="10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84663775"/>
                  </a:ext>
                </a:extLst>
              </a:tr>
            </a:tbl>
          </a:graphicData>
        </a:graphic>
      </p:graphicFrame>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worked well with the progress reporting and progress audit processes</a:t>
            </a:r>
          </a:p>
        </p:txBody>
      </p:sp>
      <p:sp>
        <p:nvSpPr>
          <p:cNvPr id="4" name="Text Placeholder 3">
            <a:extLst>
              <a:ext uri="{FF2B5EF4-FFF2-40B4-BE49-F238E27FC236}">
                <a16:creationId xmlns:a16="http://schemas.microsoft.com/office/drawing/2014/main" id="{C3D1E74B-D0C3-344B-51CA-7E979235465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11" name="Rectangle 10">
            <a:extLst>
              <a:ext uri="{FF2B5EF4-FFF2-40B4-BE49-F238E27FC236}">
                <a16:creationId xmlns:a16="http://schemas.microsoft.com/office/drawing/2014/main" id="{4E7931D0-8BAF-0E67-CDBA-E05757E8297C}"/>
              </a:ext>
            </a:extLst>
          </p:cNvPr>
          <p:cNvSpPr/>
          <p:nvPr/>
        </p:nvSpPr>
        <p:spPr>
          <a:xfrm>
            <a:off x="766763" y="-495"/>
            <a:ext cx="3625128"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worked well </a:t>
            </a:r>
          </a:p>
        </p:txBody>
      </p:sp>
      <p:pic>
        <p:nvPicPr>
          <p:cNvPr id="14" name="Graphic 13" descr="Badge Follow with solid fill">
            <a:extLst>
              <a:ext uri="{FF2B5EF4-FFF2-40B4-BE49-F238E27FC236}">
                <a16:creationId xmlns:a16="http://schemas.microsoft.com/office/drawing/2014/main" id="{809F38B3-0481-C431-EF60-B196256D7563}"/>
              </a:ext>
            </a:extLst>
          </p:cNvPr>
          <p:cNvPicPr>
            <a:picLocks noChangeAspect="1"/>
          </p:cNvPicPr>
          <p:nvPr/>
        </p:nvPicPr>
        <p:blipFill>
          <a:blip r:embed="rId7">
            <a:extLst>
              <a:ext uri="{96DAC541-7B7A-43D3-8B79-37D633B846F1}">
                <asvg:svgBlip xmlns:asvg="http://schemas.microsoft.com/office/drawing/2016/SVG/main" r:embed="rId8"/>
              </a:ext>
            </a:extLst>
          </a:blip>
          <a:srcRect l="69" r="69"/>
          <a:stretch/>
        </p:blipFill>
        <p:spPr>
          <a:xfrm>
            <a:off x="798651" y="29887"/>
            <a:ext cx="305971" cy="306396"/>
          </a:xfrm>
          <a:prstGeom prst="rect">
            <a:avLst/>
          </a:prstGeom>
        </p:spPr>
      </p:pic>
      <p:sp>
        <p:nvSpPr>
          <p:cNvPr id="6" name="Rounded Rectangle 15">
            <a:extLst>
              <a:ext uri="{FF2B5EF4-FFF2-40B4-BE49-F238E27FC236}">
                <a16:creationId xmlns:a16="http://schemas.microsoft.com/office/drawing/2014/main" id="{E4D6B15F-D257-0609-5156-F6350B1A5EDF}"/>
              </a:ext>
            </a:extLst>
          </p:cNvPr>
          <p:cNvSpPr/>
          <p:nvPr/>
        </p:nvSpPr>
        <p:spPr>
          <a:xfrm>
            <a:off x="2441525" y="39266"/>
            <a:ext cx="2514548" cy="287639"/>
          </a:xfrm>
          <a:prstGeom prst="roundRect">
            <a:avLst>
              <a:gd name="adj" fmla="val 50000"/>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D. Enabling infrastructure (1/2)</a:t>
            </a:r>
          </a:p>
        </p:txBody>
      </p:sp>
      <p:graphicFrame>
        <p:nvGraphicFramePr>
          <p:cNvPr id="15" name="Table 14">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619752660"/>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6" name="Table 15">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567315593"/>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3590846690"/>
                  </a:ext>
                </a:extLst>
              </a:tr>
            </a:tbl>
          </a:graphicData>
        </a:graphic>
      </p:graphicFrame>
      <p:sp>
        <p:nvSpPr>
          <p:cNvPr id="3" name="Slide Number Placeholder 2">
            <a:extLst>
              <a:ext uri="{FF2B5EF4-FFF2-40B4-BE49-F238E27FC236}">
                <a16:creationId xmlns:a16="http://schemas.microsoft.com/office/drawing/2014/main" id="{9D3CB68B-FC63-4EDC-DEBA-902F98BE9E04}"/>
              </a:ext>
            </a:extLst>
          </p:cNvPr>
          <p:cNvSpPr>
            <a:spLocks noGrp="1"/>
          </p:cNvSpPr>
          <p:nvPr>
            <p:ph type="sldNum" sz="quarter" idx="15"/>
          </p:nvPr>
        </p:nvSpPr>
        <p:spPr/>
        <p:txBody>
          <a:bodyPr/>
          <a:lstStyle/>
          <a:p>
            <a:fld id="{F5AEA0E0-5CC6-4BD0-905C-A0021E419432}" type="slidenum">
              <a:rPr lang="en-AU" smtClean="0"/>
              <a:pPr/>
              <a:t>19</a:t>
            </a:fld>
            <a:endParaRPr lang="en-AU"/>
          </a:p>
        </p:txBody>
      </p:sp>
    </p:spTree>
    <p:custDataLst>
      <p:tags r:id="rId1"/>
    </p:custDataLst>
    <p:extLst>
      <p:ext uri="{BB962C8B-B14F-4D97-AF65-F5344CB8AC3E}">
        <p14:creationId xmlns:p14="http://schemas.microsoft.com/office/powerpoint/2010/main" val="2538281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734831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FF5E47-5204-CE17-2F8C-4813723FC361}"/>
              </a:ext>
            </a:extLst>
          </p:cNvPr>
          <p:cNvSpPr>
            <a:spLocks noGrp="1"/>
          </p:cNvSpPr>
          <p:nvPr>
            <p:ph type="title"/>
          </p:nvPr>
        </p:nvSpPr>
        <p:spPr>
          <a:xfrm>
            <a:off x="766198" y="437368"/>
            <a:ext cx="7200000" cy="792000"/>
          </a:xfrm>
        </p:spPr>
        <p:txBody>
          <a:bodyPr vert="horz"/>
          <a:lstStyle/>
          <a:p>
            <a:r>
              <a:rPr lang="en-AU"/>
              <a:t>Overview and content</a:t>
            </a:r>
          </a:p>
        </p:txBody>
      </p:sp>
      <p:graphicFrame>
        <p:nvGraphicFramePr>
          <p:cNvPr id="6" name="Table 7">
            <a:extLst>
              <a:ext uri="{FF2B5EF4-FFF2-40B4-BE49-F238E27FC236}">
                <a16:creationId xmlns:a16="http://schemas.microsoft.com/office/drawing/2014/main" id="{55E0E433-99E3-3E27-B444-5B8F64BC7A9F}"/>
              </a:ext>
            </a:extLst>
          </p:cNvPr>
          <p:cNvGraphicFramePr>
            <a:graphicFrameLocks noGrp="1"/>
          </p:cNvGraphicFramePr>
          <p:nvPr>
            <p:extLst>
              <p:ext uri="{D42A27DB-BD31-4B8C-83A1-F6EECF244321}">
                <p14:modId xmlns:p14="http://schemas.microsoft.com/office/powerpoint/2010/main" val="1729025194"/>
              </p:ext>
            </p:extLst>
          </p:nvPr>
        </p:nvGraphicFramePr>
        <p:xfrm>
          <a:off x="7558378" y="1653082"/>
          <a:ext cx="3867422" cy="4743349"/>
        </p:xfrm>
        <a:graphic>
          <a:graphicData uri="http://schemas.openxmlformats.org/drawingml/2006/table">
            <a:tbl>
              <a:tblPr firstRow="1" bandRow="1"/>
              <a:tblGrid>
                <a:gridCol w="485811">
                  <a:extLst>
                    <a:ext uri="{9D8B030D-6E8A-4147-A177-3AD203B41FA5}">
                      <a16:colId xmlns:a16="http://schemas.microsoft.com/office/drawing/2014/main" val="693364137"/>
                    </a:ext>
                  </a:extLst>
                </a:gridCol>
                <a:gridCol w="2324354">
                  <a:extLst>
                    <a:ext uri="{9D8B030D-6E8A-4147-A177-3AD203B41FA5}">
                      <a16:colId xmlns:a16="http://schemas.microsoft.com/office/drawing/2014/main" val="1826363780"/>
                    </a:ext>
                  </a:extLst>
                </a:gridCol>
                <a:gridCol w="1057257">
                  <a:extLst>
                    <a:ext uri="{9D8B030D-6E8A-4147-A177-3AD203B41FA5}">
                      <a16:colId xmlns:a16="http://schemas.microsoft.com/office/drawing/2014/main" val="439243254"/>
                    </a:ext>
                  </a:extLst>
                </a:gridCol>
              </a:tblGrid>
              <a:tr h="446459">
                <a:tc gridSpan="2">
                  <a:txBody>
                    <a:bodyPr/>
                    <a:lstStyle>
                      <a:lvl1pPr marL="0" algn="l" defTabSz="1218804" rtl="0" eaLnBrk="1" latinLnBrk="0" hangingPunct="1">
                        <a:defRPr sz="1200" kern="1200">
                          <a:solidFill>
                            <a:schemeClr val="tx1"/>
                          </a:solidFill>
                          <a:latin typeface="Calibri"/>
                        </a:defRPr>
                      </a:lvl1pPr>
                      <a:lvl2pPr marL="609402" algn="l" defTabSz="1218804" rtl="0" eaLnBrk="1" latinLnBrk="0" hangingPunct="1">
                        <a:defRPr sz="1200" kern="1200">
                          <a:solidFill>
                            <a:schemeClr val="tx1"/>
                          </a:solidFill>
                          <a:latin typeface="Calibri"/>
                        </a:defRPr>
                      </a:lvl2pPr>
                      <a:lvl3pPr marL="1218804" algn="l" defTabSz="1218804" rtl="0" eaLnBrk="1" latinLnBrk="0" hangingPunct="1">
                        <a:defRPr sz="1200" kern="1200">
                          <a:solidFill>
                            <a:schemeClr val="tx1"/>
                          </a:solidFill>
                          <a:latin typeface="Calibri"/>
                        </a:defRPr>
                      </a:lvl3pPr>
                      <a:lvl4pPr marL="1828206" algn="l" defTabSz="1218804" rtl="0" eaLnBrk="1" latinLnBrk="0" hangingPunct="1">
                        <a:defRPr sz="1200" kern="1200">
                          <a:solidFill>
                            <a:schemeClr val="tx1"/>
                          </a:solidFill>
                          <a:latin typeface="Calibri"/>
                        </a:defRPr>
                      </a:lvl4pPr>
                      <a:lvl5pPr marL="2437608" algn="l" defTabSz="1218804" rtl="0" eaLnBrk="1" latinLnBrk="0" hangingPunct="1">
                        <a:defRPr sz="1200" kern="1200">
                          <a:solidFill>
                            <a:schemeClr val="tx1"/>
                          </a:solidFill>
                          <a:latin typeface="Calibri"/>
                        </a:defRPr>
                      </a:lvl5pPr>
                      <a:lvl6pPr marL="3047009" algn="l" defTabSz="1218804" rtl="0" eaLnBrk="1" latinLnBrk="0" hangingPunct="1">
                        <a:defRPr sz="1200" kern="1200">
                          <a:solidFill>
                            <a:schemeClr val="tx1"/>
                          </a:solidFill>
                          <a:latin typeface="Calibri"/>
                        </a:defRPr>
                      </a:lvl6pPr>
                      <a:lvl7pPr marL="3656411" algn="l" defTabSz="1218804" rtl="0" eaLnBrk="1" latinLnBrk="0" hangingPunct="1">
                        <a:defRPr sz="1200" kern="1200">
                          <a:solidFill>
                            <a:schemeClr val="tx1"/>
                          </a:solidFill>
                          <a:latin typeface="Calibri"/>
                        </a:defRPr>
                      </a:lvl7pPr>
                      <a:lvl8pPr marL="4265813" algn="l" defTabSz="1218804" rtl="0" eaLnBrk="1" latinLnBrk="0" hangingPunct="1">
                        <a:defRPr sz="1200" kern="1200">
                          <a:solidFill>
                            <a:schemeClr val="tx1"/>
                          </a:solidFill>
                          <a:latin typeface="Calibri"/>
                        </a:defRPr>
                      </a:lvl8pPr>
                      <a:lvl9pPr marL="4875215" algn="l" defTabSz="1218804" rtl="0" eaLnBrk="1" latinLnBrk="0" hangingPunct="1">
                        <a:defRPr sz="1200" kern="1200">
                          <a:solidFill>
                            <a:schemeClr val="tx1"/>
                          </a:solidFill>
                          <a:latin typeface="Calibri"/>
                        </a:defRPr>
                      </a:lvl9pPr>
                    </a:lstStyle>
                    <a:p>
                      <a:pPr algn="l" rtl="0"/>
                      <a:r>
                        <a:rPr lang="en-AU" sz="1400" b="1">
                          <a:solidFill>
                            <a:srgbClr val="0EA18C"/>
                          </a:solidFill>
                          <a:latin typeface="+mj-lt"/>
                        </a:rPr>
                        <a:t>Contents</a:t>
                      </a:r>
                    </a:p>
                  </a:txBody>
                  <a:tcPr marL="108000" marR="108000" marT="72000" marB="7200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EA18C"/>
                      </a:solidFill>
                      <a:prstDash val="solid"/>
                      <a:round/>
                      <a:headEnd type="none" w="med" len="med"/>
                      <a:tailEnd type="none" w="med" len="med"/>
                    </a:lnB>
                    <a:lnTlToBr w="12700" cmpd="sng">
                      <a:noFill/>
                      <a:prstDash val="solid"/>
                    </a:lnTlToBr>
                    <a:lnBlToTr w="12700" cmpd="sng">
                      <a:noFill/>
                      <a:prstDash val="solid"/>
                    </a:lnBlToTr>
                    <a:solidFill>
                      <a:srgbClr val="DAFFF9">
                        <a:alpha val="50000"/>
                      </a:srgbClr>
                    </a:solidFill>
                  </a:tcPr>
                </a:tc>
                <a:tc hMerge="1">
                  <a:txBody>
                    <a:bodyPr/>
                    <a:lstStyle/>
                    <a:p>
                      <a:endParaRPr lang="en-AU" sz="1400">
                        <a:highlight>
                          <a:srgbClr val="FFFF00"/>
                        </a:highlight>
                        <a:latin typeface="+mj-l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1218804" rtl="0" eaLnBrk="1" latinLnBrk="0" hangingPunct="1">
                        <a:defRPr sz="1200" kern="1200">
                          <a:solidFill>
                            <a:schemeClr val="tx1"/>
                          </a:solidFill>
                          <a:latin typeface="Calibri"/>
                        </a:defRPr>
                      </a:lvl1pPr>
                      <a:lvl2pPr marL="609402" algn="l" defTabSz="1218804" rtl="0" eaLnBrk="1" latinLnBrk="0" hangingPunct="1">
                        <a:defRPr sz="1200" kern="1200">
                          <a:solidFill>
                            <a:schemeClr val="tx1"/>
                          </a:solidFill>
                          <a:latin typeface="Calibri"/>
                        </a:defRPr>
                      </a:lvl2pPr>
                      <a:lvl3pPr marL="1218804" algn="l" defTabSz="1218804" rtl="0" eaLnBrk="1" latinLnBrk="0" hangingPunct="1">
                        <a:defRPr sz="1200" kern="1200">
                          <a:solidFill>
                            <a:schemeClr val="tx1"/>
                          </a:solidFill>
                          <a:latin typeface="Calibri"/>
                        </a:defRPr>
                      </a:lvl3pPr>
                      <a:lvl4pPr marL="1828206" algn="l" defTabSz="1218804" rtl="0" eaLnBrk="1" latinLnBrk="0" hangingPunct="1">
                        <a:defRPr sz="1200" kern="1200">
                          <a:solidFill>
                            <a:schemeClr val="tx1"/>
                          </a:solidFill>
                          <a:latin typeface="Calibri"/>
                        </a:defRPr>
                      </a:lvl4pPr>
                      <a:lvl5pPr marL="2437608" algn="l" defTabSz="1218804" rtl="0" eaLnBrk="1" latinLnBrk="0" hangingPunct="1">
                        <a:defRPr sz="1200" kern="1200">
                          <a:solidFill>
                            <a:schemeClr val="tx1"/>
                          </a:solidFill>
                          <a:latin typeface="Calibri"/>
                        </a:defRPr>
                      </a:lvl5pPr>
                      <a:lvl6pPr marL="3047009" algn="l" defTabSz="1218804" rtl="0" eaLnBrk="1" latinLnBrk="0" hangingPunct="1">
                        <a:defRPr sz="1200" kern="1200">
                          <a:solidFill>
                            <a:schemeClr val="tx1"/>
                          </a:solidFill>
                          <a:latin typeface="Calibri"/>
                        </a:defRPr>
                      </a:lvl6pPr>
                      <a:lvl7pPr marL="3656411" algn="l" defTabSz="1218804" rtl="0" eaLnBrk="1" latinLnBrk="0" hangingPunct="1">
                        <a:defRPr sz="1200" kern="1200">
                          <a:solidFill>
                            <a:schemeClr val="tx1"/>
                          </a:solidFill>
                          <a:latin typeface="Calibri"/>
                        </a:defRPr>
                      </a:lvl7pPr>
                      <a:lvl8pPr marL="4265813" algn="l" defTabSz="1218804" rtl="0" eaLnBrk="1" latinLnBrk="0" hangingPunct="1">
                        <a:defRPr sz="1200" kern="1200">
                          <a:solidFill>
                            <a:schemeClr val="tx1"/>
                          </a:solidFill>
                          <a:latin typeface="Calibri"/>
                        </a:defRPr>
                      </a:lvl8pPr>
                      <a:lvl9pPr marL="4875215" algn="l" defTabSz="1218804" rtl="0" eaLnBrk="1" latinLnBrk="0" hangingPunct="1">
                        <a:defRPr sz="1200" kern="1200">
                          <a:solidFill>
                            <a:schemeClr val="tx1"/>
                          </a:solidFill>
                          <a:latin typeface="Calibri"/>
                        </a:defRPr>
                      </a:lvl9pPr>
                    </a:lstStyle>
                    <a:p>
                      <a:pPr marL="0" algn="ctr" defTabSz="861993" rtl="0" eaLnBrk="1" latinLnBrk="0" hangingPunct="1"/>
                      <a:r>
                        <a:rPr lang="en-AU" sz="1400" b="1" kern="1200">
                          <a:solidFill>
                            <a:srgbClr val="0EA18C"/>
                          </a:solidFill>
                          <a:latin typeface="+mj-lt"/>
                          <a:ea typeface="+mn-ea"/>
                          <a:cs typeface="+mn-cs"/>
                        </a:rPr>
                        <a:t>Page</a:t>
                      </a:r>
                    </a:p>
                  </a:txBody>
                  <a:tcPr marL="108000" marR="108000" marT="72000" marB="7200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EA18C"/>
                      </a:solidFill>
                      <a:prstDash val="solid"/>
                      <a:round/>
                      <a:headEnd type="none" w="med" len="med"/>
                      <a:tailEnd type="none" w="med" len="med"/>
                    </a:lnB>
                    <a:lnTlToBr w="12700" cmpd="sng">
                      <a:noFill/>
                      <a:prstDash val="solid"/>
                    </a:lnTlToBr>
                    <a:lnBlToTr w="12700" cmpd="sng">
                      <a:noFill/>
                      <a:prstDash val="solid"/>
                    </a:lnBlToTr>
                    <a:solidFill>
                      <a:srgbClr val="DAFFF9">
                        <a:alpha val="50000"/>
                      </a:srgbClr>
                    </a:solidFill>
                  </a:tcPr>
                </a:tc>
                <a:extLst>
                  <a:ext uri="{0D108BD9-81ED-4DB2-BD59-A6C34878D82A}">
                    <a16:rowId xmlns:a16="http://schemas.microsoft.com/office/drawing/2014/main" val="1631841020"/>
                  </a:ext>
                </a:extLst>
              </a:tr>
              <a:tr h="446459">
                <a:tc>
                  <a:txBody>
                    <a:bodyPr/>
                    <a:lstStyle>
                      <a:lvl1pPr marL="0" algn="l" defTabSz="861993" rtl="0" eaLnBrk="1" latinLnBrk="0" hangingPunct="1">
                        <a:defRPr sz="1697" kern="1200">
                          <a:solidFill>
                            <a:schemeClr val="tx1"/>
                          </a:solidFill>
                          <a:latin typeface="Arial" panose="020B0604020202020204"/>
                        </a:defRPr>
                      </a:lvl1pPr>
                      <a:lvl2pPr marL="430997" algn="l" defTabSz="861993" rtl="0" eaLnBrk="1" latinLnBrk="0" hangingPunct="1">
                        <a:defRPr sz="1697" kern="1200">
                          <a:solidFill>
                            <a:schemeClr val="tx1"/>
                          </a:solidFill>
                          <a:latin typeface="Arial" panose="020B0604020202020204"/>
                        </a:defRPr>
                      </a:lvl2pPr>
                      <a:lvl3pPr marL="861993" algn="l" defTabSz="861993" rtl="0" eaLnBrk="1" latinLnBrk="0" hangingPunct="1">
                        <a:defRPr sz="1697" kern="1200">
                          <a:solidFill>
                            <a:schemeClr val="tx1"/>
                          </a:solidFill>
                          <a:latin typeface="Arial" panose="020B0604020202020204"/>
                        </a:defRPr>
                      </a:lvl3pPr>
                      <a:lvl4pPr marL="1292990" algn="l" defTabSz="861993" rtl="0" eaLnBrk="1" latinLnBrk="0" hangingPunct="1">
                        <a:defRPr sz="1697" kern="1200">
                          <a:solidFill>
                            <a:schemeClr val="tx1"/>
                          </a:solidFill>
                          <a:latin typeface="Arial" panose="020B0604020202020204"/>
                        </a:defRPr>
                      </a:lvl4pPr>
                      <a:lvl5pPr marL="1723986" algn="l" defTabSz="861993" rtl="0" eaLnBrk="1" latinLnBrk="0" hangingPunct="1">
                        <a:defRPr sz="1697" kern="1200">
                          <a:solidFill>
                            <a:schemeClr val="tx1"/>
                          </a:solidFill>
                          <a:latin typeface="Arial" panose="020B0604020202020204"/>
                        </a:defRPr>
                      </a:lvl5pPr>
                      <a:lvl6pPr marL="2154983" algn="l" defTabSz="861993" rtl="0" eaLnBrk="1" latinLnBrk="0" hangingPunct="1">
                        <a:defRPr sz="1697" kern="1200">
                          <a:solidFill>
                            <a:schemeClr val="tx1"/>
                          </a:solidFill>
                          <a:latin typeface="Arial" panose="020B0604020202020204"/>
                        </a:defRPr>
                      </a:lvl6pPr>
                      <a:lvl7pPr marL="2585979" algn="l" defTabSz="861993" rtl="0" eaLnBrk="1" latinLnBrk="0" hangingPunct="1">
                        <a:defRPr sz="1697" kern="1200">
                          <a:solidFill>
                            <a:schemeClr val="tx1"/>
                          </a:solidFill>
                          <a:latin typeface="Arial" panose="020B0604020202020204"/>
                        </a:defRPr>
                      </a:lvl7pPr>
                      <a:lvl8pPr marL="3016975" algn="l" defTabSz="861993" rtl="0" eaLnBrk="1" latinLnBrk="0" hangingPunct="1">
                        <a:defRPr sz="1697" kern="1200">
                          <a:solidFill>
                            <a:schemeClr val="tx1"/>
                          </a:solidFill>
                          <a:latin typeface="Arial" panose="020B0604020202020204"/>
                        </a:defRPr>
                      </a:lvl8pPr>
                      <a:lvl9pPr marL="3447971" algn="l" defTabSz="861993" rtl="0" eaLnBrk="1" latinLnBrk="0" hangingPunct="1">
                        <a:defRPr sz="1697" kern="1200">
                          <a:solidFill>
                            <a:schemeClr val="tx1"/>
                          </a:solidFill>
                          <a:latin typeface="Arial" panose="020B0604020202020204"/>
                        </a:defRPr>
                      </a:lvl9pPr>
                    </a:lstStyle>
                    <a:p>
                      <a:pPr algn="ctr" rtl="0">
                        <a:spcBef>
                          <a:spcPts val="0"/>
                        </a:spcBef>
                      </a:pPr>
                      <a:r>
                        <a:rPr lang="en-AU" sz="1200" b="1">
                          <a:solidFill>
                            <a:schemeClr val="accent1"/>
                          </a:solidFill>
                          <a:latin typeface="+mn-lt"/>
                        </a:rPr>
                        <a:t>1</a:t>
                      </a:r>
                    </a:p>
                  </a:txBody>
                  <a:tcPr marL="108000" marR="108000" marT="72000" marB="72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rgbClr val="0EA18C"/>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MarkPro"/>
                        </a:defRPr>
                      </a:lvl1pPr>
                      <a:lvl2pPr marL="457200" algn="l" defTabSz="914400" rtl="0" eaLnBrk="1" latinLnBrk="0" hangingPunct="1">
                        <a:defRPr sz="1800" kern="1200">
                          <a:solidFill>
                            <a:schemeClr val="tx1"/>
                          </a:solidFill>
                          <a:latin typeface="MarkPro"/>
                        </a:defRPr>
                      </a:lvl2pPr>
                      <a:lvl3pPr marL="914400" algn="l" defTabSz="914400" rtl="0" eaLnBrk="1" latinLnBrk="0" hangingPunct="1">
                        <a:defRPr sz="1800" kern="1200">
                          <a:solidFill>
                            <a:schemeClr val="tx1"/>
                          </a:solidFill>
                          <a:latin typeface="MarkPro"/>
                        </a:defRPr>
                      </a:lvl3pPr>
                      <a:lvl4pPr marL="1371600" algn="l" defTabSz="914400" rtl="0" eaLnBrk="1" latinLnBrk="0" hangingPunct="1">
                        <a:defRPr sz="1800" kern="1200">
                          <a:solidFill>
                            <a:schemeClr val="tx1"/>
                          </a:solidFill>
                          <a:latin typeface="MarkPro"/>
                        </a:defRPr>
                      </a:lvl4pPr>
                      <a:lvl5pPr marL="1828800" algn="l" defTabSz="914400" rtl="0" eaLnBrk="1" latinLnBrk="0" hangingPunct="1">
                        <a:defRPr sz="1800" kern="1200">
                          <a:solidFill>
                            <a:schemeClr val="tx1"/>
                          </a:solidFill>
                          <a:latin typeface="MarkPro"/>
                        </a:defRPr>
                      </a:lvl5pPr>
                      <a:lvl6pPr marL="2286000" algn="l" defTabSz="914400" rtl="0" eaLnBrk="1" latinLnBrk="0" hangingPunct="1">
                        <a:defRPr sz="1800" kern="1200">
                          <a:solidFill>
                            <a:schemeClr val="tx1"/>
                          </a:solidFill>
                          <a:latin typeface="MarkPro"/>
                        </a:defRPr>
                      </a:lvl6pPr>
                      <a:lvl7pPr marL="2743200" algn="l" defTabSz="914400" rtl="0" eaLnBrk="1" latinLnBrk="0" hangingPunct="1">
                        <a:defRPr sz="1800" kern="1200">
                          <a:solidFill>
                            <a:schemeClr val="tx1"/>
                          </a:solidFill>
                          <a:latin typeface="MarkPro"/>
                        </a:defRPr>
                      </a:lvl7pPr>
                      <a:lvl8pPr marL="3200400" algn="l" defTabSz="914400" rtl="0" eaLnBrk="1" latinLnBrk="0" hangingPunct="1">
                        <a:defRPr sz="1800" kern="1200">
                          <a:solidFill>
                            <a:schemeClr val="tx1"/>
                          </a:solidFill>
                          <a:latin typeface="MarkPro"/>
                        </a:defRPr>
                      </a:lvl8pPr>
                      <a:lvl9pPr marL="3657600" algn="l" defTabSz="914400" rtl="0" eaLnBrk="1" latinLnBrk="0" hangingPunct="1">
                        <a:defRPr sz="1800" kern="1200">
                          <a:solidFill>
                            <a:schemeClr val="tx1"/>
                          </a:solidFill>
                          <a:latin typeface="MarkPro"/>
                        </a:defRPr>
                      </a:lvl9pPr>
                    </a:lstStyle>
                    <a:p>
                      <a:pPr marL="0" algn="l" defTabSz="861993" rtl="0" eaLnBrk="1" latinLnBrk="0" hangingPunct="1">
                        <a:spcBef>
                          <a:spcPts val="0"/>
                        </a:spcBef>
                      </a:pPr>
                      <a:r>
                        <a:rPr lang="en-AU" sz="1200" b="0" kern="1200">
                          <a:solidFill>
                            <a:schemeClr val="accent1"/>
                          </a:solidFill>
                          <a:latin typeface="+mj-lt"/>
                          <a:ea typeface="+mn-ea"/>
                          <a:cs typeface="+mn-cs"/>
                        </a:rPr>
                        <a:t>Context</a:t>
                      </a:r>
                      <a:endParaRPr lang="en-AU" sz="1200" b="0" strike="sngStrike" kern="1200">
                        <a:solidFill>
                          <a:schemeClr val="accent1"/>
                        </a:solidFill>
                        <a:highlight>
                          <a:srgbClr val="FFFF00"/>
                        </a:highlight>
                        <a:latin typeface="+mj-lt"/>
                        <a:ea typeface="+mn-ea"/>
                        <a:cs typeface="+mn-cs"/>
                      </a:endParaRPr>
                    </a:p>
                  </a:txBody>
                  <a:tcPr marL="108000" marR="108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rgbClr val="0EA18C"/>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MarkPro"/>
                        </a:defRPr>
                      </a:lvl1pPr>
                      <a:lvl2pPr marL="457200" algn="l" defTabSz="914400" rtl="0" eaLnBrk="1" latinLnBrk="0" hangingPunct="1">
                        <a:defRPr sz="1800" kern="1200">
                          <a:solidFill>
                            <a:schemeClr val="tx1"/>
                          </a:solidFill>
                          <a:latin typeface="MarkPro"/>
                        </a:defRPr>
                      </a:lvl2pPr>
                      <a:lvl3pPr marL="914400" algn="l" defTabSz="914400" rtl="0" eaLnBrk="1" latinLnBrk="0" hangingPunct="1">
                        <a:defRPr sz="1800" kern="1200">
                          <a:solidFill>
                            <a:schemeClr val="tx1"/>
                          </a:solidFill>
                          <a:latin typeface="MarkPro"/>
                        </a:defRPr>
                      </a:lvl3pPr>
                      <a:lvl4pPr marL="1371600" algn="l" defTabSz="914400" rtl="0" eaLnBrk="1" latinLnBrk="0" hangingPunct="1">
                        <a:defRPr sz="1800" kern="1200">
                          <a:solidFill>
                            <a:schemeClr val="tx1"/>
                          </a:solidFill>
                          <a:latin typeface="MarkPro"/>
                        </a:defRPr>
                      </a:lvl4pPr>
                      <a:lvl5pPr marL="1828800" algn="l" defTabSz="914400" rtl="0" eaLnBrk="1" latinLnBrk="0" hangingPunct="1">
                        <a:defRPr sz="1800" kern="1200">
                          <a:solidFill>
                            <a:schemeClr val="tx1"/>
                          </a:solidFill>
                          <a:latin typeface="MarkPro"/>
                        </a:defRPr>
                      </a:lvl5pPr>
                      <a:lvl6pPr marL="2286000" algn="l" defTabSz="914400" rtl="0" eaLnBrk="1" latinLnBrk="0" hangingPunct="1">
                        <a:defRPr sz="1800" kern="1200">
                          <a:solidFill>
                            <a:schemeClr val="tx1"/>
                          </a:solidFill>
                          <a:latin typeface="MarkPro"/>
                        </a:defRPr>
                      </a:lvl6pPr>
                      <a:lvl7pPr marL="2743200" algn="l" defTabSz="914400" rtl="0" eaLnBrk="1" latinLnBrk="0" hangingPunct="1">
                        <a:defRPr sz="1800" kern="1200">
                          <a:solidFill>
                            <a:schemeClr val="tx1"/>
                          </a:solidFill>
                          <a:latin typeface="MarkPro"/>
                        </a:defRPr>
                      </a:lvl7pPr>
                      <a:lvl8pPr marL="3200400" algn="l" defTabSz="914400" rtl="0" eaLnBrk="1" latinLnBrk="0" hangingPunct="1">
                        <a:defRPr sz="1800" kern="1200">
                          <a:solidFill>
                            <a:schemeClr val="tx1"/>
                          </a:solidFill>
                          <a:latin typeface="MarkPro"/>
                        </a:defRPr>
                      </a:lvl8pPr>
                      <a:lvl9pPr marL="3657600" algn="l" defTabSz="914400" rtl="0" eaLnBrk="1" latinLnBrk="0" hangingPunct="1">
                        <a:defRPr sz="1800" kern="1200">
                          <a:solidFill>
                            <a:schemeClr val="tx1"/>
                          </a:solidFill>
                          <a:latin typeface="MarkPro"/>
                        </a:defRPr>
                      </a:lvl9pPr>
                    </a:lstStyle>
                    <a:p>
                      <a:pPr marL="0" algn="ctr" defTabSz="861993" rtl="0" eaLnBrk="1" latinLnBrk="0" hangingPunct="1">
                        <a:spcBef>
                          <a:spcPts val="0"/>
                        </a:spcBef>
                      </a:pPr>
                      <a:r>
                        <a:rPr lang="en-AU" sz="1200" b="1" kern="1200">
                          <a:solidFill>
                            <a:schemeClr val="accent1"/>
                          </a:solidFill>
                          <a:latin typeface="+mj-lt"/>
                          <a:ea typeface="+mn-ea"/>
                          <a:cs typeface="+mn-cs"/>
                        </a:rPr>
                        <a:t>3</a:t>
                      </a:r>
                    </a:p>
                  </a:txBody>
                  <a:tcPr marL="108000" marR="108000" marT="72000" marB="72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EA18C"/>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4919080"/>
                  </a:ext>
                </a:extLst>
              </a:tr>
              <a:tr h="1533353">
                <a:tc>
                  <a:txBody>
                    <a:bodyPr/>
                    <a:lstStyle/>
                    <a:p>
                      <a:pPr algn="ctr" rtl="0">
                        <a:spcBef>
                          <a:spcPts val="0"/>
                        </a:spcBef>
                      </a:pPr>
                      <a:r>
                        <a:rPr lang="en-AU" sz="1200" b="1">
                          <a:solidFill>
                            <a:schemeClr val="accent1"/>
                          </a:solidFill>
                          <a:latin typeface="+mn-lt"/>
                        </a:rPr>
                        <a:t>2</a:t>
                      </a:r>
                    </a:p>
                  </a:txBody>
                  <a:tcPr marL="108000" marR="108000" marT="72000" marB="72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861993" rtl="0" eaLnBrk="1" latinLnBrk="0" hangingPunct="1">
                        <a:spcBef>
                          <a:spcPts val="0"/>
                        </a:spcBef>
                      </a:pPr>
                      <a:r>
                        <a:rPr lang="en-AU" sz="1200" b="0" kern="1200">
                          <a:solidFill>
                            <a:schemeClr val="accent1"/>
                          </a:solidFill>
                          <a:latin typeface="+mj-lt"/>
                          <a:ea typeface="+mn-ea"/>
                          <a:cs typeface="+mn-cs"/>
                        </a:rPr>
                        <a:t>Consultation themes</a:t>
                      </a:r>
                    </a:p>
                    <a:p>
                      <a:pPr marL="216000" indent="-216000" algn="l" defTabSz="861993" rtl="0" eaLnBrk="1" latinLnBrk="0" hangingPunct="1">
                        <a:spcBef>
                          <a:spcPts val="0"/>
                        </a:spcBef>
                        <a:buFont typeface="Arial" panose="020B0604020202020204" pitchFamily="34" charset="0"/>
                        <a:buChar char="•"/>
                        <a:tabLst/>
                      </a:pPr>
                      <a:r>
                        <a:rPr lang="en-AU" sz="1200" b="0" kern="1200">
                          <a:solidFill>
                            <a:schemeClr val="accent1"/>
                          </a:solidFill>
                          <a:latin typeface="+mj-lt"/>
                          <a:ea typeface="+mn-ea"/>
                          <a:cs typeface="+mn-cs"/>
                        </a:rPr>
                        <a:t>What worked well with progress reporting and progress audit processes?</a:t>
                      </a:r>
                    </a:p>
                    <a:p>
                      <a:pPr marL="216000" indent="-216000" algn="l" defTabSz="861993" rtl="0" eaLnBrk="1" latinLnBrk="0" hangingPunct="1">
                        <a:spcBef>
                          <a:spcPts val="0"/>
                        </a:spcBef>
                        <a:buFont typeface="Arial" panose="020B0604020202020204" pitchFamily="34" charset="0"/>
                        <a:buChar char="•"/>
                        <a:tabLst/>
                      </a:pPr>
                      <a:r>
                        <a:rPr lang="en-AU" sz="1200" b="0" kern="1200">
                          <a:solidFill>
                            <a:schemeClr val="accent1"/>
                          </a:solidFill>
                          <a:latin typeface="+mj-lt"/>
                          <a:ea typeface="+mn-ea"/>
                          <a:cs typeface="+mn-cs"/>
                        </a:rPr>
                        <a:t>What didn't work well with progress reporting and progress audit processes?</a:t>
                      </a:r>
                    </a:p>
                  </a:txBody>
                  <a:tcPr marL="108000" marR="108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accent1"/>
                          </a:solidFill>
                          <a:effectLst/>
                          <a:uLnTx/>
                          <a:uFillTx/>
                          <a:latin typeface="+mj-lt"/>
                          <a:ea typeface="+mn-ea"/>
                          <a:cs typeface="+mn-cs"/>
                        </a:rPr>
                        <a:t>8</a:t>
                      </a:r>
                    </a:p>
                  </a:txBody>
                  <a:tcPr marL="108000" marR="108000" marT="72000" marB="72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1920582"/>
                  </a:ext>
                </a:extLst>
              </a:tr>
              <a:tr h="446459">
                <a:tc>
                  <a:txBody>
                    <a:bodyPr/>
                    <a:lstStyle/>
                    <a:p>
                      <a:pPr algn="ctr" rtl="0">
                        <a:spcBef>
                          <a:spcPts val="0"/>
                        </a:spcBef>
                      </a:pPr>
                      <a:r>
                        <a:rPr lang="en-AU" sz="1200" b="1">
                          <a:solidFill>
                            <a:schemeClr val="accent1"/>
                          </a:solidFill>
                          <a:latin typeface="+mn-lt"/>
                        </a:rPr>
                        <a:t>3</a:t>
                      </a:r>
                    </a:p>
                  </a:txBody>
                  <a:tcPr marL="108000" marR="108000" marT="72000" marB="72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defTabSz="861993" rtl="0" eaLnBrk="1" latinLnBrk="0" hangingPunct="1">
                        <a:spcBef>
                          <a:spcPts val="0"/>
                        </a:spcBef>
                        <a:buFont typeface="+mj-lt"/>
                        <a:buNone/>
                      </a:pPr>
                      <a:r>
                        <a:rPr lang="en-AU" sz="1200" b="0" kern="1200">
                          <a:solidFill>
                            <a:schemeClr val="accent1"/>
                          </a:solidFill>
                          <a:latin typeface="+mj-lt"/>
                          <a:ea typeface="+mn-ea"/>
                          <a:cs typeface="+mn-cs"/>
                        </a:rPr>
                        <a:t>Survey outcome commentary</a:t>
                      </a:r>
                    </a:p>
                  </a:txBody>
                  <a:tcPr marL="108000" marR="108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accent1"/>
                          </a:solidFill>
                          <a:effectLst/>
                          <a:uLnTx/>
                          <a:uFillTx/>
                          <a:latin typeface="+mj-lt"/>
                          <a:ea typeface="+mn-ea"/>
                          <a:cs typeface="+mn-cs"/>
                        </a:rPr>
                        <a:t>35</a:t>
                      </a:r>
                    </a:p>
                  </a:txBody>
                  <a:tcPr marL="108000" marR="108000" marT="72000" marB="72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2202316"/>
                  </a:ext>
                </a:extLst>
              </a:tr>
              <a:tr h="1336451">
                <a:tc>
                  <a:txBody>
                    <a:bodyPr/>
                    <a:lstStyle/>
                    <a:p>
                      <a:pPr algn="ctr" rtl="0">
                        <a:spcBef>
                          <a:spcPts val="0"/>
                        </a:spcBef>
                      </a:pPr>
                      <a:r>
                        <a:rPr lang="en-AU" sz="1200" b="1">
                          <a:solidFill>
                            <a:schemeClr val="accent1"/>
                          </a:solidFill>
                          <a:latin typeface="+mn-lt"/>
                        </a:rPr>
                        <a:t>4</a:t>
                      </a:r>
                    </a:p>
                  </a:txBody>
                  <a:tcPr marL="108000" marR="108000" marT="72000" marB="72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defTabSz="861993" rtl="0" eaLnBrk="1" latinLnBrk="0" hangingPunct="1">
                        <a:spcBef>
                          <a:spcPts val="0"/>
                        </a:spcBef>
                        <a:buFont typeface="+mj-lt"/>
                        <a:buNone/>
                      </a:pPr>
                      <a:r>
                        <a:rPr lang="en-US" sz="1200" b="0" kern="1200">
                          <a:solidFill>
                            <a:schemeClr val="accent1"/>
                          </a:solidFill>
                          <a:latin typeface="+mj-lt"/>
                          <a:ea typeface="+mn-ea"/>
                          <a:cs typeface="+mn-cs"/>
                        </a:rPr>
                        <a:t>Opportunities to address challenges with progress reporting and progress audit processes</a:t>
                      </a:r>
                    </a:p>
                    <a:p>
                      <a:pPr marL="171450" indent="-171450" algn="l" defTabSz="861993" rtl="0" eaLnBrk="1" latinLnBrk="0" hangingPunct="1">
                        <a:spcBef>
                          <a:spcPts val="0"/>
                        </a:spcBef>
                        <a:buFont typeface="Arial" panose="020B0604020202020204" pitchFamily="34" charset="0"/>
                        <a:buChar char="•"/>
                      </a:pPr>
                      <a:r>
                        <a:rPr lang="en-US" sz="1200" b="0" kern="1200">
                          <a:solidFill>
                            <a:schemeClr val="accent1"/>
                          </a:solidFill>
                          <a:latin typeface="+mj-lt"/>
                          <a:ea typeface="+mn-ea"/>
                          <a:cs typeface="+mn-cs"/>
                        </a:rPr>
                        <a:t>Proposed list of strategic and tactical opportunities</a:t>
                      </a:r>
                    </a:p>
                    <a:p>
                      <a:pPr marL="171450" indent="-171450" algn="l" defTabSz="861993" rtl="0" eaLnBrk="1" latinLnBrk="0" hangingPunct="1">
                        <a:spcBef>
                          <a:spcPts val="0"/>
                        </a:spcBef>
                        <a:buFont typeface="Arial" panose="020B0604020202020204" pitchFamily="34" charset="0"/>
                        <a:buChar char="•"/>
                      </a:pPr>
                      <a:r>
                        <a:rPr lang="en-AU" sz="1200" b="0" kern="1200">
                          <a:solidFill>
                            <a:schemeClr val="accent1"/>
                          </a:solidFill>
                          <a:latin typeface="+mj-lt"/>
                          <a:ea typeface="+mn-ea"/>
                          <a:cs typeface="+mn-cs"/>
                        </a:rPr>
                        <a:t>Priority list of actions</a:t>
                      </a:r>
                    </a:p>
                  </a:txBody>
                  <a:tcPr marL="108000" marR="108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accent1"/>
                          </a:solidFill>
                          <a:effectLst/>
                          <a:uLnTx/>
                          <a:uFillTx/>
                          <a:latin typeface="+mj-lt"/>
                          <a:ea typeface="+mn-ea"/>
                          <a:cs typeface="+mn-cs"/>
                        </a:rPr>
                        <a:t>39</a:t>
                      </a:r>
                    </a:p>
                  </a:txBody>
                  <a:tcPr marL="108000" marR="108000" marT="72000" marB="72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3343555"/>
                  </a:ext>
                </a:extLst>
              </a:tr>
              <a:tr h="446459">
                <a:tc>
                  <a:txBody>
                    <a:bodyPr/>
                    <a:lstStyle/>
                    <a:p>
                      <a:pPr algn="ctr" rtl="0">
                        <a:spcBef>
                          <a:spcPts val="0"/>
                        </a:spcBef>
                      </a:pPr>
                      <a:r>
                        <a:rPr lang="en-AU" sz="1200" b="1">
                          <a:solidFill>
                            <a:schemeClr val="accent1"/>
                          </a:solidFill>
                          <a:latin typeface="+mn-lt"/>
                        </a:rPr>
                        <a:t>5</a:t>
                      </a:r>
                    </a:p>
                  </a:txBody>
                  <a:tcPr marL="108000" marR="108000" marT="72000" marB="72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defTabSz="861993" rtl="0" eaLnBrk="1" latinLnBrk="0" hangingPunct="1">
                        <a:spcBef>
                          <a:spcPts val="0"/>
                        </a:spcBef>
                        <a:buFont typeface="+mj-lt"/>
                        <a:buNone/>
                      </a:pPr>
                      <a:r>
                        <a:rPr lang="en-AU" sz="1200" b="0" kern="1200">
                          <a:solidFill>
                            <a:schemeClr val="accent1"/>
                          </a:solidFill>
                          <a:latin typeface="+mj-lt"/>
                          <a:ea typeface="+mn-ea"/>
                          <a:cs typeface="+mn-cs"/>
                        </a:rPr>
                        <a:t>Appendix</a:t>
                      </a:r>
                    </a:p>
                  </a:txBody>
                  <a:tcPr marL="108000" marR="108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accent1"/>
                          </a:solidFill>
                          <a:effectLst/>
                          <a:uLnTx/>
                          <a:uFillTx/>
                          <a:latin typeface="+mj-lt"/>
                          <a:ea typeface="+mn-ea"/>
                          <a:cs typeface="+mn-cs"/>
                        </a:rPr>
                        <a:t>48</a:t>
                      </a:r>
                    </a:p>
                  </a:txBody>
                  <a:tcPr marL="108000" marR="108000" marT="72000" marB="72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4829022"/>
                  </a:ext>
                </a:extLst>
              </a:tr>
            </a:tbl>
          </a:graphicData>
        </a:graphic>
      </p:graphicFrame>
      <p:graphicFrame>
        <p:nvGraphicFramePr>
          <p:cNvPr id="7" name="Table 7">
            <a:extLst>
              <a:ext uri="{FF2B5EF4-FFF2-40B4-BE49-F238E27FC236}">
                <a16:creationId xmlns:a16="http://schemas.microsoft.com/office/drawing/2014/main" id="{6D239015-BB55-272F-948C-CDC9FA4D2758}"/>
              </a:ext>
            </a:extLst>
          </p:cNvPr>
          <p:cNvGraphicFramePr>
            <a:graphicFrameLocks noGrp="1"/>
          </p:cNvGraphicFramePr>
          <p:nvPr>
            <p:extLst>
              <p:ext uri="{D42A27DB-BD31-4B8C-83A1-F6EECF244321}">
                <p14:modId xmlns:p14="http://schemas.microsoft.com/office/powerpoint/2010/main" val="2645113622"/>
              </p:ext>
            </p:extLst>
          </p:nvPr>
        </p:nvGraphicFramePr>
        <p:xfrm>
          <a:off x="766198" y="1653081"/>
          <a:ext cx="6620564" cy="4767550"/>
        </p:xfrm>
        <a:graphic>
          <a:graphicData uri="http://schemas.openxmlformats.org/drawingml/2006/table">
            <a:tbl>
              <a:tblPr firstRow="1" bandRow="1"/>
              <a:tblGrid>
                <a:gridCol w="6620564">
                  <a:extLst>
                    <a:ext uri="{9D8B030D-6E8A-4147-A177-3AD203B41FA5}">
                      <a16:colId xmlns:a16="http://schemas.microsoft.com/office/drawing/2014/main" val="1826363780"/>
                    </a:ext>
                  </a:extLst>
                </a:gridCol>
              </a:tblGrid>
              <a:tr h="468939">
                <a:tc>
                  <a:txBody>
                    <a:bodyPr/>
                    <a:lstStyle>
                      <a:lvl1pPr marL="0" algn="l" defTabSz="914400" rtl="0" eaLnBrk="1" latinLnBrk="0" hangingPunct="1">
                        <a:defRPr sz="1800" kern="1200">
                          <a:solidFill>
                            <a:schemeClr val="tx1"/>
                          </a:solidFill>
                          <a:latin typeface="MarkPro"/>
                        </a:defRPr>
                      </a:lvl1pPr>
                      <a:lvl2pPr marL="457200" algn="l" defTabSz="914400" rtl="0" eaLnBrk="1" latinLnBrk="0" hangingPunct="1">
                        <a:defRPr sz="1800" kern="1200">
                          <a:solidFill>
                            <a:schemeClr val="tx1"/>
                          </a:solidFill>
                          <a:latin typeface="MarkPro"/>
                        </a:defRPr>
                      </a:lvl2pPr>
                      <a:lvl3pPr marL="914400" algn="l" defTabSz="914400" rtl="0" eaLnBrk="1" latinLnBrk="0" hangingPunct="1">
                        <a:defRPr sz="1800" kern="1200">
                          <a:solidFill>
                            <a:schemeClr val="tx1"/>
                          </a:solidFill>
                          <a:latin typeface="MarkPro"/>
                        </a:defRPr>
                      </a:lvl3pPr>
                      <a:lvl4pPr marL="1371600" algn="l" defTabSz="914400" rtl="0" eaLnBrk="1" latinLnBrk="0" hangingPunct="1">
                        <a:defRPr sz="1800" kern="1200">
                          <a:solidFill>
                            <a:schemeClr val="tx1"/>
                          </a:solidFill>
                          <a:latin typeface="MarkPro"/>
                        </a:defRPr>
                      </a:lvl4pPr>
                      <a:lvl5pPr marL="1828800" algn="l" defTabSz="914400" rtl="0" eaLnBrk="1" latinLnBrk="0" hangingPunct="1">
                        <a:defRPr sz="1800" kern="1200">
                          <a:solidFill>
                            <a:schemeClr val="tx1"/>
                          </a:solidFill>
                          <a:latin typeface="MarkPro"/>
                        </a:defRPr>
                      </a:lvl5pPr>
                      <a:lvl6pPr marL="2286000" algn="l" defTabSz="914400" rtl="0" eaLnBrk="1" latinLnBrk="0" hangingPunct="1">
                        <a:defRPr sz="1800" kern="1200">
                          <a:solidFill>
                            <a:schemeClr val="tx1"/>
                          </a:solidFill>
                          <a:latin typeface="MarkPro"/>
                        </a:defRPr>
                      </a:lvl6pPr>
                      <a:lvl7pPr marL="2743200" algn="l" defTabSz="914400" rtl="0" eaLnBrk="1" latinLnBrk="0" hangingPunct="1">
                        <a:defRPr sz="1800" kern="1200">
                          <a:solidFill>
                            <a:schemeClr val="tx1"/>
                          </a:solidFill>
                          <a:latin typeface="MarkPro"/>
                        </a:defRPr>
                      </a:lvl7pPr>
                      <a:lvl8pPr marL="3200400" algn="l" defTabSz="914400" rtl="0" eaLnBrk="1" latinLnBrk="0" hangingPunct="1">
                        <a:defRPr sz="1800" kern="1200">
                          <a:solidFill>
                            <a:schemeClr val="tx1"/>
                          </a:solidFill>
                          <a:latin typeface="MarkPro"/>
                        </a:defRPr>
                      </a:lvl8pPr>
                      <a:lvl9pPr marL="3657600" algn="l" defTabSz="914400" rtl="0" eaLnBrk="1" latinLnBrk="0" hangingPunct="1">
                        <a:defRPr sz="1800" kern="1200">
                          <a:solidFill>
                            <a:schemeClr val="tx1"/>
                          </a:solidFill>
                          <a:latin typeface="MarkPro"/>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AU" sz="1400" b="1" kern="1200">
                          <a:solidFill>
                            <a:srgbClr val="7030A0"/>
                          </a:solidFill>
                          <a:latin typeface="+mj-lt"/>
                          <a:ea typeface="+mn-ea"/>
                          <a:cs typeface="+mn-cs"/>
                        </a:rPr>
                        <a:t>Introduction</a:t>
                      </a:r>
                    </a:p>
                  </a:txBody>
                  <a:tcPr marL="108000" marR="108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ADBFF">
                        <a:alpha val="50000"/>
                      </a:srgbClr>
                    </a:solidFill>
                  </a:tcPr>
                </a:tc>
                <a:extLst>
                  <a:ext uri="{0D108BD9-81ED-4DB2-BD59-A6C34878D82A}">
                    <a16:rowId xmlns:a16="http://schemas.microsoft.com/office/drawing/2014/main" val="1631841020"/>
                  </a:ext>
                </a:extLst>
              </a:tr>
              <a:tr h="898800">
                <a:tc>
                  <a:txBody>
                    <a:bodyPr/>
                    <a:lstStyle>
                      <a:lvl1pPr marL="0" algn="l" defTabSz="861993" rtl="0" eaLnBrk="1" latinLnBrk="0" hangingPunct="1">
                        <a:defRPr sz="1697" kern="1200">
                          <a:solidFill>
                            <a:schemeClr val="tx1"/>
                          </a:solidFill>
                          <a:latin typeface="Arial" panose="020B0604020202020204"/>
                        </a:defRPr>
                      </a:lvl1pPr>
                      <a:lvl2pPr marL="430997" algn="l" defTabSz="861993" rtl="0" eaLnBrk="1" latinLnBrk="0" hangingPunct="1">
                        <a:defRPr sz="1697" kern="1200">
                          <a:solidFill>
                            <a:schemeClr val="tx1"/>
                          </a:solidFill>
                          <a:latin typeface="Arial" panose="020B0604020202020204"/>
                        </a:defRPr>
                      </a:lvl2pPr>
                      <a:lvl3pPr marL="861993" algn="l" defTabSz="861993" rtl="0" eaLnBrk="1" latinLnBrk="0" hangingPunct="1">
                        <a:defRPr sz="1697" kern="1200">
                          <a:solidFill>
                            <a:schemeClr val="tx1"/>
                          </a:solidFill>
                          <a:latin typeface="Arial" panose="020B0604020202020204"/>
                        </a:defRPr>
                      </a:lvl3pPr>
                      <a:lvl4pPr marL="1292990" algn="l" defTabSz="861993" rtl="0" eaLnBrk="1" latinLnBrk="0" hangingPunct="1">
                        <a:defRPr sz="1697" kern="1200">
                          <a:solidFill>
                            <a:schemeClr val="tx1"/>
                          </a:solidFill>
                          <a:latin typeface="Arial" panose="020B0604020202020204"/>
                        </a:defRPr>
                      </a:lvl4pPr>
                      <a:lvl5pPr marL="1723986" algn="l" defTabSz="861993" rtl="0" eaLnBrk="1" latinLnBrk="0" hangingPunct="1">
                        <a:defRPr sz="1697" kern="1200">
                          <a:solidFill>
                            <a:schemeClr val="tx1"/>
                          </a:solidFill>
                          <a:latin typeface="Arial" panose="020B0604020202020204"/>
                        </a:defRPr>
                      </a:lvl5pPr>
                      <a:lvl6pPr marL="2154983" algn="l" defTabSz="861993" rtl="0" eaLnBrk="1" latinLnBrk="0" hangingPunct="1">
                        <a:defRPr sz="1697" kern="1200">
                          <a:solidFill>
                            <a:schemeClr val="tx1"/>
                          </a:solidFill>
                          <a:latin typeface="Arial" panose="020B0604020202020204"/>
                        </a:defRPr>
                      </a:lvl6pPr>
                      <a:lvl7pPr marL="2585979" algn="l" defTabSz="861993" rtl="0" eaLnBrk="1" latinLnBrk="0" hangingPunct="1">
                        <a:defRPr sz="1697" kern="1200">
                          <a:solidFill>
                            <a:schemeClr val="tx1"/>
                          </a:solidFill>
                          <a:latin typeface="Arial" panose="020B0604020202020204"/>
                        </a:defRPr>
                      </a:lvl7pPr>
                      <a:lvl8pPr marL="3016975" algn="l" defTabSz="861993" rtl="0" eaLnBrk="1" latinLnBrk="0" hangingPunct="1">
                        <a:defRPr sz="1697" kern="1200">
                          <a:solidFill>
                            <a:schemeClr val="tx1"/>
                          </a:solidFill>
                          <a:latin typeface="Arial" panose="020B0604020202020204"/>
                        </a:defRPr>
                      </a:lvl8pPr>
                      <a:lvl9pPr marL="3447971" algn="l" defTabSz="861993" rtl="0" eaLnBrk="1" latinLnBrk="0" hangingPunct="1">
                        <a:defRPr sz="1697" kern="1200">
                          <a:solidFill>
                            <a:schemeClr val="tx1"/>
                          </a:solidFill>
                          <a:latin typeface="Arial" panose="020B0604020202020204"/>
                        </a:defRPr>
                      </a:lvl9pPr>
                    </a:lstStyle>
                    <a:p>
                      <a:pPr rtl="0">
                        <a:lnSpc>
                          <a:spcPct val="100000"/>
                        </a:lnSpc>
                        <a:spcAft>
                          <a:spcPts val="600"/>
                        </a:spcAft>
                      </a:pPr>
                      <a:r>
                        <a:rPr lang="en-AU" sz="1200" b="0">
                          <a:solidFill>
                            <a:schemeClr val="accent1"/>
                          </a:solidFill>
                          <a:latin typeface="+mj-lt"/>
                        </a:rPr>
                        <a:t>This document serves as a diagnosis report for the Commission for Gender Equality in the Public Sector (CGEPS) Progress Reporting Review project, supported by Right Lane Consulting.</a:t>
                      </a:r>
                    </a:p>
                  </a:txBody>
                  <a:tcPr marL="108000" marR="108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7030A0"/>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402204"/>
                  </a:ext>
                </a:extLst>
              </a:tr>
              <a:tr h="2501011">
                <a:tc>
                  <a:txBody>
                    <a:bodyPr/>
                    <a:lstStyle>
                      <a:lvl1pPr marL="0" algn="l" defTabSz="861993" rtl="0" eaLnBrk="1" latinLnBrk="0" hangingPunct="1">
                        <a:defRPr sz="1697" kern="1200">
                          <a:solidFill>
                            <a:schemeClr val="tx1"/>
                          </a:solidFill>
                          <a:latin typeface="Arial" panose="020B0604020202020204"/>
                        </a:defRPr>
                      </a:lvl1pPr>
                      <a:lvl2pPr marL="430997" algn="l" defTabSz="861993" rtl="0" eaLnBrk="1" latinLnBrk="0" hangingPunct="1">
                        <a:defRPr sz="1697" kern="1200">
                          <a:solidFill>
                            <a:schemeClr val="tx1"/>
                          </a:solidFill>
                          <a:latin typeface="Arial" panose="020B0604020202020204"/>
                        </a:defRPr>
                      </a:lvl2pPr>
                      <a:lvl3pPr marL="861993" algn="l" defTabSz="861993" rtl="0" eaLnBrk="1" latinLnBrk="0" hangingPunct="1">
                        <a:defRPr sz="1697" kern="1200">
                          <a:solidFill>
                            <a:schemeClr val="tx1"/>
                          </a:solidFill>
                          <a:latin typeface="Arial" panose="020B0604020202020204"/>
                        </a:defRPr>
                      </a:lvl3pPr>
                      <a:lvl4pPr marL="1292990" algn="l" defTabSz="861993" rtl="0" eaLnBrk="1" latinLnBrk="0" hangingPunct="1">
                        <a:defRPr sz="1697" kern="1200">
                          <a:solidFill>
                            <a:schemeClr val="tx1"/>
                          </a:solidFill>
                          <a:latin typeface="Arial" panose="020B0604020202020204"/>
                        </a:defRPr>
                      </a:lvl4pPr>
                      <a:lvl5pPr marL="1723986" algn="l" defTabSz="861993" rtl="0" eaLnBrk="1" latinLnBrk="0" hangingPunct="1">
                        <a:defRPr sz="1697" kern="1200">
                          <a:solidFill>
                            <a:schemeClr val="tx1"/>
                          </a:solidFill>
                          <a:latin typeface="Arial" panose="020B0604020202020204"/>
                        </a:defRPr>
                      </a:lvl5pPr>
                      <a:lvl6pPr marL="2154983" algn="l" defTabSz="861993" rtl="0" eaLnBrk="1" latinLnBrk="0" hangingPunct="1">
                        <a:defRPr sz="1697" kern="1200">
                          <a:solidFill>
                            <a:schemeClr val="tx1"/>
                          </a:solidFill>
                          <a:latin typeface="Arial" panose="020B0604020202020204"/>
                        </a:defRPr>
                      </a:lvl6pPr>
                      <a:lvl7pPr marL="2585979" algn="l" defTabSz="861993" rtl="0" eaLnBrk="1" latinLnBrk="0" hangingPunct="1">
                        <a:defRPr sz="1697" kern="1200">
                          <a:solidFill>
                            <a:schemeClr val="tx1"/>
                          </a:solidFill>
                          <a:latin typeface="Arial" panose="020B0604020202020204"/>
                        </a:defRPr>
                      </a:lvl7pPr>
                      <a:lvl8pPr marL="3016975" algn="l" defTabSz="861993" rtl="0" eaLnBrk="1" latinLnBrk="0" hangingPunct="1">
                        <a:defRPr sz="1697" kern="1200">
                          <a:solidFill>
                            <a:schemeClr val="tx1"/>
                          </a:solidFill>
                          <a:latin typeface="Arial" panose="020B0604020202020204"/>
                        </a:defRPr>
                      </a:lvl8pPr>
                      <a:lvl9pPr marL="3447971" algn="l" defTabSz="861993" rtl="0" eaLnBrk="1" latinLnBrk="0" hangingPunct="1">
                        <a:defRPr sz="1697" kern="1200">
                          <a:solidFill>
                            <a:schemeClr val="tx1"/>
                          </a:solidFill>
                          <a:latin typeface="Arial" panose="020B0604020202020204"/>
                        </a:defRPr>
                      </a:lvl9pPr>
                    </a:lstStyle>
                    <a:p>
                      <a:pPr marL="0" algn="l" defTabSz="861993" rtl="0" eaLnBrk="1" latinLnBrk="0" hangingPunct="1">
                        <a:lnSpc>
                          <a:spcPct val="100000"/>
                        </a:lnSpc>
                        <a:spcAft>
                          <a:spcPts val="600"/>
                        </a:spcAft>
                      </a:pPr>
                      <a:r>
                        <a:rPr lang="en-AU" sz="1200" b="0" kern="1200">
                          <a:solidFill>
                            <a:schemeClr val="accent1"/>
                          </a:solidFill>
                          <a:latin typeface="+mj-lt"/>
                          <a:ea typeface="+mn-ea"/>
                          <a:cs typeface="+mn-cs"/>
                        </a:rPr>
                        <a:t>The aim of this document is to provide a synthesis of enablers and areas for improvement with the progress reporting and progress audit processes. These insights are informed by extensive stakeholder consultation, including:</a:t>
                      </a:r>
                    </a:p>
                    <a:p>
                      <a:pPr marL="216000" indent="-216000" algn="l" defTabSz="861993" rtl="0" eaLnBrk="1" latinLnBrk="0" hangingPunct="1">
                        <a:lnSpc>
                          <a:spcPct val="100000"/>
                        </a:lnSpc>
                        <a:spcAft>
                          <a:spcPts val="600"/>
                        </a:spcAft>
                        <a:buFont typeface="Arial" panose="020B0604020202020204" pitchFamily="34" charset="0"/>
                        <a:buChar char="•"/>
                        <a:tabLst/>
                      </a:pPr>
                      <a:r>
                        <a:rPr lang="en-AU" sz="1200" b="0" kern="1200">
                          <a:solidFill>
                            <a:schemeClr val="accent1"/>
                          </a:solidFill>
                          <a:latin typeface="+mj-lt"/>
                          <a:ea typeface="+mn-ea"/>
                          <a:cs typeface="+mn-cs"/>
                        </a:rPr>
                        <a:t>Focus group discussions with representatives from 24 defined entities</a:t>
                      </a:r>
                    </a:p>
                    <a:p>
                      <a:pPr marL="216000" indent="-216000" algn="l" defTabSz="861993" rtl="0" eaLnBrk="1" latinLnBrk="0" hangingPunct="1">
                        <a:lnSpc>
                          <a:spcPct val="100000"/>
                        </a:lnSpc>
                        <a:spcAft>
                          <a:spcPts val="600"/>
                        </a:spcAft>
                        <a:buFont typeface="Arial" panose="020B0604020202020204" pitchFamily="34" charset="0"/>
                        <a:buChar char="•"/>
                        <a:tabLst/>
                      </a:pPr>
                      <a:r>
                        <a:rPr lang="en-AU" sz="1200" b="0" kern="1200">
                          <a:solidFill>
                            <a:schemeClr val="accent1"/>
                          </a:solidFill>
                          <a:latin typeface="+mj-lt"/>
                          <a:ea typeface="+mn-ea"/>
                          <a:cs typeface="+mn-cs"/>
                        </a:rPr>
                        <a:t>Survey on progress reporting and audit experience conducted by CGEPS</a:t>
                      </a:r>
                    </a:p>
                    <a:p>
                      <a:pPr marL="216000" indent="-216000" algn="l" defTabSz="861993" rtl="0" eaLnBrk="1" latinLnBrk="0" hangingPunct="1">
                        <a:lnSpc>
                          <a:spcPct val="100000"/>
                        </a:lnSpc>
                        <a:spcAft>
                          <a:spcPts val="600"/>
                        </a:spcAft>
                        <a:buFont typeface="Arial" panose="020B0604020202020204" pitchFamily="34" charset="0"/>
                        <a:buChar char="•"/>
                        <a:tabLst/>
                      </a:pPr>
                      <a:r>
                        <a:rPr lang="en-AU" sz="1200" b="0" kern="1200">
                          <a:solidFill>
                            <a:schemeClr val="accent1"/>
                          </a:solidFill>
                          <a:latin typeface="+mj-lt"/>
                          <a:ea typeface="+mn-ea"/>
                          <a:cs typeface="+mn-cs"/>
                        </a:rPr>
                        <a:t>Interview with the Commissioner, Dr Niki Vincent</a:t>
                      </a:r>
                    </a:p>
                    <a:p>
                      <a:pPr marL="216000" indent="-216000" algn="l" defTabSz="861993" rtl="0" eaLnBrk="1" latinLnBrk="0" hangingPunct="1">
                        <a:lnSpc>
                          <a:spcPct val="100000"/>
                        </a:lnSpc>
                        <a:spcAft>
                          <a:spcPts val="600"/>
                        </a:spcAft>
                        <a:buFont typeface="Arial" panose="020B0604020202020204" pitchFamily="34" charset="0"/>
                        <a:buChar char="•"/>
                        <a:tabLst/>
                      </a:pPr>
                      <a:r>
                        <a:rPr lang="en-AU" sz="1200" b="0" kern="1200">
                          <a:solidFill>
                            <a:schemeClr val="accent1"/>
                          </a:solidFill>
                          <a:latin typeface="+mj-lt"/>
                          <a:ea typeface="+mn-ea"/>
                          <a:cs typeface="+mn-cs"/>
                        </a:rPr>
                        <a:t>Consultation and document review with the CGEPS project team and managers.</a:t>
                      </a:r>
                    </a:p>
                    <a:p>
                      <a:pPr marL="0" indent="0" algn="l" defTabSz="861993" rtl="0" eaLnBrk="1" latinLnBrk="0" hangingPunct="1">
                        <a:lnSpc>
                          <a:spcPct val="100000"/>
                        </a:lnSpc>
                        <a:spcAft>
                          <a:spcPts val="600"/>
                        </a:spcAft>
                        <a:buFont typeface="Arial" panose="020B0604020202020204" pitchFamily="34" charset="0"/>
                        <a:buNone/>
                      </a:pPr>
                      <a:r>
                        <a:rPr lang="en-AU" sz="1200" b="0" kern="1200">
                          <a:solidFill>
                            <a:schemeClr val="accent1"/>
                          </a:solidFill>
                          <a:latin typeface="+mj-lt"/>
                          <a:ea typeface="+mn-ea"/>
                          <a:cs typeface="+mn-cs"/>
                        </a:rPr>
                        <a:t>It also includes a list of strategic and tactical opportunities along with the high-level action plans for CGEPS and defined entities, which would serve as the foundation to improve the Progress reporting and progress audit processes. </a:t>
                      </a:r>
                    </a:p>
                  </a:txBody>
                  <a:tcPr marL="108000" marR="108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4919080"/>
                  </a:ext>
                </a:extLst>
              </a:tr>
              <a:tr h="898800">
                <a:tc>
                  <a:txBody>
                    <a:bodyPr/>
                    <a:lstStyle>
                      <a:lvl1pPr marL="0" algn="l" defTabSz="861993" rtl="0" eaLnBrk="1" latinLnBrk="0" hangingPunct="1">
                        <a:defRPr sz="1697" kern="1200">
                          <a:solidFill>
                            <a:schemeClr val="tx1"/>
                          </a:solidFill>
                          <a:latin typeface="Arial" panose="020B0604020202020204"/>
                        </a:defRPr>
                      </a:lvl1pPr>
                      <a:lvl2pPr marL="430997" algn="l" defTabSz="861993" rtl="0" eaLnBrk="1" latinLnBrk="0" hangingPunct="1">
                        <a:defRPr sz="1697" kern="1200">
                          <a:solidFill>
                            <a:schemeClr val="tx1"/>
                          </a:solidFill>
                          <a:latin typeface="Arial" panose="020B0604020202020204"/>
                        </a:defRPr>
                      </a:lvl2pPr>
                      <a:lvl3pPr marL="861993" algn="l" defTabSz="861993" rtl="0" eaLnBrk="1" latinLnBrk="0" hangingPunct="1">
                        <a:defRPr sz="1697" kern="1200">
                          <a:solidFill>
                            <a:schemeClr val="tx1"/>
                          </a:solidFill>
                          <a:latin typeface="Arial" panose="020B0604020202020204"/>
                        </a:defRPr>
                      </a:lvl3pPr>
                      <a:lvl4pPr marL="1292990" algn="l" defTabSz="861993" rtl="0" eaLnBrk="1" latinLnBrk="0" hangingPunct="1">
                        <a:defRPr sz="1697" kern="1200">
                          <a:solidFill>
                            <a:schemeClr val="tx1"/>
                          </a:solidFill>
                          <a:latin typeface="Arial" panose="020B0604020202020204"/>
                        </a:defRPr>
                      </a:lvl4pPr>
                      <a:lvl5pPr marL="1723986" algn="l" defTabSz="861993" rtl="0" eaLnBrk="1" latinLnBrk="0" hangingPunct="1">
                        <a:defRPr sz="1697" kern="1200">
                          <a:solidFill>
                            <a:schemeClr val="tx1"/>
                          </a:solidFill>
                          <a:latin typeface="Arial" panose="020B0604020202020204"/>
                        </a:defRPr>
                      </a:lvl5pPr>
                      <a:lvl6pPr marL="2154983" algn="l" defTabSz="861993" rtl="0" eaLnBrk="1" latinLnBrk="0" hangingPunct="1">
                        <a:defRPr sz="1697" kern="1200">
                          <a:solidFill>
                            <a:schemeClr val="tx1"/>
                          </a:solidFill>
                          <a:latin typeface="Arial" panose="020B0604020202020204"/>
                        </a:defRPr>
                      </a:lvl6pPr>
                      <a:lvl7pPr marL="2585979" algn="l" defTabSz="861993" rtl="0" eaLnBrk="1" latinLnBrk="0" hangingPunct="1">
                        <a:defRPr sz="1697" kern="1200">
                          <a:solidFill>
                            <a:schemeClr val="tx1"/>
                          </a:solidFill>
                          <a:latin typeface="Arial" panose="020B0604020202020204"/>
                        </a:defRPr>
                      </a:lvl7pPr>
                      <a:lvl8pPr marL="3016975" algn="l" defTabSz="861993" rtl="0" eaLnBrk="1" latinLnBrk="0" hangingPunct="1">
                        <a:defRPr sz="1697" kern="1200">
                          <a:solidFill>
                            <a:schemeClr val="tx1"/>
                          </a:solidFill>
                          <a:latin typeface="Arial" panose="020B0604020202020204"/>
                        </a:defRPr>
                      </a:lvl8pPr>
                      <a:lvl9pPr marL="3447971" algn="l" defTabSz="861993" rtl="0" eaLnBrk="1" latinLnBrk="0" hangingPunct="1">
                        <a:defRPr sz="1697" kern="1200">
                          <a:solidFill>
                            <a:schemeClr val="tx1"/>
                          </a:solidFill>
                          <a:latin typeface="Arial" panose="020B0604020202020204"/>
                        </a:defRPr>
                      </a:lvl9pPr>
                    </a:lstStyle>
                    <a:p>
                      <a:pPr marL="0" marR="0" lvl="0" indent="0" algn="l" defTabSz="861993" rtl="0" eaLnBrk="1" fontAlgn="auto" latinLnBrk="0" hangingPunct="1">
                        <a:lnSpc>
                          <a:spcPct val="100000"/>
                        </a:lnSpc>
                        <a:spcBef>
                          <a:spcPts val="0"/>
                        </a:spcBef>
                        <a:spcAft>
                          <a:spcPts val="600"/>
                        </a:spcAft>
                        <a:buClrTx/>
                        <a:buSzTx/>
                        <a:buFontTx/>
                        <a:buNone/>
                        <a:tabLst/>
                        <a:defRPr/>
                      </a:pPr>
                      <a:r>
                        <a:rPr lang="en-AU" sz="1200" b="0">
                          <a:solidFill>
                            <a:schemeClr val="accent1"/>
                          </a:solidFill>
                          <a:latin typeface="+mj-lt"/>
                        </a:rPr>
                        <a:t>If you have any questions about this document, please contact Radhika Chelliah at </a:t>
                      </a:r>
                      <a:r>
                        <a:rPr lang="en-AU" sz="1200" b="0">
                          <a:solidFill>
                            <a:srgbClr val="7030A0"/>
                          </a:solidFill>
                          <a:latin typeface="+mj-lt"/>
                          <a:hlinkClick r:id="rId6">
                            <a:extLst>
                              <a:ext uri="{A12FA001-AC4F-418D-AE19-62706E023703}">
                                <ahyp:hlinkClr xmlns:ahyp="http://schemas.microsoft.com/office/drawing/2018/hyperlinkcolor" val="tx"/>
                              </a:ext>
                            </a:extLst>
                          </a:hlinkClick>
                        </a:rPr>
                        <a:t>radhika.chelliah@rightlane.com.au</a:t>
                      </a:r>
                      <a:r>
                        <a:rPr lang="en-AU" sz="1200" b="0">
                          <a:solidFill>
                            <a:srgbClr val="7030A0"/>
                          </a:solidFill>
                          <a:latin typeface="+mj-lt"/>
                        </a:rPr>
                        <a:t> </a:t>
                      </a:r>
                      <a:r>
                        <a:rPr lang="en-AU" sz="1200" b="0">
                          <a:solidFill>
                            <a:schemeClr val="accent1"/>
                          </a:solidFill>
                          <a:latin typeface="+mj-lt"/>
                        </a:rPr>
                        <a:t>or Afsaneh Rashidi at </a:t>
                      </a:r>
                      <a:r>
                        <a:rPr lang="en-AU" sz="1200" b="0">
                          <a:solidFill>
                            <a:srgbClr val="7030A0"/>
                          </a:solidFill>
                          <a:latin typeface="+mj-lt"/>
                          <a:hlinkClick r:id="rId7">
                            <a:extLst>
                              <a:ext uri="{A12FA001-AC4F-418D-AE19-62706E023703}">
                                <ahyp:hlinkClr xmlns:ahyp="http://schemas.microsoft.com/office/drawing/2018/hyperlinkcolor" val="tx"/>
                              </a:ext>
                            </a:extLst>
                          </a:hlinkClick>
                        </a:rPr>
                        <a:t>afsaneh.Rashidi@rightlane.com.au</a:t>
                      </a:r>
                      <a:r>
                        <a:rPr lang="en-AU" sz="1200" b="0">
                          <a:solidFill>
                            <a:schemeClr val="accent1"/>
                          </a:solidFill>
                          <a:latin typeface="+mj-lt"/>
                        </a:rPr>
                        <a:t>.</a:t>
                      </a:r>
                    </a:p>
                  </a:txBody>
                  <a:tcPr marL="108000" marR="108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345641"/>
                  </a:ext>
                </a:extLst>
              </a:tr>
            </a:tbl>
          </a:graphicData>
        </a:graphic>
      </p:graphicFrame>
      <p:sp>
        <p:nvSpPr>
          <p:cNvPr id="3" name="Slide Number Placeholder 2">
            <a:extLst>
              <a:ext uri="{FF2B5EF4-FFF2-40B4-BE49-F238E27FC236}">
                <a16:creationId xmlns:a16="http://schemas.microsoft.com/office/drawing/2014/main" id="{3835FDA5-8C05-386F-627E-5D8A489366E5}"/>
              </a:ext>
            </a:extLst>
          </p:cNvPr>
          <p:cNvSpPr>
            <a:spLocks noGrp="1"/>
          </p:cNvSpPr>
          <p:nvPr>
            <p:ph type="sldNum" sz="quarter" idx="15"/>
          </p:nvPr>
        </p:nvSpPr>
        <p:spPr/>
        <p:txBody>
          <a:bodyPr/>
          <a:lstStyle/>
          <a:p>
            <a:fld id="{F5AEA0E0-5CC6-4BD0-905C-A0021E419432}" type="slidenum">
              <a:rPr lang="en-AU" smtClean="0"/>
              <a:pPr/>
              <a:t>2</a:t>
            </a:fld>
            <a:endParaRPr lang="en-AU"/>
          </a:p>
        </p:txBody>
      </p:sp>
    </p:spTree>
    <p:extLst>
      <p:ext uri="{BB962C8B-B14F-4D97-AF65-F5344CB8AC3E}">
        <p14:creationId xmlns:p14="http://schemas.microsoft.com/office/powerpoint/2010/main" val="2759889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1483212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8" name="Table 7">
            <a:extLst>
              <a:ext uri="{FF2B5EF4-FFF2-40B4-BE49-F238E27FC236}">
                <a16:creationId xmlns:a16="http://schemas.microsoft.com/office/drawing/2014/main" id="{593BAD9A-C505-81B3-49A2-AA01DF17A308}"/>
              </a:ext>
            </a:extLst>
          </p:cNvPr>
          <p:cNvGraphicFramePr>
            <a:graphicFrameLocks noGrp="1"/>
          </p:cNvGraphicFramePr>
          <p:nvPr>
            <p:extLst>
              <p:ext uri="{D42A27DB-BD31-4B8C-83A1-F6EECF244321}">
                <p14:modId xmlns:p14="http://schemas.microsoft.com/office/powerpoint/2010/main" val="1562693333"/>
              </p:ext>
            </p:extLst>
          </p:nvPr>
        </p:nvGraphicFramePr>
        <p:xfrm>
          <a:off x="766199" y="1651169"/>
          <a:ext cx="10655182" cy="410426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8400">
                  <a:extLst>
                    <a:ext uri="{9D8B030D-6E8A-4147-A177-3AD203B41FA5}">
                      <a16:colId xmlns:a16="http://schemas.microsoft.com/office/drawing/2014/main" val="1350872669"/>
                    </a:ext>
                  </a:extLst>
                </a:gridCol>
                <a:gridCol w="2846231">
                  <a:extLst>
                    <a:ext uri="{9D8B030D-6E8A-4147-A177-3AD203B41FA5}">
                      <a16:colId xmlns:a16="http://schemas.microsoft.com/office/drawing/2014/main" val="1022425900"/>
                    </a:ext>
                  </a:extLst>
                </a:gridCol>
                <a:gridCol w="4255941">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2164687017"/>
                  </a:ext>
                </a:extLst>
              </a:tr>
              <a:tr h="1260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4</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Guiding resources, technical support and templates from CGEPS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2">
                              <a:lumMod val="10000"/>
                            </a:schemeClr>
                          </a:solidFill>
                          <a:latin typeface="+mn-lt"/>
                          <a:ea typeface="+mn-ea"/>
                          <a:cs typeface="+mn-cs"/>
                        </a:rPr>
                        <a:t>The detailed step-by-step guidance by CGEPS, which includes best practice examples, training recordings, templates, and toolkits, has been invaluable in preparing progress report and audits. Additionally, the provision of detailed technical instructions and helpful video resources for data collection and uploads has significantly improved defined entities' ability to comply with reporting requirements.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‘Guidance document provided by CGEPS - comprehensive and easy to follow.’</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‘Progress audit guidelines PDF and webinar provided clear instructions on data requirements.’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‘CGEPS’ willingness to answer questions clearly and with good level of detail. Approachable and anticipated our needs.’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‘CGEPS provided detailed technical instructions and guidance, including useful video resources related to data &amp; data uploads.’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sz="1000" b="0" i="1" kern="1200">
                          <a:solidFill>
                            <a:schemeClr val="tx1"/>
                          </a:solidFill>
                          <a:latin typeface="+mn-lt"/>
                          <a:ea typeface="+mn-ea"/>
                          <a:cs typeface="+mn-cs"/>
                        </a:rPr>
                        <a:t>‘The guidelines to complete the audit &amp; report were clear.’</a:t>
                      </a:r>
                      <a:endParaRPr lang="en-AU" sz="10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9396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5</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Gender Impact Assessment (GIA) embedded into business-as-usual processes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2">
                              <a:lumMod val="10000"/>
                            </a:schemeClr>
                          </a:solidFill>
                          <a:latin typeface="+mn-lt"/>
                          <a:ea typeface="+mn-ea"/>
                          <a:cs typeface="+mn-cs"/>
                        </a:rPr>
                        <a:t>Incorporating the GIA process into business-as-usual workflows increases the completion rate of GIAs.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‘The EIA/GIA process is deeply embedded in the function of (the) council.’</a:t>
                      </a:r>
                      <a:endParaRPr lang="en-AU" sz="10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r h="1116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6</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Timeliness of providing the templates to defined entities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2">
                              <a:lumMod val="10000"/>
                            </a:schemeClr>
                          </a:solidFill>
                          <a:latin typeface="+mn-lt"/>
                          <a:ea typeface="+mn-ea"/>
                          <a:cs typeface="+mn-cs"/>
                        </a:rPr>
                        <a:t>Early access to reporting templates is crucial for effective preparation and understanding of reporting requirements. This allows defined entities to familiarise themselves with the processes before actual data collection begins.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‘I relied heavily on those procedures and getting the template early enough that I could start playing with it and figure it out before we actually had the data.’</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‘Knowing what's required ahead of time (is key) so that you're able to prepare, given the context of limited resources and the constraints within the organisation.’</a:t>
                      </a:r>
                      <a:endParaRPr lang="en-AU" sz="10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84663775"/>
                  </a:ext>
                </a:extLst>
              </a:tr>
            </a:tbl>
          </a:graphicData>
        </a:graphic>
      </p:graphicFrame>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worked well with the progress reporting and progress audit processes</a:t>
            </a:r>
          </a:p>
        </p:txBody>
      </p:sp>
      <p:sp>
        <p:nvSpPr>
          <p:cNvPr id="4" name="Text Placeholder 3">
            <a:extLst>
              <a:ext uri="{FF2B5EF4-FFF2-40B4-BE49-F238E27FC236}">
                <a16:creationId xmlns:a16="http://schemas.microsoft.com/office/drawing/2014/main" id="{C3D1E74B-D0C3-344B-51CA-7E979235465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11" name="Rectangle 10">
            <a:extLst>
              <a:ext uri="{FF2B5EF4-FFF2-40B4-BE49-F238E27FC236}">
                <a16:creationId xmlns:a16="http://schemas.microsoft.com/office/drawing/2014/main" id="{4E7931D0-8BAF-0E67-CDBA-E05757E8297C}"/>
              </a:ext>
            </a:extLst>
          </p:cNvPr>
          <p:cNvSpPr/>
          <p:nvPr/>
        </p:nvSpPr>
        <p:spPr>
          <a:xfrm>
            <a:off x="766763" y="-495"/>
            <a:ext cx="3625128"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worked well </a:t>
            </a:r>
          </a:p>
        </p:txBody>
      </p:sp>
      <p:pic>
        <p:nvPicPr>
          <p:cNvPr id="14" name="Graphic 13" descr="Badge Follow with solid fill">
            <a:extLst>
              <a:ext uri="{FF2B5EF4-FFF2-40B4-BE49-F238E27FC236}">
                <a16:creationId xmlns:a16="http://schemas.microsoft.com/office/drawing/2014/main" id="{809F38B3-0481-C431-EF60-B196256D7563}"/>
              </a:ext>
            </a:extLst>
          </p:cNvPr>
          <p:cNvPicPr>
            <a:picLocks noChangeAspect="1"/>
          </p:cNvPicPr>
          <p:nvPr/>
        </p:nvPicPr>
        <p:blipFill>
          <a:blip r:embed="rId7">
            <a:extLst>
              <a:ext uri="{96DAC541-7B7A-43D3-8B79-37D633B846F1}">
                <asvg:svgBlip xmlns:asvg="http://schemas.microsoft.com/office/drawing/2016/SVG/main" r:embed="rId8"/>
              </a:ext>
            </a:extLst>
          </a:blip>
          <a:srcRect l="69" r="69"/>
          <a:stretch/>
        </p:blipFill>
        <p:spPr>
          <a:xfrm>
            <a:off x="798651" y="29887"/>
            <a:ext cx="305971" cy="306396"/>
          </a:xfrm>
          <a:prstGeom prst="rect">
            <a:avLst/>
          </a:prstGeom>
        </p:spPr>
      </p:pic>
      <p:graphicFrame>
        <p:nvGraphicFramePr>
          <p:cNvPr id="15" name="Table 14">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936098794"/>
              </p:ext>
            </p:extLst>
          </p:nvPr>
        </p:nvGraphicFramePr>
        <p:xfrm>
          <a:off x="8098758" y="594341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6" name="Table 15">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1624499228"/>
              </p:ext>
            </p:extLst>
          </p:nvPr>
        </p:nvGraphicFramePr>
        <p:xfrm>
          <a:off x="767343" y="594341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3590846690"/>
                  </a:ext>
                </a:extLst>
              </a:tr>
            </a:tbl>
          </a:graphicData>
        </a:graphic>
      </p:graphicFrame>
      <p:sp>
        <p:nvSpPr>
          <p:cNvPr id="18" name="Rounded Rectangle 15">
            <a:extLst>
              <a:ext uri="{FF2B5EF4-FFF2-40B4-BE49-F238E27FC236}">
                <a16:creationId xmlns:a16="http://schemas.microsoft.com/office/drawing/2014/main" id="{E4D6B15F-D257-0609-5156-F6350B1A5EDF}"/>
              </a:ext>
            </a:extLst>
          </p:cNvPr>
          <p:cNvSpPr/>
          <p:nvPr/>
        </p:nvSpPr>
        <p:spPr>
          <a:xfrm>
            <a:off x="2441525" y="39266"/>
            <a:ext cx="2514548" cy="287639"/>
          </a:xfrm>
          <a:prstGeom prst="roundRect">
            <a:avLst>
              <a:gd name="adj" fmla="val 50000"/>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D. Enabling infrastructure (2/2)</a:t>
            </a:r>
          </a:p>
        </p:txBody>
      </p:sp>
      <p:sp>
        <p:nvSpPr>
          <p:cNvPr id="3" name="Slide Number Placeholder 2">
            <a:extLst>
              <a:ext uri="{FF2B5EF4-FFF2-40B4-BE49-F238E27FC236}">
                <a16:creationId xmlns:a16="http://schemas.microsoft.com/office/drawing/2014/main" id="{3EE010DC-2E36-837A-7A03-439D1C898C2F}"/>
              </a:ext>
            </a:extLst>
          </p:cNvPr>
          <p:cNvSpPr>
            <a:spLocks noGrp="1"/>
          </p:cNvSpPr>
          <p:nvPr>
            <p:ph type="sldNum" sz="quarter" idx="15"/>
          </p:nvPr>
        </p:nvSpPr>
        <p:spPr/>
        <p:txBody>
          <a:bodyPr/>
          <a:lstStyle/>
          <a:p>
            <a:fld id="{F5AEA0E0-5CC6-4BD0-905C-A0021E419432}" type="slidenum">
              <a:rPr lang="en-AU" smtClean="0"/>
              <a:pPr/>
              <a:t>20</a:t>
            </a:fld>
            <a:endParaRPr lang="en-AU"/>
          </a:p>
        </p:txBody>
      </p:sp>
    </p:spTree>
    <p:custDataLst>
      <p:tags r:id="rId1"/>
    </p:custDataLst>
    <p:extLst>
      <p:ext uri="{BB962C8B-B14F-4D97-AF65-F5344CB8AC3E}">
        <p14:creationId xmlns:p14="http://schemas.microsoft.com/office/powerpoint/2010/main" val="3424046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D25879B-87B9-B6E6-8547-F7D4CE4D07A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1502674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0D25879B-87B9-B6E6-8547-F7D4CE4D07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A21EA8-84FD-6F94-75CB-B6C11822F96E}"/>
              </a:ext>
            </a:extLst>
          </p:cNvPr>
          <p:cNvSpPr>
            <a:spLocks noGrp="1"/>
          </p:cNvSpPr>
          <p:nvPr>
            <p:ph type="title"/>
          </p:nvPr>
        </p:nvSpPr>
        <p:spPr>
          <a:xfrm>
            <a:off x="620888" y="1567755"/>
            <a:ext cx="7435791" cy="3641926"/>
          </a:xfrm>
        </p:spPr>
        <p:txBody>
          <a:bodyPr vert="horz" anchor="t"/>
          <a:lstStyle/>
          <a:p>
            <a:pPr marL="1440000"/>
            <a:r>
              <a:rPr lang="en-AU"/>
              <a:t>What didn't work well with progress reporting and progress audit processes?</a:t>
            </a:r>
          </a:p>
        </p:txBody>
      </p:sp>
      <p:pic>
        <p:nvPicPr>
          <p:cNvPr id="6" name="Graphic 5" descr="Badge Unfollow with solid fill">
            <a:extLst>
              <a:ext uri="{FF2B5EF4-FFF2-40B4-BE49-F238E27FC236}">
                <a16:creationId xmlns:a16="http://schemas.microsoft.com/office/drawing/2014/main" id="{0F539600-73F2-5994-2C45-8DD681ACEF3C}"/>
              </a:ext>
            </a:extLst>
          </p:cNvPr>
          <p:cNvPicPr>
            <a:picLocks noChangeAspect="1"/>
          </p:cNvPicPr>
          <p:nvPr/>
        </p:nvPicPr>
        <p:blipFill>
          <a:blip r:embed="rId6">
            <a:extLst>
              <a:ext uri="{96DAC541-7B7A-43D3-8B79-37D633B846F1}">
                <asvg:svgBlip xmlns:asvg="http://schemas.microsoft.com/office/drawing/2016/SVG/main" r:embed="rId7"/>
              </a:ext>
            </a:extLst>
          </a:blip>
          <a:srcRect l="69" r="69"/>
          <a:stretch/>
        </p:blipFill>
        <p:spPr>
          <a:xfrm>
            <a:off x="702369" y="2793378"/>
            <a:ext cx="1271712" cy="1273480"/>
          </a:xfrm>
          <a:prstGeom prst="rect">
            <a:avLst/>
          </a:prstGeom>
        </p:spPr>
      </p:pic>
      <p:sp>
        <p:nvSpPr>
          <p:cNvPr id="3" name="Slide Number Placeholder 2">
            <a:extLst>
              <a:ext uri="{FF2B5EF4-FFF2-40B4-BE49-F238E27FC236}">
                <a16:creationId xmlns:a16="http://schemas.microsoft.com/office/drawing/2014/main" id="{C2E60723-59A3-07CC-2228-C9ECB14555E3}"/>
              </a:ext>
            </a:extLst>
          </p:cNvPr>
          <p:cNvSpPr>
            <a:spLocks noGrp="1"/>
          </p:cNvSpPr>
          <p:nvPr>
            <p:ph type="sldNum" sz="quarter" idx="14"/>
          </p:nvPr>
        </p:nvSpPr>
        <p:spPr/>
        <p:txBody>
          <a:bodyPr/>
          <a:lstStyle/>
          <a:p>
            <a:fld id="{F5AEA0E0-5CC6-4BD0-905C-A0021E419432}" type="slidenum">
              <a:rPr lang="en-AU" smtClean="0"/>
              <a:pPr/>
              <a:t>21</a:t>
            </a:fld>
            <a:endParaRPr lang="en-AU"/>
          </a:p>
        </p:txBody>
      </p:sp>
    </p:spTree>
    <p:extLst>
      <p:ext uri="{BB962C8B-B14F-4D97-AF65-F5344CB8AC3E}">
        <p14:creationId xmlns:p14="http://schemas.microsoft.com/office/powerpoint/2010/main" val="2682598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151020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651ABC36-A159-6B1F-C0E9-5B06D0705A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FF5E47-5204-CE17-2F8C-4813723FC361}"/>
              </a:ext>
            </a:extLst>
          </p:cNvPr>
          <p:cNvSpPr>
            <a:spLocks noGrp="1"/>
          </p:cNvSpPr>
          <p:nvPr>
            <p:ph type="title"/>
          </p:nvPr>
        </p:nvSpPr>
        <p:spPr>
          <a:xfrm>
            <a:off x="769800" y="449796"/>
            <a:ext cx="7200000" cy="792000"/>
          </a:xfrm>
        </p:spPr>
        <p:txBody>
          <a:bodyPr vert="horz"/>
          <a:lstStyle/>
          <a:p>
            <a:r>
              <a:rPr lang="en-AU"/>
              <a:t>Consultation with defined entities and CGEPS has revealed 27 areas that require more focus both by defined entities and CGEPS</a:t>
            </a:r>
          </a:p>
        </p:txBody>
      </p:sp>
      <p:sp>
        <p:nvSpPr>
          <p:cNvPr id="6" name="Text Placeholder 3">
            <a:extLst>
              <a:ext uri="{FF2B5EF4-FFF2-40B4-BE49-F238E27FC236}">
                <a16:creationId xmlns:a16="http://schemas.microsoft.com/office/drawing/2014/main" id="{A469E37B-E197-7AE8-6279-76207DA5D531}"/>
              </a:ext>
            </a:extLst>
          </p:cNvPr>
          <p:cNvSpPr>
            <a:spLocks noGrp="1"/>
          </p:cNvSpPr>
          <p:nvPr>
            <p:ph type="body" sz="quarter" idx="13"/>
          </p:nvPr>
        </p:nvSpPr>
        <p:spPr>
          <a:xfrm>
            <a:off x="828953" y="6447919"/>
            <a:ext cx="10369161" cy="252000"/>
          </a:xfrm>
        </p:spPr>
        <p:txBody>
          <a:bodyPr/>
          <a:lstStyle/>
          <a:p>
            <a:r>
              <a:rPr lang="en-AU" noProof="0"/>
              <a:t>Note: </a:t>
            </a:r>
            <a:r>
              <a:rPr lang="en-AU"/>
              <a:t>*</a:t>
            </a:r>
            <a:r>
              <a:rPr lang="en-US"/>
              <a:t>This insight is mostly highlighted by universities, which make up 9 of the 300 defined entities. Notably, much of CGEPS's data has been designed to align with relevant reporting frameworks, such as WGEA and VPSC, where feasible. Additionally, a long-term data alignment project is currently underway. **</a:t>
            </a:r>
            <a:r>
              <a:rPr lang="en-AU"/>
              <a:t>Note that consultations were conducted before feedback was released by CGEPS to defined entities.</a:t>
            </a:r>
            <a:br>
              <a:rPr lang="en-AU" noProof="0"/>
            </a:br>
            <a:r>
              <a:rPr lang="en-AU" noProof="0"/>
              <a:t>Source: CGEPS Progress Reporting and Progress Audit Processes Review – Defined entities focus groups (N=24 defined entities and 31 participants). (2024, Aug-Sept).</a:t>
            </a:r>
          </a:p>
        </p:txBody>
      </p:sp>
      <p:graphicFrame>
        <p:nvGraphicFramePr>
          <p:cNvPr id="20" name="Table 19">
            <a:extLst>
              <a:ext uri="{FF2B5EF4-FFF2-40B4-BE49-F238E27FC236}">
                <a16:creationId xmlns:a16="http://schemas.microsoft.com/office/drawing/2014/main" id="{93BF4B20-D52D-6401-82D6-07C47718357D}"/>
              </a:ext>
            </a:extLst>
          </p:cNvPr>
          <p:cNvGraphicFramePr>
            <a:graphicFrameLocks noGrp="1"/>
          </p:cNvGraphicFramePr>
          <p:nvPr>
            <p:extLst>
              <p:ext uri="{D42A27DB-BD31-4B8C-83A1-F6EECF244321}">
                <p14:modId xmlns:p14="http://schemas.microsoft.com/office/powerpoint/2010/main" val="3247899977"/>
              </p:ext>
            </p:extLst>
          </p:nvPr>
        </p:nvGraphicFramePr>
        <p:xfrm>
          <a:off x="828953" y="1384007"/>
          <a:ext cx="2063359" cy="4062738"/>
        </p:xfrm>
        <a:graphic>
          <a:graphicData uri="http://schemas.openxmlformats.org/drawingml/2006/table">
            <a:tbl>
              <a:tblPr firstRow="1" bandRow="1">
                <a:tableStyleId>{5C22544A-7EE6-4342-B048-85BDC9FD1C3A}</a:tableStyleId>
              </a:tblPr>
              <a:tblGrid>
                <a:gridCol w="314750">
                  <a:extLst>
                    <a:ext uri="{9D8B030D-6E8A-4147-A177-3AD203B41FA5}">
                      <a16:colId xmlns:a16="http://schemas.microsoft.com/office/drawing/2014/main" val="2332404998"/>
                    </a:ext>
                  </a:extLst>
                </a:gridCol>
                <a:gridCol w="1748609">
                  <a:extLst>
                    <a:ext uri="{9D8B030D-6E8A-4147-A177-3AD203B41FA5}">
                      <a16:colId xmlns:a16="http://schemas.microsoft.com/office/drawing/2014/main" val="1350872669"/>
                    </a:ext>
                  </a:extLst>
                </a:gridCol>
              </a:tblGrid>
              <a:tr h="27929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A. Capability</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96427449"/>
                  </a:ext>
                </a:extLst>
              </a:tr>
              <a:tr h="682213">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1</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1"/>
                          </a:solidFill>
                          <a:latin typeface="+mn-lt"/>
                          <a:ea typeface="+mn-ea"/>
                          <a:cs typeface="+mn-cs"/>
                        </a:rPr>
                        <a:t>Staff at defined entities lack knowledge, skills, and subject matter expertise to meet gender equality obligations </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4929382"/>
                  </a:ext>
                </a:extLst>
              </a:tr>
              <a:tr h="682213">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2</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1"/>
                          </a:solidFill>
                          <a:latin typeface="+mn-lt"/>
                          <a:ea typeface="+mn-ea"/>
                          <a:cs typeface="+mn-cs"/>
                        </a:rPr>
                        <a:t>Insufficient resources provided by CGEPS to support capability uplift across the entire defined entities to conduct GIAs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7890761"/>
                  </a:ext>
                </a:extLst>
              </a:tr>
              <a:tr h="792845">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3</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US" sz="900" b="0" kern="1200" noProof="0">
                          <a:solidFill>
                            <a:schemeClr val="tx1"/>
                          </a:solidFill>
                          <a:latin typeface="+mn-lt"/>
                          <a:ea typeface="+mn-ea"/>
                          <a:cs typeface="+mn-cs"/>
                        </a:rPr>
                        <a:t>Resources and reporting requirements lack consideration for the context of particular sectors or types of defined entity</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0739296"/>
                  </a:ext>
                </a:extLst>
              </a:tr>
              <a:tr h="46095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4</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Inconsistency of messaging from different CGEPS staff members, peak bodies, other defined entities and leadership within the organisation on reporting requirements </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90402"/>
                  </a:ext>
                </a:extLst>
              </a:tr>
              <a:tr h="571581">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5</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US" sz="900" b="0" kern="1200" noProof="0">
                          <a:solidFill>
                            <a:schemeClr val="tx1"/>
                          </a:solidFill>
                          <a:latin typeface="+mn-lt"/>
                          <a:ea typeface="+mn-ea"/>
                          <a:cs typeface="+mn-cs"/>
                        </a:rPr>
                        <a:t>Perceived delay in the provision of additional resources for new reporting requirements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5839075"/>
                  </a:ext>
                </a:extLst>
              </a:tr>
            </a:tbl>
          </a:graphicData>
        </a:graphic>
      </p:graphicFrame>
      <p:graphicFrame>
        <p:nvGraphicFramePr>
          <p:cNvPr id="21" name="Table 20">
            <a:extLst>
              <a:ext uri="{FF2B5EF4-FFF2-40B4-BE49-F238E27FC236}">
                <a16:creationId xmlns:a16="http://schemas.microsoft.com/office/drawing/2014/main" id="{8BFD2230-AC6F-DA99-7034-0819D0EDF668}"/>
              </a:ext>
            </a:extLst>
          </p:cNvPr>
          <p:cNvGraphicFramePr>
            <a:graphicFrameLocks noGrp="1"/>
          </p:cNvGraphicFramePr>
          <p:nvPr>
            <p:extLst>
              <p:ext uri="{D42A27DB-BD31-4B8C-83A1-F6EECF244321}">
                <p14:modId xmlns:p14="http://schemas.microsoft.com/office/powerpoint/2010/main" val="3052266677"/>
              </p:ext>
            </p:extLst>
          </p:nvPr>
        </p:nvGraphicFramePr>
        <p:xfrm>
          <a:off x="2962325" y="1391375"/>
          <a:ext cx="2063360" cy="3168527"/>
        </p:xfrm>
        <a:graphic>
          <a:graphicData uri="http://schemas.openxmlformats.org/drawingml/2006/table">
            <a:tbl>
              <a:tblPr firstRow="1" bandRow="1">
                <a:tableStyleId>{5C22544A-7EE6-4342-B048-85BDC9FD1C3A}</a:tableStyleId>
              </a:tblPr>
              <a:tblGrid>
                <a:gridCol w="314751">
                  <a:extLst>
                    <a:ext uri="{9D8B030D-6E8A-4147-A177-3AD203B41FA5}">
                      <a16:colId xmlns:a16="http://schemas.microsoft.com/office/drawing/2014/main" val="1197364301"/>
                    </a:ext>
                  </a:extLst>
                </a:gridCol>
                <a:gridCol w="1748609">
                  <a:extLst>
                    <a:ext uri="{9D8B030D-6E8A-4147-A177-3AD203B41FA5}">
                      <a16:colId xmlns:a16="http://schemas.microsoft.com/office/drawing/2014/main" val="1209334917"/>
                    </a:ext>
                  </a:extLst>
                </a:gridCol>
              </a:tblGrid>
              <a:tr h="25505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B. Organisation</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487398768"/>
                  </a:ext>
                </a:extLst>
              </a:tr>
              <a:tr h="459229">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bg1"/>
                          </a:solidFill>
                          <a:latin typeface="+mn-lt"/>
                          <a:ea typeface="+mn-ea"/>
                          <a:cs typeface="+mn-cs"/>
                        </a:rPr>
                        <a:t>1</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Resource constraints in defined entities </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6715826"/>
                  </a:ext>
                </a:extLst>
              </a:tr>
              <a:tr h="459229">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bg1"/>
                          </a:solidFill>
                          <a:latin typeface="+mn-lt"/>
                          <a:ea typeface="+mn-ea"/>
                          <a:cs typeface="+mn-cs"/>
                        </a:rPr>
                        <a:t>2</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Resource constraints in CGEPS </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5540967"/>
                  </a:ext>
                </a:extLst>
              </a:tr>
              <a:tr h="613221">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bg1"/>
                          </a:solidFill>
                          <a:latin typeface="+mn-lt"/>
                          <a:ea typeface="+mn-ea"/>
                          <a:cs typeface="+mn-cs"/>
                        </a:rPr>
                        <a:t>3</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Lack of clarity on the extent of senior leadership approvals required</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9730694"/>
                  </a:ext>
                </a:extLst>
              </a:tr>
              <a:tr h="560522">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bg1"/>
                          </a:solidFill>
                          <a:latin typeface="+mn-lt"/>
                          <a:ea typeface="+mn-ea"/>
                          <a:cs typeface="+mn-cs"/>
                        </a:rPr>
                        <a:t>4</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Significant changes within the defined entities, including high staff turnover with poor handover</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3750958"/>
                  </a:ext>
                </a:extLst>
              </a:tr>
              <a:tr h="695052">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bg1"/>
                          </a:solidFill>
                          <a:latin typeface="+mn-lt"/>
                          <a:ea typeface="+mn-ea"/>
                          <a:cs typeface="+mn-cs"/>
                        </a:rPr>
                        <a:t>5</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Lengthy progress reporting and audit processes hinder defined entities from providing meaningful and timely reports</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0990587"/>
                  </a:ext>
                </a:extLst>
              </a:tr>
            </a:tbl>
          </a:graphicData>
        </a:graphic>
      </p:graphicFrame>
      <p:graphicFrame>
        <p:nvGraphicFramePr>
          <p:cNvPr id="22" name="Table 21">
            <a:extLst>
              <a:ext uri="{FF2B5EF4-FFF2-40B4-BE49-F238E27FC236}">
                <a16:creationId xmlns:a16="http://schemas.microsoft.com/office/drawing/2014/main" id="{B93BA769-1E3C-EB9A-78BB-111E36B86BCC}"/>
              </a:ext>
            </a:extLst>
          </p:cNvPr>
          <p:cNvGraphicFramePr>
            <a:graphicFrameLocks noGrp="1"/>
          </p:cNvGraphicFramePr>
          <p:nvPr>
            <p:extLst>
              <p:ext uri="{D42A27DB-BD31-4B8C-83A1-F6EECF244321}">
                <p14:modId xmlns:p14="http://schemas.microsoft.com/office/powerpoint/2010/main" val="2413669407"/>
              </p:ext>
            </p:extLst>
          </p:nvPr>
        </p:nvGraphicFramePr>
        <p:xfrm>
          <a:off x="5095698" y="1391375"/>
          <a:ext cx="2063360" cy="1703016"/>
        </p:xfrm>
        <a:graphic>
          <a:graphicData uri="http://schemas.openxmlformats.org/drawingml/2006/table">
            <a:tbl>
              <a:tblPr firstRow="1" bandRow="1">
                <a:tableStyleId>{5C22544A-7EE6-4342-B048-85BDC9FD1C3A}</a:tableStyleId>
              </a:tblPr>
              <a:tblGrid>
                <a:gridCol w="314751">
                  <a:extLst>
                    <a:ext uri="{9D8B030D-6E8A-4147-A177-3AD203B41FA5}">
                      <a16:colId xmlns:a16="http://schemas.microsoft.com/office/drawing/2014/main" val="4137195746"/>
                    </a:ext>
                  </a:extLst>
                </a:gridCol>
                <a:gridCol w="1748609">
                  <a:extLst>
                    <a:ext uri="{9D8B030D-6E8A-4147-A177-3AD203B41FA5}">
                      <a16:colId xmlns:a16="http://schemas.microsoft.com/office/drawing/2014/main" val="2992281652"/>
                    </a:ext>
                  </a:extLst>
                </a:gridCol>
              </a:tblGrid>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C. Culture and ways of working</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US"/>
                    </a:p>
                  </a:txBody>
                  <a:tcPr/>
                </a:tc>
                <a:extLst>
                  <a:ext uri="{0D108BD9-81ED-4DB2-BD59-A6C34878D82A}">
                    <a16:rowId xmlns:a16="http://schemas.microsoft.com/office/drawing/2014/main" val="2235027005"/>
                  </a:ext>
                </a:extLst>
              </a:tr>
              <a:tr h="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bg1"/>
                          </a:solidFill>
                          <a:latin typeface="+mn-lt"/>
                          <a:ea typeface="+mn-ea"/>
                          <a:cs typeface="+mn-cs"/>
                        </a:rPr>
                        <a:t>1</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Perception that other Diversity, Equity &amp; Inclusion initiatives are deprioritised in lieu of gender equality initiatives </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5501117"/>
                  </a:ext>
                </a:extLst>
              </a:tr>
              <a:tr h="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bg1"/>
                          </a:solidFill>
                          <a:latin typeface="+mn-lt"/>
                          <a:ea typeface="+mn-ea"/>
                          <a:cs typeface="+mn-cs"/>
                        </a:rPr>
                        <a:t>2</a:t>
                      </a:r>
                    </a:p>
                  </a:txBody>
                  <a:tcPr marL="108000" marR="108000" marT="72000" marB="72000"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Perception that gender equality obligations are a regulatory burden rather than a valuable mechanism for advancing gender equality</a:t>
                      </a:r>
                    </a:p>
                  </a:txBody>
                  <a:tcPr marL="108000" marR="108000" marT="72000" marB="72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4189810"/>
                  </a:ext>
                </a:extLst>
              </a:tr>
            </a:tbl>
          </a:graphicData>
        </a:graphic>
      </p:graphicFrame>
      <p:graphicFrame>
        <p:nvGraphicFramePr>
          <p:cNvPr id="23" name="Table 22">
            <a:extLst>
              <a:ext uri="{FF2B5EF4-FFF2-40B4-BE49-F238E27FC236}">
                <a16:creationId xmlns:a16="http://schemas.microsoft.com/office/drawing/2014/main" id="{8545A359-2F1C-5670-A14E-B664DCF356B8}"/>
              </a:ext>
            </a:extLst>
          </p:cNvPr>
          <p:cNvGraphicFramePr>
            <a:graphicFrameLocks noGrp="1"/>
          </p:cNvGraphicFramePr>
          <p:nvPr>
            <p:extLst>
              <p:ext uri="{D42A27DB-BD31-4B8C-83A1-F6EECF244321}">
                <p14:modId xmlns:p14="http://schemas.microsoft.com/office/powerpoint/2010/main" val="3337945291"/>
              </p:ext>
            </p:extLst>
          </p:nvPr>
        </p:nvGraphicFramePr>
        <p:xfrm>
          <a:off x="7229071" y="1391376"/>
          <a:ext cx="2355992" cy="4171788"/>
        </p:xfrm>
        <a:graphic>
          <a:graphicData uri="http://schemas.openxmlformats.org/drawingml/2006/table">
            <a:tbl>
              <a:tblPr firstRow="1" bandRow="1">
                <a:tableStyleId>{5C22544A-7EE6-4342-B048-85BDC9FD1C3A}</a:tableStyleId>
              </a:tblPr>
              <a:tblGrid>
                <a:gridCol w="313200">
                  <a:extLst>
                    <a:ext uri="{9D8B030D-6E8A-4147-A177-3AD203B41FA5}">
                      <a16:colId xmlns:a16="http://schemas.microsoft.com/office/drawing/2014/main" val="2215308754"/>
                    </a:ext>
                  </a:extLst>
                </a:gridCol>
                <a:gridCol w="2042792">
                  <a:extLst>
                    <a:ext uri="{9D8B030D-6E8A-4147-A177-3AD203B41FA5}">
                      <a16:colId xmlns:a16="http://schemas.microsoft.com/office/drawing/2014/main" val="1618449281"/>
                    </a:ext>
                  </a:extLst>
                </a:gridCol>
              </a:tblGrid>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D. Enabling infrastructure</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a:p>
                  </a:txBody>
                  <a:tcPr/>
                </a:tc>
                <a:extLst>
                  <a:ext uri="{0D108BD9-81ED-4DB2-BD59-A6C34878D82A}">
                    <a16:rowId xmlns:a16="http://schemas.microsoft.com/office/drawing/2014/main" val="3161059221"/>
                  </a:ext>
                </a:extLst>
              </a:tr>
              <a:tr h="345673">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1</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Inconsistent requirements with other gender equality obligations</a:t>
                      </a:r>
                      <a:r>
                        <a:rPr lang="en-AU" sz="900" b="0" strike="noStrike" kern="1200" noProof="0">
                          <a:solidFill>
                            <a:schemeClr val="tx2">
                              <a:lumMod val="10000"/>
                            </a:schemeClr>
                          </a:solidFill>
                          <a:latin typeface="+mn-lt"/>
                          <a:ea typeface="+mn-ea"/>
                          <a:cs typeface="+mn-cs"/>
                        </a:rPr>
                        <a:t>*</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9479092"/>
                  </a:ext>
                </a:extLst>
              </a:tr>
              <a:tr h="21186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2</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Long turnaround time for feedback from CGEPS</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3488010"/>
                  </a:ext>
                </a:extLst>
              </a:tr>
              <a:tr h="21186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3</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noProof="0">
                          <a:solidFill>
                            <a:schemeClr val="tx2">
                              <a:lumMod val="10000"/>
                            </a:schemeClr>
                          </a:solidFill>
                          <a:latin typeface="+mn-lt"/>
                          <a:ea typeface="+mn-ea"/>
                          <a:cs typeface="+mn-cs"/>
                        </a:rPr>
                        <a:t>Poor quality of data and reporting systems</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5215097"/>
                  </a:ext>
                </a:extLst>
              </a:tr>
              <a:tr h="345673">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4</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Outdated, irrelevant resources available on the CGEPS website confusing users of defined entities</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4009823"/>
                  </a:ext>
                </a:extLst>
              </a:tr>
              <a:tr h="21186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5</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CGEPS' website not being intuitive to navigate</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215007"/>
                  </a:ext>
                </a:extLst>
              </a:tr>
              <a:tr h="278767">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6</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Opportunity to improve quality and usefulness of feedback provided to defined entities**</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204805"/>
                  </a:ext>
                </a:extLst>
              </a:tr>
              <a:tr h="412579">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7</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CGEPS not consistently including the reporting process owners as recipients of its communications to defined entities</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9048897"/>
                  </a:ext>
                </a:extLst>
              </a:tr>
              <a:tr h="412579">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8</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US" sz="900" b="0" kern="1200">
                          <a:solidFill>
                            <a:schemeClr val="tx2">
                              <a:lumMod val="10000"/>
                            </a:schemeClr>
                          </a:solidFill>
                          <a:latin typeface="+mn-lt"/>
                          <a:ea typeface="+mn-ea"/>
                          <a:cs typeface="+mn-cs"/>
                        </a:rPr>
                        <a:t>The need for a more comprehensive planning of the progress reporting and progress audit submission deadline</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2339062"/>
                  </a:ext>
                </a:extLst>
              </a:tr>
            </a:tbl>
          </a:graphicData>
        </a:graphic>
      </p:graphicFrame>
      <p:graphicFrame>
        <p:nvGraphicFramePr>
          <p:cNvPr id="5" name="Table 4">
            <a:extLst>
              <a:ext uri="{FF2B5EF4-FFF2-40B4-BE49-F238E27FC236}">
                <a16:creationId xmlns:a16="http://schemas.microsoft.com/office/drawing/2014/main" id="{252239EF-EBA1-8F0C-93A2-EED51611864D}"/>
              </a:ext>
            </a:extLst>
          </p:cNvPr>
          <p:cNvGraphicFramePr>
            <a:graphicFrameLocks noGrp="1"/>
          </p:cNvGraphicFramePr>
          <p:nvPr>
            <p:extLst>
              <p:ext uri="{D42A27DB-BD31-4B8C-83A1-F6EECF244321}">
                <p14:modId xmlns:p14="http://schemas.microsoft.com/office/powerpoint/2010/main" val="2199789800"/>
              </p:ext>
            </p:extLst>
          </p:nvPr>
        </p:nvGraphicFramePr>
        <p:xfrm>
          <a:off x="9712520" y="1391374"/>
          <a:ext cx="2063359" cy="3849367"/>
        </p:xfrm>
        <a:graphic>
          <a:graphicData uri="http://schemas.openxmlformats.org/drawingml/2006/table">
            <a:tbl>
              <a:tblPr firstRow="1" bandRow="1">
                <a:tableStyleId>{5C22544A-7EE6-4342-B048-85BDC9FD1C3A}</a:tableStyleId>
              </a:tblPr>
              <a:tblGrid>
                <a:gridCol w="314750">
                  <a:extLst>
                    <a:ext uri="{9D8B030D-6E8A-4147-A177-3AD203B41FA5}">
                      <a16:colId xmlns:a16="http://schemas.microsoft.com/office/drawing/2014/main" val="2215308754"/>
                    </a:ext>
                  </a:extLst>
                </a:gridCol>
                <a:gridCol w="1748609">
                  <a:extLst>
                    <a:ext uri="{9D8B030D-6E8A-4147-A177-3AD203B41FA5}">
                      <a16:colId xmlns:a16="http://schemas.microsoft.com/office/drawing/2014/main" val="1618449281"/>
                    </a:ext>
                  </a:extLst>
                </a:gridCol>
              </a:tblGrid>
              <a:tr h="30436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D1. CGEPS' platform/templates </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US"/>
                    </a:p>
                  </a:txBody>
                  <a:tcPr/>
                </a:tc>
                <a:extLst>
                  <a:ext uri="{0D108BD9-81ED-4DB2-BD59-A6C34878D82A}">
                    <a16:rowId xmlns:a16="http://schemas.microsoft.com/office/drawing/2014/main" val="3161059221"/>
                  </a:ext>
                </a:extLst>
              </a:tr>
              <a:tr h="478656">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1</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Excel template not being user-centric</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3488010"/>
                  </a:ext>
                </a:extLst>
              </a:tr>
              <a:tr h="478656">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2</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Excel template not being accessible</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88833"/>
                  </a:ext>
                </a:extLst>
              </a:tr>
              <a:tr h="478656">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3</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Inconsistency of templates</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9537471"/>
                  </a:ext>
                </a:extLst>
              </a:tr>
              <a:tr h="502593">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4</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Lack of clarity on why certain data fields are required</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5532749"/>
                  </a:ext>
                </a:extLst>
              </a:tr>
              <a:tr h="478656">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5</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US" sz="900" b="0" kern="1200">
                          <a:solidFill>
                            <a:schemeClr val="tx2">
                              <a:lumMod val="10000"/>
                            </a:schemeClr>
                          </a:solidFill>
                          <a:latin typeface="+mn-lt"/>
                          <a:ea typeface="+mn-ea"/>
                          <a:cs typeface="+mn-cs"/>
                        </a:rPr>
                        <a:t>More clarity on the level of detail required to achieve compliance</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8767824"/>
                  </a:ext>
                </a:extLst>
              </a:tr>
              <a:tr h="623218">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6</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US" sz="900" b="0" kern="1200">
                          <a:solidFill>
                            <a:schemeClr val="tx2">
                              <a:lumMod val="10000"/>
                            </a:schemeClr>
                          </a:solidFill>
                          <a:latin typeface="+mn-lt"/>
                          <a:ea typeface="+mn-ea"/>
                          <a:cs typeface="+mn-cs"/>
                        </a:rPr>
                        <a:t>Confusion on the level of detail required to publish the progress reports on defined entities’ websites</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1496135"/>
                  </a:ext>
                </a:extLst>
              </a:tr>
              <a:tr h="504569">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bg1"/>
                          </a:solidFill>
                          <a:latin typeface="+mn-lt"/>
                          <a:ea typeface="+mn-ea"/>
                          <a:cs typeface="+mn-cs"/>
                        </a:rPr>
                        <a:t>7</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900" b="0" kern="1200">
                          <a:solidFill>
                            <a:schemeClr val="tx2">
                              <a:lumMod val="10000"/>
                            </a:schemeClr>
                          </a:solidFill>
                          <a:latin typeface="+mn-lt"/>
                          <a:ea typeface="+mn-ea"/>
                          <a:cs typeface="+mn-cs"/>
                        </a:rPr>
                        <a:t>Insufficiency of platform functionality</a:t>
                      </a: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4825910"/>
                  </a:ext>
                </a:extLst>
              </a:tr>
            </a:tbl>
          </a:graphicData>
        </a:graphic>
      </p:graphicFrame>
      <p:sp>
        <p:nvSpPr>
          <p:cNvPr id="9" name="Speech Bubble: Rectangle with Corners Rounded 37">
            <a:extLst>
              <a:ext uri="{FF2B5EF4-FFF2-40B4-BE49-F238E27FC236}">
                <a16:creationId xmlns:a16="http://schemas.microsoft.com/office/drawing/2014/main" id="{4E936BA2-CEC4-F446-608D-1D9C1262EE49}"/>
              </a:ext>
            </a:extLst>
          </p:cNvPr>
          <p:cNvSpPr/>
          <p:nvPr/>
        </p:nvSpPr>
        <p:spPr>
          <a:xfrm>
            <a:off x="766199" y="5593956"/>
            <a:ext cx="10659601" cy="264306"/>
          </a:xfrm>
          <a:prstGeom prst="chevron">
            <a:avLst/>
          </a:prstGeom>
          <a:solidFill>
            <a:sysClr val="window" lastClr="FFFFFF"/>
          </a:solidFill>
          <a:ln w="12700" cap="flat" cmpd="sng" algn="ctr">
            <a:solidFill>
              <a:srgbClr val="425364"/>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AU" sz="1200" b="1" i="0" u="none" strike="noStrike" kern="0" cap="none" spc="0" normalizeH="0" baseline="0" noProof="0">
                <a:ln>
                  <a:noFill/>
                </a:ln>
                <a:solidFill>
                  <a:srgbClr val="425364"/>
                </a:solidFill>
                <a:effectLst/>
                <a:uLnTx/>
                <a:uFillTx/>
                <a:ea typeface="+mn-ea"/>
                <a:cs typeface="+mn-cs"/>
              </a:rPr>
              <a:t>Further insights and observations related to </a:t>
            </a:r>
            <a:r>
              <a:rPr lang="en-AU" sz="1200" b="1" kern="0">
                <a:solidFill>
                  <a:srgbClr val="425364"/>
                </a:solidFill>
              </a:rPr>
              <a:t>what didn’t work well</a:t>
            </a:r>
            <a:r>
              <a:rPr kumimoji="0" lang="en-AU" sz="1200" b="1" i="0" u="none" strike="noStrike" kern="0" cap="none" spc="0" normalizeH="0" baseline="0" noProof="0">
                <a:ln>
                  <a:noFill/>
                </a:ln>
                <a:solidFill>
                  <a:srgbClr val="425364"/>
                </a:solidFill>
                <a:effectLst/>
                <a:uLnTx/>
                <a:uFillTx/>
                <a:ea typeface="+mn-ea"/>
                <a:cs typeface="+mn-cs"/>
              </a:rPr>
              <a:t> can be found on the following pages.</a:t>
            </a:r>
          </a:p>
        </p:txBody>
      </p:sp>
      <p:graphicFrame>
        <p:nvGraphicFramePr>
          <p:cNvPr id="10" name="Table 9">
            <a:extLst>
              <a:ext uri="{FF2B5EF4-FFF2-40B4-BE49-F238E27FC236}">
                <a16:creationId xmlns:a16="http://schemas.microsoft.com/office/drawing/2014/main" id="{37999780-B4FB-DFFB-88D3-AE509E2C69B2}"/>
              </a:ext>
            </a:extLst>
          </p:cNvPr>
          <p:cNvGraphicFramePr>
            <a:graphicFrameLocks noGrp="1"/>
          </p:cNvGraphicFramePr>
          <p:nvPr>
            <p:extLst>
              <p:ext uri="{D42A27DB-BD31-4B8C-83A1-F6EECF244321}">
                <p14:modId xmlns:p14="http://schemas.microsoft.com/office/powerpoint/2010/main" val="1436677566"/>
              </p:ext>
            </p:extLst>
          </p:nvPr>
        </p:nvGraphicFramePr>
        <p:xfrm>
          <a:off x="3975298" y="5951677"/>
          <a:ext cx="3630842" cy="370840"/>
        </p:xfrm>
        <a:graphic>
          <a:graphicData uri="http://schemas.openxmlformats.org/drawingml/2006/table">
            <a:tbl>
              <a:tblPr firstRow="1" bandRow="1">
                <a:tableStyleId>{5C22544A-7EE6-4342-B048-85BDC9FD1C3A}</a:tableStyleId>
              </a:tblPr>
              <a:tblGrid>
                <a:gridCol w="385200">
                  <a:extLst>
                    <a:ext uri="{9D8B030D-6E8A-4147-A177-3AD203B41FA5}">
                      <a16:colId xmlns:a16="http://schemas.microsoft.com/office/drawing/2014/main" val="1666382747"/>
                    </a:ext>
                  </a:extLst>
                </a:gridCol>
                <a:gridCol w="1622821">
                  <a:extLst>
                    <a:ext uri="{9D8B030D-6E8A-4147-A177-3AD203B41FA5}">
                      <a16:colId xmlns:a16="http://schemas.microsoft.com/office/drawing/2014/main" val="515327444"/>
                    </a:ext>
                  </a:extLst>
                </a:gridCol>
                <a:gridCol w="1622821">
                  <a:extLst>
                    <a:ext uri="{9D8B030D-6E8A-4147-A177-3AD203B41FA5}">
                      <a16:colId xmlns:a16="http://schemas.microsoft.com/office/drawing/2014/main" val="3331948830"/>
                    </a:ext>
                  </a:extLst>
                </a:gridCol>
              </a:tblGrid>
              <a:tr h="370840">
                <a:tc>
                  <a:txBody>
                    <a:bodyPr/>
                    <a:lstStyle/>
                    <a:p>
                      <a:pPr algn="ctr" rtl="0"/>
                      <a:r>
                        <a:rPr lang="en-AU" sz="900" b="1">
                          <a:solidFill>
                            <a:schemeClr val="accent1"/>
                          </a:solidFill>
                        </a:rPr>
                        <a:t>Key</a:t>
                      </a:r>
                    </a:p>
                  </a:txBody>
                  <a:tcPr anchor="ctr">
                    <a:lnL w="12700" cmpd="sng">
                      <a:noFill/>
                    </a:lnL>
                    <a:lnR w="19050" cap="flat" cmpd="sng" algn="ctr">
                      <a:solidFill>
                        <a:schemeClr val="accent4">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a:r>
                        <a:rPr lang="en-AU" sz="900" b="1">
                          <a:solidFill>
                            <a:schemeClr val="tx1"/>
                          </a:solidFill>
                        </a:rPr>
                        <a:t>Challenges attributed to CGEPS </a:t>
                      </a:r>
                    </a:p>
                  </a:txBody>
                  <a:tcPr anchor="ctr">
                    <a:lnL w="19050" cap="flat" cmpd="sng" algn="ctr">
                      <a:solidFill>
                        <a:schemeClr val="accent4">
                          <a:lumMod val="75000"/>
                        </a:schemeClr>
                      </a:solidFill>
                      <a:prstDash val="solid"/>
                      <a:round/>
                      <a:headEnd type="none" w="med" len="med"/>
                      <a:tailEnd type="none" w="med" len="med"/>
                    </a:lnL>
                    <a:lnR w="19050" cap="flat" cmpd="sng" algn="ctr">
                      <a:solidFill>
                        <a:schemeClr val="accent4">
                          <a:lumMod val="75000"/>
                        </a:schemeClr>
                      </a:solidFill>
                      <a:prstDash val="solid"/>
                      <a:round/>
                      <a:headEnd type="none" w="med" len="med"/>
                      <a:tailEnd type="none" w="med" len="med"/>
                    </a:lnR>
                    <a:lnT w="19050" cap="flat" cmpd="sng" algn="ctr">
                      <a:solidFill>
                        <a:schemeClr val="accent4">
                          <a:lumMod val="75000"/>
                        </a:schemeClr>
                      </a:solidFill>
                      <a:prstDash val="solid"/>
                      <a:round/>
                      <a:headEnd type="none" w="med" len="med"/>
                      <a:tailEnd type="none" w="med" len="med"/>
                    </a:lnT>
                    <a:lnB w="1905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tx1"/>
                          </a:solidFill>
                          <a:effectLst/>
                          <a:latin typeface="+mn-lt"/>
                          <a:ea typeface="+mn-ea"/>
                          <a:cs typeface="+mn-cs"/>
                        </a:rPr>
                        <a:t>Challenges attributed to defined entities</a:t>
                      </a:r>
                    </a:p>
                  </a:txBody>
                  <a:tcPr anchor="ctr">
                    <a:lnL w="19050" cap="flat" cmpd="sng" algn="ctr">
                      <a:solidFill>
                        <a:schemeClr val="accent4">
                          <a:lumMod val="7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2692658"/>
                  </a:ext>
                </a:extLst>
              </a:tr>
            </a:tbl>
          </a:graphicData>
        </a:graphic>
      </p:graphicFrame>
      <p:graphicFrame>
        <p:nvGraphicFramePr>
          <p:cNvPr id="15" name="Table 14">
            <a:extLst>
              <a:ext uri="{FF2B5EF4-FFF2-40B4-BE49-F238E27FC236}">
                <a16:creationId xmlns:a16="http://schemas.microsoft.com/office/drawing/2014/main" id="{D664A08D-CF5D-A1D3-D414-874CC4F89283}"/>
              </a:ext>
            </a:extLst>
          </p:cNvPr>
          <p:cNvGraphicFramePr>
            <a:graphicFrameLocks noGrp="1"/>
          </p:cNvGraphicFramePr>
          <p:nvPr>
            <p:extLst>
              <p:ext uri="{D42A27DB-BD31-4B8C-83A1-F6EECF244321}">
                <p14:modId xmlns:p14="http://schemas.microsoft.com/office/powerpoint/2010/main" val="3621583017"/>
              </p:ext>
            </p:extLst>
          </p:nvPr>
        </p:nvGraphicFramePr>
        <p:xfrm>
          <a:off x="7740356" y="5951677"/>
          <a:ext cx="3705450" cy="374400"/>
        </p:xfrm>
        <a:graphic>
          <a:graphicData uri="http://schemas.openxmlformats.org/drawingml/2006/table">
            <a:tbl>
              <a:tblPr firstRow="1" bandRow="1">
                <a:tableStyleId>{5C22544A-7EE6-4342-B048-85BDC9FD1C3A}</a:tableStyleId>
              </a:tblPr>
              <a:tblGrid>
                <a:gridCol w="385200">
                  <a:extLst>
                    <a:ext uri="{9D8B030D-6E8A-4147-A177-3AD203B41FA5}">
                      <a16:colId xmlns:a16="http://schemas.microsoft.com/office/drawing/2014/main" val="1666382747"/>
                    </a:ext>
                  </a:extLst>
                </a:gridCol>
                <a:gridCol w="1106750">
                  <a:extLst>
                    <a:ext uri="{9D8B030D-6E8A-4147-A177-3AD203B41FA5}">
                      <a16:colId xmlns:a16="http://schemas.microsoft.com/office/drawing/2014/main" val="515327444"/>
                    </a:ext>
                  </a:extLst>
                </a:gridCol>
                <a:gridCol w="1106750">
                  <a:extLst>
                    <a:ext uri="{9D8B030D-6E8A-4147-A177-3AD203B41FA5}">
                      <a16:colId xmlns:a16="http://schemas.microsoft.com/office/drawing/2014/main" val="3331948830"/>
                    </a:ext>
                  </a:extLst>
                </a:gridCol>
                <a:gridCol w="1106750">
                  <a:extLst>
                    <a:ext uri="{9D8B030D-6E8A-4147-A177-3AD203B41FA5}">
                      <a16:colId xmlns:a16="http://schemas.microsoft.com/office/drawing/2014/main" val="2426280680"/>
                    </a:ext>
                  </a:extLst>
                </a:gridCol>
              </a:tblGrid>
              <a:tr h="374400">
                <a:tc>
                  <a:txBody>
                    <a:bodyPr/>
                    <a:lstStyle/>
                    <a:p>
                      <a:pPr algn="ctr" rtl="0"/>
                      <a:r>
                        <a:rPr lang="en-AU" sz="900" b="1">
                          <a:solidFill>
                            <a:schemeClr val="tx2">
                              <a:lumMod val="10000"/>
                            </a:schemeClr>
                          </a:solidFill>
                        </a:rPr>
                        <a:t>Key</a:t>
                      </a:r>
                    </a:p>
                  </a:txBody>
                  <a:tcPr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a:r>
                        <a:rPr lang="en-AU" sz="900" b="1">
                          <a:solidFill>
                            <a:schemeClr val="bg1"/>
                          </a:solidFill>
                        </a:rPr>
                        <a:t>Progress report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rPr>
                        <a:t>Both progress report and audit</a:t>
                      </a: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sp>
        <p:nvSpPr>
          <p:cNvPr id="17" name="Rectangle 16">
            <a:extLst>
              <a:ext uri="{FF2B5EF4-FFF2-40B4-BE49-F238E27FC236}">
                <a16:creationId xmlns:a16="http://schemas.microsoft.com/office/drawing/2014/main" id="{769892C2-5254-860B-0DF5-A474EEE281CA}"/>
              </a:ext>
              <a:ext uri="{C183D7F6-B498-43B3-948B-1728B52AA6E4}">
                <adec:decorative xmlns:adec="http://schemas.microsoft.com/office/drawing/2017/decorative" val="1"/>
              </a:ext>
            </a:extLst>
          </p:cNvPr>
          <p:cNvSpPr/>
          <p:nvPr/>
        </p:nvSpPr>
        <p:spPr>
          <a:xfrm>
            <a:off x="7543798" y="4928817"/>
            <a:ext cx="2049283" cy="604315"/>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D9129017-8162-355A-A08F-C434B5CFA423}"/>
              </a:ext>
              <a:ext uri="{C183D7F6-B498-43B3-948B-1728B52AA6E4}">
                <adec:decorative xmlns:adec="http://schemas.microsoft.com/office/drawing/2017/decorative" val="1"/>
              </a:ext>
            </a:extLst>
          </p:cNvPr>
          <p:cNvSpPr/>
          <p:nvPr/>
        </p:nvSpPr>
        <p:spPr>
          <a:xfrm>
            <a:off x="7543798" y="4272655"/>
            <a:ext cx="2049283" cy="644286"/>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1DEE2DDF-4176-63ED-BD8C-745644782556}"/>
              </a:ext>
              <a:ext uri="{C183D7F6-B498-43B3-948B-1728B52AA6E4}">
                <adec:decorative xmlns:adec="http://schemas.microsoft.com/office/drawing/2017/decorative" val="1"/>
              </a:ext>
            </a:extLst>
          </p:cNvPr>
          <p:cNvSpPr/>
          <p:nvPr/>
        </p:nvSpPr>
        <p:spPr>
          <a:xfrm>
            <a:off x="7543798" y="2863171"/>
            <a:ext cx="2049283" cy="493482"/>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3B2E9A6F-0C56-55BC-3A52-D5C90DB37ABD}"/>
              </a:ext>
              <a:ext uri="{C183D7F6-B498-43B3-948B-1728B52AA6E4}">
                <adec:decorative xmlns:adec="http://schemas.microsoft.com/office/drawing/2017/decorative" val="1"/>
              </a:ext>
            </a:extLst>
          </p:cNvPr>
          <p:cNvSpPr/>
          <p:nvPr/>
        </p:nvSpPr>
        <p:spPr>
          <a:xfrm>
            <a:off x="7543798" y="3359989"/>
            <a:ext cx="2049283" cy="393654"/>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1B1E3D72-0CA4-918E-7FC3-9750D364E649}"/>
              </a:ext>
              <a:ext uri="{C183D7F6-B498-43B3-948B-1728B52AA6E4}">
                <adec:decorative xmlns:adec="http://schemas.microsoft.com/office/drawing/2017/decorative" val="1"/>
              </a:ext>
            </a:extLst>
          </p:cNvPr>
          <p:cNvSpPr/>
          <p:nvPr/>
        </p:nvSpPr>
        <p:spPr>
          <a:xfrm>
            <a:off x="7543798" y="3751141"/>
            <a:ext cx="2049283" cy="509637"/>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5BE9EC6F-4F01-5308-CB8F-10A47FF2CB70}"/>
              </a:ext>
              <a:ext uri="{C183D7F6-B498-43B3-948B-1728B52AA6E4}">
                <adec:decorative xmlns:adec="http://schemas.microsoft.com/office/drawing/2017/decorative" val="1"/>
              </a:ext>
            </a:extLst>
          </p:cNvPr>
          <p:cNvSpPr/>
          <p:nvPr/>
        </p:nvSpPr>
        <p:spPr>
          <a:xfrm>
            <a:off x="7543798" y="1688794"/>
            <a:ext cx="2041265" cy="390296"/>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4FDF94E6-E92E-4B43-DE9E-533C844AC770}"/>
              </a:ext>
              <a:ext uri="{C183D7F6-B498-43B3-948B-1728B52AA6E4}">
                <adec:decorative xmlns:adec="http://schemas.microsoft.com/office/drawing/2017/decorative" val="1"/>
              </a:ext>
            </a:extLst>
          </p:cNvPr>
          <p:cNvSpPr/>
          <p:nvPr/>
        </p:nvSpPr>
        <p:spPr>
          <a:xfrm>
            <a:off x="7543798" y="2083282"/>
            <a:ext cx="2041265" cy="390296"/>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9AACD0AA-5952-D5B2-A645-30AE0C98F6DE}"/>
              </a:ext>
              <a:ext uri="{C183D7F6-B498-43B3-948B-1728B52AA6E4}">
                <adec:decorative xmlns:adec="http://schemas.microsoft.com/office/drawing/2017/decorative" val="1"/>
              </a:ext>
            </a:extLst>
          </p:cNvPr>
          <p:cNvSpPr/>
          <p:nvPr/>
        </p:nvSpPr>
        <p:spPr>
          <a:xfrm>
            <a:off x="10030366" y="1696322"/>
            <a:ext cx="1758083" cy="477396"/>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25901A9E-43F3-48F5-0C56-722D38DD51E7}"/>
              </a:ext>
              <a:ext uri="{C183D7F6-B498-43B3-948B-1728B52AA6E4}">
                <adec:decorative xmlns:adec="http://schemas.microsoft.com/office/drawing/2017/decorative" val="1"/>
              </a:ext>
            </a:extLst>
          </p:cNvPr>
          <p:cNvSpPr/>
          <p:nvPr/>
        </p:nvSpPr>
        <p:spPr>
          <a:xfrm>
            <a:off x="10030366" y="2173638"/>
            <a:ext cx="1758083" cy="477396"/>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A5F89625-3AE5-A391-210D-EF5CDDDE73FE}"/>
              </a:ext>
              <a:ext uri="{C183D7F6-B498-43B3-948B-1728B52AA6E4}">
                <adec:decorative xmlns:adec="http://schemas.microsoft.com/office/drawing/2017/decorative" val="1"/>
              </a:ext>
            </a:extLst>
          </p:cNvPr>
          <p:cNvSpPr/>
          <p:nvPr/>
        </p:nvSpPr>
        <p:spPr>
          <a:xfrm>
            <a:off x="10030366" y="2654748"/>
            <a:ext cx="1758083" cy="477396"/>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6A108C0D-EF52-ADB2-56C9-5F1CCF0CA4CD}"/>
              </a:ext>
              <a:ext uri="{C183D7F6-B498-43B3-948B-1728B52AA6E4}">
                <adec:decorative xmlns:adec="http://schemas.microsoft.com/office/drawing/2017/decorative" val="1"/>
              </a:ext>
            </a:extLst>
          </p:cNvPr>
          <p:cNvSpPr/>
          <p:nvPr/>
        </p:nvSpPr>
        <p:spPr>
          <a:xfrm>
            <a:off x="10030366" y="3129312"/>
            <a:ext cx="1758083" cy="504000"/>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77C2C593-150E-19D2-D812-A2F5DC5E0174}"/>
              </a:ext>
              <a:ext uri="{C183D7F6-B498-43B3-948B-1728B52AA6E4}">
                <adec:decorative xmlns:adec="http://schemas.microsoft.com/office/drawing/2017/decorative" val="1"/>
              </a:ext>
            </a:extLst>
          </p:cNvPr>
          <p:cNvSpPr/>
          <p:nvPr/>
        </p:nvSpPr>
        <p:spPr>
          <a:xfrm>
            <a:off x="10030366" y="3630174"/>
            <a:ext cx="1758083" cy="486000"/>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58C5513B-C229-A46F-FC81-8EF3DAA73CDB}"/>
              </a:ext>
              <a:ext uri="{C183D7F6-B498-43B3-948B-1728B52AA6E4}">
                <adec:decorative xmlns:adec="http://schemas.microsoft.com/office/drawing/2017/decorative" val="1"/>
              </a:ext>
            </a:extLst>
          </p:cNvPr>
          <p:cNvSpPr/>
          <p:nvPr/>
        </p:nvSpPr>
        <p:spPr>
          <a:xfrm>
            <a:off x="10030366" y="4107876"/>
            <a:ext cx="1758083" cy="607425"/>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DD5AD9B5-54AA-0EB4-EA6D-86160928AFEA}"/>
              </a:ext>
              <a:ext uri="{C183D7F6-B498-43B3-948B-1728B52AA6E4}">
                <adec:decorative xmlns:adec="http://schemas.microsoft.com/office/drawing/2017/decorative" val="1"/>
              </a:ext>
            </a:extLst>
          </p:cNvPr>
          <p:cNvSpPr/>
          <p:nvPr/>
        </p:nvSpPr>
        <p:spPr>
          <a:xfrm>
            <a:off x="10030366" y="4715301"/>
            <a:ext cx="1758083" cy="525440"/>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D35F9C62-E94A-1895-1234-09303A86EC77}"/>
              </a:ext>
              <a:ext uri="{C183D7F6-B498-43B3-948B-1728B52AA6E4}">
                <adec:decorative xmlns:adec="http://schemas.microsoft.com/office/drawing/2017/decorative" val="1"/>
              </a:ext>
            </a:extLst>
          </p:cNvPr>
          <p:cNvSpPr/>
          <p:nvPr/>
        </p:nvSpPr>
        <p:spPr>
          <a:xfrm>
            <a:off x="3284000" y="2147078"/>
            <a:ext cx="1741685" cy="460800"/>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C002BB87-7ED1-1589-3638-3C2DA7D7D26F}"/>
              </a:ext>
              <a:ext uri="{C183D7F6-B498-43B3-948B-1728B52AA6E4}">
                <adec:decorative xmlns:adec="http://schemas.microsoft.com/office/drawing/2017/decorative" val="1"/>
              </a:ext>
            </a:extLst>
          </p:cNvPr>
          <p:cNvSpPr/>
          <p:nvPr/>
        </p:nvSpPr>
        <p:spPr>
          <a:xfrm>
            <a:off x="3284000" y="3879850"/>
            <a:ext cx="1741685" cy="663698"/>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CCCA4583-36B1-031A-599A-CB3CEC70A8D6}"/>
              </a:ext>
              <a:ext uri="{C183D7F6-B498-43B3-948B-1728B52AA6E4}">
                <adec:decorative xmlns:adec="http://schemas.microsoft.com/office/drawing/2017/decorative" val="1"/>
              </a:ext>
            </a:extLst>
          </p:cNvPr>
          <p:cNvSpPr/>
          <p:nvPr/>
        </p:nvSpPr>
        <p:spPr>
          <a:xfrm>
            <a:off x="1150422" y="2370574"/>
            <a:ext cx="1741685" cy="765052"/>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46F02FEB-0125-A3D4-AADD-97A2268A6940}"/>
              </a:ext>
              <a:ext uri="{C183D7F6-B498-43B3-948B-1728B52AA6E4}">
                <adec:decorative xmlns:adec="http://schemas.microsoft.com/office/drawing/2017/decorative" val="1"/>
              </a:ext>
            </a:extLst>
          </p:cNvPr>
          <p:cNvSpPr/>
          <p:nvPr/>
        </p:nvSpPr>
        <p:spPr>
          <a:xfrm>
            <a:off x="1150422" y="3135626"/>
            <a:ext cx="1741685" cy="792524"/>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CC539B7B-CBEA-4A33-9583-D024B3AF7D0B}"/>
              </a:ext>
              <a:ext uri="{C183D7F6-B498-43B3-948B-1728B52AA6E4}">
                <adec:decorative xmlns:adec="http://schemas.microsoft.com/office/drawing/2017/decorative" val="1"/>
              </a:ext>
            </a:extLst>
          </p:cNvPr>
          <p:cNvSpPr/>
          <p:nvPr/>
        </p:nvSpPr>
        <p:spPr>
          <a:xfrm>
            <a:off x="1150420" y="3928149"/>
            <a:ext cx="1742400" cy="875398"/>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76EED7F2-A2FA-1F52-04D4-6226A69361FC}"/>
              </a:ext>
              <a:ext uri="{C183D7F6-B498-43B3-948B-1728B52AA6E4}">
                <adec:decorative xmlns:adec="http://schemas.microsoft.com/office/drawing/2017/decorative" val="1"/>
              </a:ext>
            </a:extLst>
          </p:cNvPr>
          <p:cNvSpPr/>
          <p:nvPr/>
        </p:nvSpPr>
        <p:spPr>
          <a:xfrm>
            <a:off x="1150420" y="4812665"/>
            <a:ext cx="1742400" cy="640800"/>
          </a:xfrm>
          <a:prstGeom prst="rect">
            <a:avLst/>
          </a:prstGeom>
          <a:noFill/>
          <a:ln w="19050">
            <a:solidFill>
              <a:schemeClr val="accent4">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2E258C5-3C49-C77F-D02F-EA07E6E6EF83}"/>
              </a:ext>
            </a:extLst>
          </p:cNvPr>
          <p:cNvSpPr>
            <a:spLocks noGrp="1"/>
          </p:cNvSpPr>
          <p:nvPr>
            <p:ph type="sldNum" sz="quarter" idx="15"/>
          </p:nvPr>
        </p:nvSpPr>
        <p:spPr/>
        <p:txBody>
          <a:bodyPr/>
          <a:lstStyle/>
          <a:p>
            <a:fld id="{F5AEA0E0-5CC6-4BD0-905C-A0021E419432}" type="slidenum">
              <a:rPr lang="en-AU" smtClean="0"/>
              <a:pPr/>
              <a:t>22</a:t>
            </a:fld>
            <a:endParaRPr lang="en-AU"/>
          </a:p>
        </p:txBody>
      </p:sp>
    </p:spTree>
    <p:extLst>
      <p:ext uri="{BB962C8B-B14F-4D97-AF65-F5344CB8AC3E}">
        <p14:creationId xmlns:p14="http://schemas.microsoft.com/office/powerpoint/2010/main" val="2447007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967865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8" name="Table 7">
            <a:extLst>
              <a:ext uri="{FF2B5EF4-FFF2-40B4-BE49-F238E27FC236}">
                <a16:creationId xmlns:a16="http://schemas.microsoft.com/office/drawing/2014/main" id="{3EF60D87-D82D-4009-822D-2E8A9FD3CBC2}"/>
              </a:ext>
            </a:extLst>
          </p:cNvPr>
          <p:cNvGraphicFramePr>
            <a:graphicFrameLocks noGrp="1"/>
          </p:cNvGraphicFramePr>
          <p:nvPr>
            <p:extLst>
              <p:ext uri="{D42A27DB-BD31-4B8C-83A1-F6EECF244321}">
                <p14:modId xmlns:p14="http://schemas.microsoft.com/office/powerpoint/2010/main" val="1163818084"/>
              </p:ext>
            </p:extLst>
          </p:nvPr>
        </p:nvGraphicFramePr>
        <p:xfrm>
          <a:off x="768981" y="1667214"/>
          <a:ext cx="10654038" cy="419102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7256">
                  <a:extLst>
                    <a:ext uri="{9D8B030D-6E8A-4147-A177-3AD203B41FA5}">
                      <a16:colId xmlns:a16="http://schemas.microsoft.com/office/drawing/2014/main" val="1350872669"/>
                    </a:ext>
                  </a:extLst>
                </a:gridCol>
                <a:gridCol w="2066301">
                  <a:extLst>
                    <a:ext uri="{9D8B030D-6E8A-4147-A177-3AD203B41FA5}">
                      <a16:colId xmlns:a16="http://schemas.microsoft.com/office/drawing/2014/main" val="1022425900"/>
                    </a:ext>
                  </a:extLst>
                </a:gridCol>
                <a:gridCol w="5035871">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extLst>
                  <a:ext uri="{0D108BD9-81ED-4DB2-BD59-A6C34878D82A}">
                    <a16:rowId xmlns:a16="http://schemas.microsoft.com/office/drawing/2014/main" val="2164687017"/>
                  </a:ext>
                </a:extLst>
              </a:tr>
              <a:tr h="2412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1</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1"/>
                          </a:solidFill>
                          <a:latin typeface="+mn-lt"/>
                          <a:ea typeface="+mn-ea"/>
                          <a:cs typeface="+mn-cs"/>
                        </a:rPr>
                        <a:t>Staff at defined entities lack knowledge, skills, and subject matter expertise to meet gender equality obligations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5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identified a significant internal capability gap in meeting gender equality obligations. There is little or no formal upskilling provided to defined entities in preparation for the rollout of the Gender Equality Act.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‘Managers (still) lack knowledge on how to complete GIAs.’</a:t>
                      </a:r>
                    </a:p>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‘It's all very well to allocate a staff member to do the work, but if that staff member does not have the skills and experience, then they're not going to be able to do a good job.’</a:t>
                      </a:r>
                    </a:p>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‘Lack of consistency in understanding of (gender equality and) DE&amp;I work - steps being taken to build capability &amp; using the expertise of those passionate about it.’ </a:t>
                      </a:r>
                    </a:p>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‘Many have done GIA on internal programs, policies and services that don't have a direct and significant impact on the public, so they don't qualify under meeting the obligation.’</a:t>
                      </a:r>
                    </a:p>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‘(From CGEPS) They’ve confused two things; intersectionality with diversity.’</a:t>
                      </a:r>
                    </a:p>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kumimoji="0" lang="en-US" sz="900" b="0" i="1" u="none" strike="noStrike" kern="1200" cap="none" spc="0" normalizeH="0" baseline="0" noProof="0">
                          <a:ln>
                            <a:noFill/>
                          </a:ln>
                          <a:solidFill>
                            <a:schemeClr val="tx1"/>
                          </a:solidFill>
                          <a:effectLst/>
                          <a:uLnTx/>
                          <a:uFillTx/>
                          <a:latin typeface="+mn-lt"/>
                          <a:ea typeface="+mn-ea"/>
                          <a:cs typeface="+mn-cs"/>
                        </a:rPr>
                        <a:t> ‘I am not a data analyst.  There was a necessity to engage with a data analyst in order to review the data sets, make accurate &amp; meaningful assessments &amp; complete the Progress Report.  This requirement needs to be advised to defined entities so appropriate resourcing can be identified early in the process &amp; funded.’</a:t>
                      </a:r>
                      <a:endParaRPr kumimoji="0" lang="en-AU" sz="900" b="0" i="1" u="none" strike="noStrike" kern="1200" cap="none" spc="0" normalizeH="0" baseline="0" noProof="0">
                        <a:ln>
                          <a:noFill/>
                        </a:ln>
                        <a:solidFill>
                          <a:schemeClr val="tx1"/>
                        </a:solidFill>
                        <a:effectLst/>
                        <a:uLnTx/>
                        <a:uFillTx/>
                        <a:latin typeface="+mn-lt"/>
                        <a:ea typeface="+mn-ea"/>
                        <a:cs typeface="+mn-cs"/>
                      </a:endParaRPr>
                    </a:p>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‘This sometimes fell outside of our skill level and further support was needed in order to ensure accurate reporting. This added to the workload and time that it was completed.’</a:t>
                      </a:r>
                    </a:p>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‘I had no capability this year to make sense of what I was looking at. I needed to use my data analyst, and he did not have the time to do that.’</a:t>
                      </a:r>
                    </a:p>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‘Where there's gendered segregation and that's another one that organisations really aren't understanding, a lot of organisations don't understand what gendered segregation within the workforce is, and they haven't included that data.’</a:t>
                      </a:r>
                      <a:endParaRPr lang="en-AU" sz="9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11088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2</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1"/>
                          </a:solidFill>
                          <a:latin typeface="+mn-lt"/>
                          <a:ea typeface="+mn-ea"/>
                          <a:cs typeface="+mn-cs"/>
                        </a:rPr>
                        <a:t>Insufficient resources provided by CGEPS to support capability uplift across the entire defined entities to conduct GIAs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5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reported inadequate support for upskilling their teams, resulting in the burden of upskilling falling on individual employees or on a central gender equality coordinator.</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‘No ongoing training provided by the Commission for new employees involved in this process - initial workshops were helpful but you were left to learn on your own.’</a:t>
                      </a:r>
                    </a:p>
                    <a:p>
                      <a:pPr marL="171450" marR="0" lvl="1" indent="-171450" algn="l" defTabSz="914400" rtl="0" eaLnBrk="1" fontAlgn="base" latinLnBrk="0" hangingPunct="1">
                        <a:lnSpc>
                          <a:spcPct val="85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‘There were a few gender equality experts in Victoria…they were in high demand at the onset of the Gender Equality Act. Many defined entities did not have in-house capability to meet the requirements. Those who could afford consultants or hire specialist staff were able to get additional support.’</a:t>
                      </a:r>
                      <a:endParaRPr kumimoji="0" lang="en-AU" sz="900" b="0" i="1" u="none" strike="noStrike" kern="1200" cap="none" spc="0" normalizeH="0" baseline="0" noProof="0" dirty="0">
                        <a:ln>
                          <a:noFill/>
                        </a:ln>
                        <a:solidFill>
                          <a:schemeClr val="tx1"/>
                        </a:solidFill>
                        <a:effectLst/>
                        <a:uLnTx/>
                        <a:uFillTx/>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bl>
          </a:graphicData>
        </a:graphic>
      </p:graphicFrame>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a:t>
            </a:r>
          </a:p>
        </p:txBody>
      </p:sp>
      <p:sp>
        <p:nvSpPr>
          <p:cNvPr id="6" name="Text Placeholder 3">
            <a:extLst>
              <a:ext uri="{FF2B5EF4-FFF2-40B4-BE49-F238E27FC236}">
                <a16:creationId xmlns:a16="http://schemas.microsoft.com/office/drawing/2014/main" id="{A50F8449-E838-1B84-BB39-E24840784F4D}"/>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11" name="Rectangle 10">
            <a:extLst>
              <a:ext uri="{FF2B5EF4-FFF2-40B4-BE49-F238E27FC236}">
                <a16:creationId xmlns:a16="http://schemas.microsoft.com/office/drawing/2014/main" id="{30344CE3-2F2B-2B5A-0BD6-D59DF601B67D}"/>
              </a:ext>
            </a:extLst>
          </p:cNvPr>
          <p:cNvSpPr/>
          <p:nvPr/>
        </p:nvSpPr>
        <p:spPr>
          <a:xfrm>
            <a:off x="766763" y="-495"/>
            <a:ext cx="2448000"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pic>
        <p:nvPicPr>
          <p:cNvPr id="14" name="Graphic 13">
            <a:extLst>
              <a:ext uri="{FF2B5EF4-FFF2-40B4-BE49-F238E27FC236}">
                <a16:creationId xmlns:a16="http://schemas.microsoft.com/office/drawing/2014/main" id="{93C00EFE-9F5F-7A46-5F00-FF77DF799AB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graphicFrame>
        <p:nvGraphicFramePr>
          <p:cNvPr id="13" name="Table 12">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1178473935"/>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5" name="Table 14">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3177924869"/>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extLst>
                  <a:ext uri="{0D108BD9-81ED-4DB2-BD59-A6C34878D82A}">
                    <a16:rowId xmlns:a16="http://schemas.microsoft.com/office/drawing/2014/main" val="3590846690"/>
                  </a:ext>
                </a:extLst>
              </a:tr>
            </a:tbl>
          </a:graphicData>
        </a:graphic>
      </p:graphicFrame>
      <p:sp>
        <p:nvSpPr>
          <p:cNvPr id="20" name="Rounded Rectangle 17">
            <a:extLst>
              <a:ext uri="{FF2B5EF4-FFF2-40B4-BE49-F238E27FC236}">
                <a16:creationId xmlns:a16="http://schemas.microsoft.com/office/drawing/2014/main" id="{E928B86A-C587-F995-E11D-C54062FD9B4B}"/>
              </a:ext>
            </a:extLst>
          </p:cNvPr>
          <p:cNvSpPr/>
          <p:nvPr/>
        </p:nvSpPr>
        <p:spPr>
          <a:xfrm>
            <a:off x="2691588" y="38519"/>
            <a:ext cx="1683886" cy="287639"/>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A. Capability (1/2)</a:t>
            </a:r>
          </a:p>
        </p:txBody>
      </p:sp>
      <p:sp>
        <p:nvSpPr>
          <p:cNvPr id="3" name="Slide Number Placeholder 2">
            <a:extLst>
              <a:ext uri="{FF2B5EF4-FFF2-40B4-BE49-F238E27FC236}">
                <a16:creationId xmlns:a16="http://schemas.microsoft.com/office/drawing/2014/main" id="{6DE0A205-491C-8634-B8C8-CB37B54AE9C9}"/>
              </a:ext>
            </a:extLst>
          </p:cNvPr>
          <p:cNvSpPr>
            <a:spLocks noGrp="1"/>
          </p:cNvSpPr>
          <p:nvPr>
            <p:ph type="sldNum" sz="quarter" idx="15"/>
          </p:nvPr>
        </p:nvSpPr>
        <p:spPr/>
        <p:txBody>
          <a:bodyPr/>
          <a:lstStyle/>
          <a:p>
            <a:fld id="{F5AEA0E0-5CC6-4BD0-905C-A0021E419432}" type="slidenum">
              <a:rPr lang="en-AU" smtClean="0"/>
              <a:pPr/>
              <a:t>23</a:t>
            </a:fld>
            <a:endParaRPr lang="en-AU"/>
          </a:p>
        </p:txBody>
      </p:sp>
    </p:spTree>
    <p:custDataLst>
      <p:tags r:id="rId1"/>
    </p:custDataLst>
    <p:extLst>
      <p:ext uri="{BB962C8B-B14F-4D97-AF65-F5344CB8AC3E}">
        <p14:creationId xmlns:p14="http://schemas.microsoft.com/office/powerpoint/2010/main" val="2060826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E79D0EE-3D9A-D49C-53BC-26BEA0D692D9}"/>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414737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EE79D0EE-3D9A-D49C-53BC-26BEA0D692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E14DB4B5-FA1F-AABE-1402-28CCFC98C163}"/>
              </a:ext>
            </a:extLst>
          </p:cNvPr>
          <p:cNvSpPr/>
          <p:nvPr/>
        </p:nvSpPr>
        <p:spPr>
          <a:xfrm>
            <a:off x="766763" y="-495"/>
            <a:ext cx="2448000"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sp>
        <p:nvSpPr>
          <p:cNvPr id="8" name="Rounded Rectangle 17">
            <a:extLst>
              <a:ext uri="{FF2B5EF4-FFF2-40B4-BE49-F238E27FC236}">
                <a16:creationId xmlns:a16="http://schemas.microsoft.com/office/drawing/2014/main" id="{136771CB-2B42-52DD-253F-9859B7E2D754}"/>
              </a:ext>
            </a:extLst>
          </p:cNvPr>
          <p:cNvSpPr/>
          <p:nvPr/>
        </p:nvSpPr>
        <p:spPr>
          <a:xfrm>
            <a:off x="2698463" y="38519"/>
            <a:ext cx="1683886" cy="287639"/>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A. Capability (2/2)</a:t>
            </a:r>
          </a:p>
        </p:txBody>
      </p:sp>
      <p:sp>
        <p:nvSpPr>
          <p:cNvPr id="2" name="Title 1">
            <a:extLst>
              <a:ext uri="{FF2B5EF4-FFF2-40B4-BE49-F238E27FC236}">
                <a16:creationId xmlns:a16="http://schemas.microsoft.com/office/drawing/2014/main" id="{C455ECB5-F95B-B713-F99B-42E85195CDAA}"/>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a:t>
            </a:r>
          </a:p>
        </p:txBody>
      </p:sp>
      <p:sp>
        <p:nvSpPr>
          <p:cNvPr id="6" name="Text Placeholder 3">
            <a:extLst>
              <a:ext uri="{FF2B5EF4-FFF2-40B4-BE49-F238E27FC236}">
                <a16:creationId xmlns:a16="http://schemas.microsoft.com/office/drawing/2014/main" id="{A50F8449-E838-1B84-BB39-E24840784F4D}"/>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pic>
        <p:nvPicPr>
          <p:cNvPr id="14" name="Graphic 13">
            <a:extLst>
              <a:ext uri="{FF2B5EF4-FFF2-40B4-BE49-F238E27FC236}">
                <a16:creationId xmlns:a16="http://schemas.microsoft.com/office/drawing/2014/main" id="{93C00EFE-9F5F-7A46-5F00-FF77DF799AB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graphicFrame>
        <p:nvGraphicFramePr>
          <p:cNvPr id="13" name="Table 12">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4032112334"/>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5" name="Table 14">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3927148939"/>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2846"/>
                    </a:solidFill>
                  </a:tcPr>
                </a:tc>
                <a:extLst>
                  <a:ext uri="{0D108BD9-81ED-4DB2-BD59-A6C34878D82A}">
                    <a16:rowId xmlns:a16="http://schemas.microsoft.com/office/drawing/2014/main" val="3590846690"/>
                  </a:ext>
                </a:extLst>
              </a:tr>
            </a:tbl>
          </a:graphicData>
        </a:graphic>
      </p:graphicFrame>
      <p:graphicFrame>
        <p:nvGraphicFramePr>
          <p:cNvPr id="9" name="Table 8">
            <a:extLst>
              <a:ext uri="{FF2B5EF4-FFF2-40B4-BE49-F238E27FC236}">
                <a16:creationId xmlns:a16="http://schemas.microsoft.com/office/drawing/2014/main" id="{69D0B205-1303-3ADE-D3CB-B493BEC05672}"/>
              </a:ext>
            </a:extLst>
          </p:cNvPr>
          <p:cNvGraphicFramePr>
            <a:graphicFrameLocks noGrp="1"/>
          </p:cNvGraphicFramePr>
          <p:nvPr>
            <p:extLst>
              <p:ext uri="{D42A27DB-BD31-4B8C-83A1-F6EECF244321}">
                <p14:modId xmlns:p14="http://schemas.microsoft.com/office/powerpoint/2010/main" val="2872482950"/>
              </p:ext>
            </p:extLst>
          </p:nvPr>
        </p:nvGraphicFramePr>
        <p:xfrm>
          <a:off x="766199" y="1667214"/>
          <a:ext cx="10654038" cy="4244939"/>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697788">
                  <a:extLst>
                    <a:ext uri="{9D8B030D-6E8A-4147-A177-3AD203B41FA5}">
                      <a16:colId xmlns:a16="http://schemas.microsoft.com/office/drawing/2014/main" val="1350872669"/>
                    </a:ext>
                  </a:extLst>
                </a:gridCol>
                <a:gridCol w="2757472">
                  <a:extLst>
                    <a:ext uri="{9D8B030D-6E8A-4147-A177-3AD203B41FA5}">
                      <a16:colId xmlns:a16="http://schemas.microsoft.com/office/drawing/2014/main" val="1022425900"/>
                    </a:ext>
                  </a:extLst>
                </a:gridCol>
                <a:gridCol w="4064168">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455823">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216787">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extLst>
                  <a:ext uri="{0D108BD9-81ED-4DB2-BD59-A6C34878D82A}">
                    <a16:rowId xmlns:a16="http://schemas.microsoft.com/office/drawing/2014/main" val="2164687017"/>
                  </a:ext>
                </a:extLst>
              </a:tr>
              <a:tr h="1080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3</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US" sz="1000" b="1" kern="1200" noProof="0">
                          <a:solidFill>
                            <a:schemeClr val="tx1"/>
                          </a:solidFill>
                          <a:latin typeface="+mn-lt"/>
                          <a:ea typeface="+mn-ea"/>
                          <a:cs typeface="+mn-cs"/>
                        </a:rPr>
                        <a:t>Resources and reporting requirements lack consideration for the context of particular sectors or types of defined entity</a:t>
                      </a:r>
                    </a:p>
                    <a:p>
                      <a:pPr marL="0" marR="0" lvl="1" indent="0" algn="l" defTabSz="914400" rtl="0" eaLnBrk="1" fontAlgn="base" latinLnBrk="0" hangingPunct="1">
                        <a:lnSpc>
                          <a:spcPct val="90000"/>
                        </a:lnSpc>
                        <a:spcBef>
                          <a:spcPct val="0"/>
                        </a:spcBef>
                        <a:spcAft>
                          <a:spcPct val="0"/>
                        </a:spcAft>
                        <a:buClrTx/>
                        <a:buSzTx/>
                        <a:buFont typeface="+mj-lt"/>
                        <a:buNone/>
                        <a:tabLst/>
                        <a:defRPr/>
                      </a:pPr>
                      <a:endParaRPr lang="en-AU" sz="1000" b="1" kern="1200" noProof="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dirty="0">
                          <a:solidFill>
                            <a:schemeClr val="tx1"/>
                          </a:solidFill>
                          <a:latin typeface="+mn-lt"/>
                          <a:ea typeface="+mn-ea"/>
                          <a:cs typeface="+mn-cs"/>
                        </a:rPr>
                        <a:t>There is a perception that the content and the process are tailored more towards certain sectors, leaving others inadequately addressed . This suggests a need for </a:t>
                      </a:r>
                      <a:r>
                        <a:rPr lang="en-AU" sz="1000" b="0" kern="1200" noProof="0">
                          <a:solidFill>
                            <a:schemeClr val="tx1"/>
                          </a:solidFill>
                          <a:latin typeface="+mn-lt"/>
                          <a:ea typeface="+mn-ea"/>
                          <a:cs typeface="+mn-cs"/>
                        </a:rPr>
                        <a:t>more cohort-specific </a:t>
                      </a:r>
                      <a:r>
                        <a:rPr lang="en-AU" sz="1000" b="0" kern="1200" noProof="0" dirty="0">
                          <a:solidFill>
                            <a:schemeClr val="tx1"/>
                          </a:solidFill>
                          <a:latin typeface="+mn-lt"/>
                          <a:ea typeface="+mn-ea"/>
                          <a:cs typeface="+mn-cs"/>
                        </a:rPr>
                        <a:t>considerations (tailored to the size, location, sector, etc. of the defined entities)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‘Lack of tailored content for </a:t>
                      </a:r>
                      <a:r>
                        <a:rPr lang="en-AU" sz="1000" b="0" i="1" strike="noStrike" kern="1200" noProof="0">
                          <a:solidFill>
                            <a:schemeClr val="tx1"/>
                          </a:solidFill>
                          <a:latin typeface="+mn-lt"/>
                          <a:ea typeface="+mn-ea"/>
                          <a:cs typeface="+mn-cs"/>
                        </a:rPr>
                        <a:t>specific defined entities in the public service.’</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'For a large organisation, I'd want to see measurable progress every two years. you're going in that direction and a lot of work being done to actually make that change. For us, for a tiny organisation you have completely different expectations.’</a:t>
                      </a:r>
                      <a:endParaRPr kumimoji="0" lang="en-AU" sz="1000" b="0" i="1" u="none" strike="noStrike" kern="1200" cap="none" spc="0" normalizeH="0" baseline="0" noProof="0" dirty="0">
                        <a:ln>
                          <a:noFill/>
                        </a:ln>
                        <a:solidFill>
                          <a:schemeClr val="tx1"/>
                        </a:solidFill>
                        <a:effectLst/>
                        <a:uLnTx/>
                        <a:uFillTx/>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1080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4</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1"/>
                          </a:solidFill>
                          <a:latin typeface="+mn-lt"/>
                          <a:ea typeface="+mn-ea"/>
                          <a:cs typeface="+mn-cs"/>
                        </a:rPr>
                        <a:t>Inconsistency of messaging from different CGEPS staff members, peak bodies, other defined entities and leadership within the organisation on reporting requirements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expect consistent communication from </a:t>
                      </a:r>
                      <a:r>
                        <a:rPr lang="en-US" sz="1000" b="0" kern="1200" noProof="0">
                          <a:solidFill>
                            <a:schemeClr val="tx1"/>
                          </a:solidFill>
                          <a:latin typeface="+mn-lt"/>
                          <a:ea typeface="+mn-ea"/>
                          <a:cs typeface="+mn-cs"/>
                        </a:rPr>
                        <a:t>CGEPS staff members, peak bodies, other defined entities and internal leadership </a:t>
                      </a:r>
                      <a:r>
                        <a:rPr lang="en-AU" sz="1000" b="0" kern="1200" noProof="0">
                          <a:solidFill>
                            <a:schemeClr val="tx1"/>
                          </a:solidFill>
                          <a:latin typeface="+mn-lt"/>
                          <a:ea typeface="+mn-ea"/>
                          <a:cs typeface="+mn-cs"/>
                        </a:rPr>
                        <a:t>on the reporting requirements. </a:t>
                      </a:r>
                      <a:r>
                        <a:rPr lang="en-US" sz="1000" b="0" kern="1200" noProof="0">
                          <a:solidFill>
                            <a:schemeClr val="tx1"/>
                          </a:solidFill>
                          <a:latin typeface="+mn-lt"/>
                          <a:ea typeface="+mn-ea"/>
                          <a:cs typeface="+mn-cs"/>
                        </a:rPr>
                        <a:t>However, it is important to emphasise that CGEPS guidance should be regarded as the sole source of truth.</a:t>
                      </a:r>
                      <a:endParaRPr lang="en-AU" sz="1000" b="0" kern="1200" noProof="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‘I feel like some of the messaging, both from the Commission and from other sources, is a bit confusing and muddies the water. It’s really hard to help people build their capabilities when there are mixed messages around this.’</a:t>
                      </a:r>
                      <a:endParaRPr kumimoji="0" lang="en-AU" sz="1000" b="0" i="1" u="none" strike="noStrike" kern="1200" cap="none" spc="0" normalizeH="0" baseline="0" noProof="0" dirty="0">
                        <a:ln>
                          <a:noFill/>
                        </a:ln>
                        <a:solidFill>
                          <a:schemeClr val="tx1"/>
                        </a:solidFill>
                        <a:effectLst/>
                        <a:uLnTx/>
                        <a:uFillTx/>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r h="1080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5</a:t>
                      </a:r>
                    </a:p>
                  </a:txBody>
                  <a:tcPr marL="108000" marR="108000" marT="72000" marB="72000">
                    <a:lnL w="762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1"/>
                          </a:solidFill>
                          <a:latin typeface="+mn-lt"/>
                          <a:ea typeface="+mn-ea"/>
                          <a:cs typeface="+mn-cs"/>
                        </a:rPr>
                        <a:t>Perceived delay in the provision of additional resources for new reporting requirements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experience a delay in receiving additional resources on the CGEPS website for new requirements.</a:t>
                      </a:r>
                    </a:p>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Note: CGEPS highlighted that most </a:t>
                      </a:r>
                      <a:r>
                        <a:rPr lang="en-US" sz="1000" b="0" kern="1200" noProof="0">
                          <a:solidFill>
                            <a:schemeClr val="tx1"/>
                          </a:solidFill>
                          <a:latin typeface="+mn-lt"/>
                          <a:ea typeface="+mn-ea"/>
                          <a:cs typeface="+mn-cs"/>
                        </a:rPr>
                        <a:t>resources for the 2023 progress reporting and audit cycle were provided 9 months before the submission deadline. Additionally, CGEPS is committed to releasing guidance 12 months ahead of the submission deadline for the next reporting cycle.</a:t>
                      </a:r>
                      <a:endParaRPr lang="en-AU" sz="1000" b="0" kern="1200" noProof="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‘The </a:t>
                      </a:r>
                      <a:r>
                        <a:rPr lang="en-AU" sz="1000" b="0" i="1" kern="1200" noProof="0">
                          <a:solidFill>
                            <a:schemeClr val="tx1"/>
                          </a:solidFill>
                          <a:latin typeface="+mn-lt"/>
                          <a:ea typeface="+mn-ea"/>
                          <a:cs typeface="+mn-cs"/>
                        </a:rPr>
                        <a:t>Commission’s tools and guidance were retrospective. Need to know in advance of the progress reporting period what the requirements are, mandatory versus optional etc.’</a:t>
                      </a:r>
                      <a:endParaRPr lang="en-AU" sz="1000" b="0" i="1" kern="1200">
                        <a:solidFill>
                          <a:schemeClr val="tx1"/>
                        </a:solidFill>
                        <a:latin typeface="+mn-lt"/>
                        <a:ea typeface="+mn-ea"/>
                        <a:cs typeface="+mn-cs"/>
                      </a:endParaRP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‘Information from CGEPS was drip fed e.g., templates, what’s required, what’s mandatory, what's recommended.’</a:t>
                      </a:r>
                      <a:endParaRPr lang="en-AU" sz="1000" b="0" i="1" kern="1200" noProof="0">
                        <a:solidFill>
                          <a:schemeClr val="tx1"/>
                        </a:solidFill>
                        <a:latin typeface="+mn-lt"/>
                        <a:ea typeface="+mn-ea"/>
                        <a:cs typeface="+mn-cs"/>
                      </a:endParaRP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‘When a new requirement is introduced, it takes some time before we receive resources or guidance from CGEPS on how to be compliant…we need to rush at the last minute.’</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544098863"/>
                  </a:ext>
                </a:extLst>
              </a:tr>
            </a:tbl>
          </a:graphicData>
        </a:graphic>
      </p:graphicFrame>
      <p:sp>
        <p:nvSpPr>
          <p:cNvPr id="4" name="Slide Number Placeholder 3">
            <a:extLst>
              <a:ext uri="{FF2B5EF4-FFF2-40B4-BE49-F238E27FC236}">
                <a16:creationId xmlns:a16="http://schemas.microsoft.com/office/drawing/2014/main" id="{258E66FB-6593-6889-328F-939D7FCA5646}"/>
              </a:ext>
            </a:extLst>
          </p:cNvPr>
          <p:cNvSpPr>
            <a:spLocks noGrp="1"/>
          </p:cNvSpPr>
          <p:nvPr>
            <p:ph type="sldNum" sz="quarter" idx="15"/>
          </p:nvPr>
        </p:nvSpPr>
        <p:spPr/>
        <p:txBody>
          <a:bodyPr/>
          <a:lstStyle/>
          <a:p>
            <a:fld id="{F5AEA0E0-5CC6-4BD0-905C-A0021E419432}" type="slidenum">
              <a:rPr lang="en-AU" smtClean="0"/>
              <a:pPr/>
              <a:t>24</a:t>
            </a:fld>
            <a:endParaRPr lang="en-AU"/>
          </a:p>
        </p:txBody>
      </p:sp>
    </p:spTree>
    <p:custDataLst>
      <p:tags r:id="rId1"/>
    </p:custDataLst>
    <p:extLst>
      <p:ext uri="{BB962C8B-B14F-4D97-AF65-F5344CB8AC3E}">
        <p14:creationId xmlns:p14="http://schemas.microsoft.com/office/powerpoint/2010/main" val="590189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C72F577-E874-5437-0AF5-3D541B7FD8EE}"/>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865760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8" name="think-cell data - do not delete" hidden="1">
                        <a:extLst>
                          <a:ext uri="{FF2B5EF4-FFF2-40B4-BE49-F238E27FC236}">
                            <a16:creationId xmlns:a16="http://schemas.microsoft.com/office/drawing/2014/main" id="{9C72F577-E874-5437-0AF5-3D541B7FD8E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80B188A3-1AC8-960B-48AE-9FFEFDEDF712}"/>
              </a:ext>
            </a:extLst>
          </p:cNvPr>
          <p:cNvGraphicFramePr>
            <a:graphicFrameLocks noGrp="1"/>
          </p:cNvGraphicFramePr>
          <p:nvPr>
            <p:extLst>
              <p:ext uri="{D42A27DB-BD31-4B8C-83A1-F6EECF244321}">
                <p14:modId xmlns:p14="http://schemas.microsoft.com/office/powerpoint/2010/main" val="2943844215"/>
              </p:ext>
            </p:extLst>
          </p:nvPr>
        </p:nvGraphicFramePr>
        <p:xfrm>
          <a:off x="766199" y="1659366"/>
          <a:ext cx="10654038" cy="4177994"/>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083155">
                  <a:extLst>
                    <a:ext uri="{9D8B030D-6E8A-4147-A177-3AD203B41FA5}">
                      <a16:colId xmlns:a16="http://schemas.microsoft.com/office/drawing/2014/main" val="1350872669"/>
                    </a:ext>
                  </a:extLst>
                </a:gridCol>
                <a:gridCol w="1677798">
                  <a:extLst>
                    <a:ext uri="{9D8B030D-6E8A-4147-A177-3AD203B41FA5}">
                      <a16:colId xmlns:a16="http://schemas.microsoft.com/office/drawing/2014/main" val="1022425900"/>
                    </a:ext>
                  </a:extLst>
                </a:gridCol>
                <a:gridCol w="5758475">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164687017"/>
                  </a:ext>
                </a:extLst>
              </a:tr>
              <a:tr h="200104">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1</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1"/>
                          </a:solidFill>
                          <a:latin typeface="+mn-lt"/>
                          <a:ea typeface="+mn-ea"/>
                          <a:cs typeface="+mn-cs"/>
                        </a:rPr>
                        <a:t>Resource constraints in defined entities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5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Many defined entities face challenges in allocating sufficient resources to meet gender equality obligations. This often results in the responsibility falling disproportionately on individuals in operational roles, such as People &amp; Culture Managers or Diversity, Equity &amp; Inclusion Coordinators.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‘Limited staffing to complete actions aligned with the generation of the GEAP, and the progress reporting.’</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‘Expertise is deep in the pocket, and those resources are stretched, doing multiple roles.’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‘Budget constraints across the organisation and government more broadly.’</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‘No resources allocated, was absorbed as part of the role and the team was already stretched with workload.’</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‘I was the only data analysis team member involved in the audit process due to our overall team workload. This made the process more drawn out and reduced the time that our L&amp;D team had to complete the report.’</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‘Without appropriate resourcing, there was no one to review or test the audit data. Leaves room for error. Working in isolation - no one to refer queries to or ask support from.’</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‘Sometimes gender-related reporting can sit at a lower priority due to urgent payroll-related tasks that potentially sit at a higher priority. This at times could make it challenging to set aside time to complete the audit report and may have contributed to the process being drawn out further.’</a:t>
                      </a:r>
                      <a:endParaRPr lang="en-AU" sz="1000" b="0" i="1" kern="1200" noProof="0" dirty="0">
                        <a:solidFill>
                          <a:schemeClr val="tx1"/>
                        </a:solidFill>
                        <a:latin typeface="+mn-lt"/>
                        <a:ea typeface="+mn-ea"/>
                        <a:cs typeface="+mn-cs"/>
                      </a:endParaRPr>
                    </a:p>
                  </a:txBody>
                  <a:tcPr marL="108000" marR="72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1656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2</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Resource constraints in CGEPS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5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reported experiencing slower response times to queries and extended turnaround times for feedback, attributed to perceived resource constraints within CGEPS.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‘(From CGEPS) We don't have enough staff. We don't have enough stakeholder engagement.’</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‘(From CGEPS) I would love us to be able to move towards a pre-populated template model but it will be expensive. We would need to get more money to do that on our platform. It's not a small piece of work.’</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‘We understand the CGEPS team is small…responses were slow…turnaround time to receive feedback is too long.’</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‘We wait so long for a response (from CGEPS)…during a critical period when we are rushing to meet the deadline.’</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‘It can take weeks to hear back from them (CGEPS).’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Delay in responses when seeking support from the CGEPS team, acknowledging that CGEPS is a very small team who are at stretched capacity. Opportunities for mitigating this include consolidating key learnings, guidance, training resources etc., grouping by type of defined entity.’ </a:t>
                      </a:r>
                      <a:endParaRPr lang="en-AU" sz="1000" b="0" i="1" kern="1200" noProof="0" dirty="0">
                        <a:solidFill>
                          <a:schemeClr val="tx1"/>
                        </a:solidFill>
                        <a:latin typeface="+mn-lt"/>
                        <a:ea typeface="+mn-ea"/>
                        <a:cs typeface="+mn-cs"/>
                      </a:endParaRPr>
                    </a:p>
                  </a:txBody>
                  <a:tcPr marL="108000" marR="72000" marT="72000" marB="36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bl>
          </a:graphicData>
        </a:graphic>
      </p:graphicFrame>
      <p:sp>
        <p:nvSpPr>
          <p:cNvPr id="2" name="Title 1">
            <a:extLst>
              <a:ext uri="{FF2B5EF4-FFF2-40B4-BE49-F238E27FC236}">
                <a16:creationId xmlns:a16="http://schemas.microsoft.com/office/drawing/2014/main" id="{70FBA242-B197-D533-04AE-8D7142B07763}"/>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a:t>
            </a:r>
          </a:p>
        </p:txBody>
      </p:sp>
      <p:sp>
        <p:nvSpPr>
          <p:cNvPr id="6" name="Text Placeholder 3">
            <a:extLst>
              <a:ext uri="{FF2B5EF4-FFF2-40B4-BE49-F238E27FC236}">
                <a16:creationId xmlns:a16="http://schemas.microsoft.com/office/drawing/2014/main" id="{03F9E264-E18D-6D18-578A-050EDACFD627}"/>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12" name="Rectangle 11">
            <a:extLst>
              <a:ext uri="{FF2B5EF4-FFF2-40B4-BE49-F238E27FC236}">
                <a16:creationId xmlns:a16="http://schemas.microsoft.com/office/drawing/2014/main" id="{C4D10219-03F3-AAA6-8295-F6AABB6EB03C}"/>
              </a:ext>
            </a:extLst>
          </p:cNvPr>
          <p:cNvSpPr/>
          <p:nvPr/>
        </p:nvSpPr>
        <p:spPr>
          <a:xfrm>
            <a:off x="766763" y="-495"/>
            <a:ext cx="2448000"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pic>
        <p:nvPicPr>
          <p:cNvPr id="14" name="Graphic 13">
            <a:extLst>
              <a:ext uri="{FF2B5EF4-FFF2-40B4-BE49-F238E27FC236}">
                <a16:creationId xmlns:a16="http://schemas.microsoft.com/office/drawing/2014/main" id="{95738BAC-DBE9-6F0E-9B09-DA42A3A8E57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sp>
        <p:nvSpPr>
          <p:cNvPr id="7" name="Rounded Rectangle 17">
            <a:extLst>
              <a:ext uri="{FF2B5EF4-FFF2-40B4-BE49-F238E27FC236}">
                <a16:creationId xmlns:a16="http://schemas.microsoft.com/office/drawing/2014/main" id="{A460E91C-6909-1C15-C3E5-41005D49AC5C}"/>
              </a:ext>
            </a:extLst>
          </p:cNvPr>
          <p:cNvSpPr/>
          <p:nvPr/>
        </p:nvSpPr>
        <p:spPr>
          <a:xfrm>
            <a:off x="2696565" y="29887"/>
            <a:ext cx="1852275" cy="287639"/>
          </a:xfrm>
          <a:prstGeom prst="roundRect">
            <a:avLst>
              <a:gd name="adj" fmla="val 50000"/>
            </a:avLst>
          </a:prstGeom>
          <a:solidFill>
            <a:srgbClr val="0EA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B. Organisation (1/2)</a:t>
            </a:r>
          </a:p>
        </p:txBody>
      </p:sp>
      <p:graphicFrame>
        <p:nvGraphicFramePr>
          <p:cNvPr id="13" name="Table 12">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1743680501"/>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5" name="Table 14">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4180151956"/>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3590846690"/>
                  </a:ext>
                </a:extLst>
              </a:tr>
            </a:tbl>
          </a:graphicData>
        </a:graphic>
      </p:graphicFrame>
      <p:sp>
        <p:nvSpPr>
          <p:cNvPr id="3" name="Slide Number Placeholder 2">
            <a:extLst>
              <a:ext uri="{FF2B5EF4-FFF2-40B4-BE49-F238E27FC236}">
                <a16:creationId xmlns:a16="http://schemas.microsoft.com/office/drawing/2014/main" id="{680B29A6-7ACC-5A14-E4A1-5639F39C3011}"/>
              </a:ext>
            </a:extLst>
          </p:cNvPr>
          <p:cNvSpPr>
            <a:spLocks noGrp="1"/>
          </p:cNvSpPr>
          <p:nvPr>
            <p:ph type="sldNum" sz="quarter" idx="15"/>
          </p:nvPr>
        </p:nvSpPr>
        <p:spPr/>
        <p:txBody>
          <a:bodyPr/>
          <a:lstStyle/>
          <a:p>
            <a:fld id="{F5AEA0E0-5CC6-4BD0-905C-A0021E419432}" type="slidenum">
              <a:rPr lang="en-AU" smtClean="0"/>
              <a:pPr/>
              <a:t>25</a:t>
            </a:fld>
            <a:endParaRPr lang="en-AU"/>
          </a:p>
        </p:txBody>
      </p:sp>
    </p:spTree>
    <p:custDataLst>
      <p:tags r:id="rId1"/>
    </p:custDataLst>
    <p:extLst>
      <p:ext uri="{BB962C8B-B14F-4D97-AF65-F5344CB8AC3E}">
        <p14:creationId xmlns:p14="http://schemas.microsoft.com/office/powerpoint/2010/main" val="3021273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C72F577-E874-5437-0AF5-3D541B7FD8EE}"/>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4213032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8" name="think-cell data - do not delete" hidden="1">
                        <a:extLst>
                          <a:ext uri="{FF2B5EF4-FFF2-40B4-BE49-F238E27FC236}">
                            <a16:creationId xmlns:a16="http://schemas.microsoft.com/office/drawing/2014/main" id="{9C72F577-E874-5437-0AF5-3D541B7FD8E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7C6586B0-E6CD-1C7B-9553-9FFDAF034B42}"/>
              </a:ext>
            </a:extLst>
          </p:cNvPr>
          <p:cNvGraphicFramePr>
            <a:graphicFrameLocks noGrp="1"/>
          </p:cNvGraphicFramePr>
          <p:nvPr>
            <p:extLst>
              <p:ext uri="{D42A27DB-BD31-4B8C-83A1-F6EECF244321}">
                <p14:modId xmlns:p14="http://schemas.microsoft.com/office/powerpoint/2010/main" val="374799456"/>
              </p:ext>
            </p:extLst>
          </p:nvPr>
        </p:nvGraphicFramePr>
        <p:xfrm>
          <a:off x="768981" y="1654456"/>
          <a:ext cx="10654038" cy="4083637"/>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318046">
                  <a:extLst>
                    <a:ext uri="{9D8B030D-6E8A-4147-A177-3AD203B41FA5}">
                      <a16:colId xmlns:a16="http://schemas.microsoft.com/office/drawing/2014/main" val="1350872669"/>
                    </a:ext>
                  </a:extLst>
                </a:gridCol>
                <a:gridCol w="2267809">
                  <a:extLst>
                    <a:ext uri="{9D8B030D-6E8A-4147-A177-3AD203B41FA5}">
                      <a16:colId xmlns:a16="http://schemas.microsoft.com/office/drawing/2014/main" val="1022425900"/>
                    </a:ext>
                  </a:extLst>
                </a:gridCol>
                <a:gridCol w="4933573">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164687017"/>
                  </a:ext>
                </a:extLst>
              </a:tr>
              <a:tr h="554037">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3</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Lack of clarity on the extent of senior leadership approvals required</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that are unclear on who needs to approve the progress report or audit before it is submitted, experience long approval wait times.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‘Reporting to leaders for approval is time intensive - audit is not as simple as submitting a sheet to the Commission - leaders want to understand everything before they approve. Timelines leading into submitting papers to senior leaders are lengthy and will not change any time soon.’</a:t>
                      </a:r>
                      <a:endParaRPr lang="en-AU" sz="9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highlight>
                          <a:srgbClr val="FFFF00"/>
                        </a:highligh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highlight>
                          <a:srgbClr val="FFFF00"/>
                        </a:highligh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r h="972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4</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Significant changes within the defined entities, including high staff turnover with poor handover</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experiencing high staff turnover, face significant knowledge gaps due to inadequate handover processes. This disruption hinders progress in fulfilling gender equality obligations.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‘(There are) changes in teams to take the activities forward.’</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‘The main challenge was the inconsistency of information sharing due to staff turnover.’</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‘Significant organisation changes impacting the ownership of GEAP reporting.’</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‘Instability in leadership - executives and board - having to explain continually.’</a:t>
                      </a:r>
                      <a:endParaRPr lang="en-AU" sz="9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r h="972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5</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Lengthy progress reporting and audit processes hinder defined entities from providing meaningful and timely reports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Lack of a streamlined progress reporting and audit processes, adds to the complexity of the work that needs to be done by defined entities in meeting the gender equality requirements. </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‘Limited resources and reporting requirements are increasing disproportionately to resources/budget/experience.’</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‘GEAP is too aspirational considering the organisation context, change and current resources.’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‘No subject matter expert, time consuming process as is in addition to BAU, process feels overwhelming.’</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a:t>
                      </a:r>
                      <a:r>
                        <a:rPr lang="en-AU" sz="900" b="0" i="1" strike="noStrike" kern="1200" noProof="0">
                          <a:solidFill>
                            <a:schemeClr val="tx1"/>
                          </a:solidFill>
                          <a:latin typeface="+mn-lt"/>
                          <a:ea typeface="+mn-ea"/>
                          <a:cs typeface="+mn-cs"/>
                        </a:rPr>
                        <a:t>(The process is) </a:t>
                      </a:r>
                      <a:r>
                        <a:rPr lang="en-AU" sz="900" b="0" i="1" kern="1200" noProof="0">
                          <a:solidFill>
                            <a:schemeClr val="tx1"/>
                          </a:solidFill>
                          <a:latin typeface="+mn-lt"/>
                          <a:ea typeface="+mn-ea"/>
                          <a:cs typeface="+mn-cs"/>
                        </a:rPr>
                        <a:t>time-consuming and feels like we submit and then need to submit again.’</a:t>
                      </a:r>
                      <a:endParaRPr kumimoji="0" lang="en-AU" sz="900" b="0" i="1" u="none" strike="noStrike" kern="1200" cap="none" spc="0" normalizeH="0" baseline="0" noProof="0">
                        <a:ln>
                          <a:noFill/>
                        </a:ln>
                        <a:solidFill>
                          <a:schemeClr val="tx1"/>
                        </a:solidFill>
                        <a:effectLst/>
                        <a:uLnTx/>
                        <a:uFillTx/>
                        <a:latin typeface="+mn-lt"/>
                        <a:ea typeface="+mn-ea"/>
                        <a:cs typeface="+mn-cs"/>
                      </a:endParaRP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900" b="0" i="1" u="none" strike="noStrike" kern="1200" cap="none" spc="0" normalizeH="0" baseline="0" noProof="0">
                          <a:ln>
                            <a:noFill/>
                          </a:ln>
                          <a:solidFill>
                            <a:schemeClr val="tx1"/>
                          </a:solidFill>
                          <a:effectLst/>
                          <a:uLnTx/>
                          <a:uFillTx/>
                          <a:latin typeface="+mn-lt"/>
                          <a:ea typeface="+mn-ea"/>
                          <a:cs typeface="+mn-cs"/>
                        </a:rPr>
                        <a:t>‘My manager told me that during the initial consultation phase for the workplace audit &amp; Progress Report there was a clear indication from the Commission that reporting would not be an onerous task. My experience was that it took me at least 4 months full time to compile the information, obtain the workplace audit data from multiple HR systems, upload the data, analyse the data and write the report. Then another 2 months to go through the internal review and approval process.’</a:t>
                      </a:r>
                      <a:endParaRPr kumimoji="0" lang="en-AU" sz="900" b="0" i="1" u="none" strike="noStrike" kern="1200" cap="none" spc="0" normalizeH="0" baseline="0" noProof="0" dirty="0">
                        <a:ln>
                          <a:noFill/>
                        </a:ln>
                        <a:solidFill>
                          <a:schemeClr val="tx1"/>
                        </a:solidFill>
                        <a:effectLst/>
                        <a:uLnTx/>
                        <a:uFillTx/>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153940812"/>
                  </a:ext>
                </a:extLst>
              </a:tr>
            </a:tbl>
          </a:graphicData>
        </a:graphic>
      </p:graphicFrame>
      <p:sp>
        <p:nvSpPr>
          <p:cNvPr id="2" name="Title 1">
            <a:extLst>
              <a:ext uri="{FF2B5EF4-FFF2-40B4-BE49-F238E27FC236}">
                <a16:creationId xmlns:a16="http://schemas.microsoft.com/office/drawing/2014/main" id="{70FBA242-B197-D533-04AE-8D7142B07763}"/>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a:t>
            </a:r>
          </a:p>
        </p:txBody>
      </p:sp>
      <p:sp>
        <p:nvSpPr>
          <p:cNvPr id="6" name="Text Placeholder 3">
            <a:extLst>
              <a:ext uri="{FF2B5EF4-FFF2-40B4-BE49-F238E27FC236}">
                <a16:creationId xmlns:a16="http://schemas.microsoft.com/office/drawing/2014/main" id="{03F9E264-E18D-6D18-578A-050EDACFD627}"/>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graphicFrame>
        <p:nvGraphicFramePr>
          <p:cNvPr id="13" name="Table 12">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753558275"/>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5" name="Table 14">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2333791300"/>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3590846690"/>
                  </a:ext>
                </a:extLst>
              </a:tr>
            </a:tbl>
          </a:graphicData>
        </a:graphic>
      </p:graphicFrame>
      <p:sp>
        <p:nvSpPr>
          <p:cNvPr id="3" name="Rectangle 2">
            <a:extLst>
              <a:ext uri="{FF2B5EF4-FFF2-40B4-BE49-F238E27FC236}">
                <a16:creationId xmlns:a16="http://schemas.microsoft.com/office/drawing/2014/main" id="{72B54AA4-C8F0-6BF9-FB83-A90910A2BB71}"/>
              </a:ext>
            </a:extLst>
          </p:cNvPr>
          <p:cNvSpPr/>
          <p:nvPr/>
        </p:nvSpPr>
        <p:spPr>
          <a:xfrm>
            <a:off x="766763" y="-495"/>
            <a:ext cx="2448000"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pic>
        <p:nvPicPr>
          <p:cNvPr id="7" name="Graphic 6">
            <a:extLst>
              <a:ext uri="{FF2B5EF4-FFF2-40B4-BE49-F238E27FC236}">
                <a16:creationId xmlns:a16="http://schemas.microsoft.com/office/drawing/2014/main" id="{1294ED09-21D7-7A12-DDF5-6D84104AE2A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sp>
        <p:nvSpPr>
          <p:cNvPr id="9" name="Rounded Rectangle 17">
            <a:extLst>
              <a:ext uri="{FF2B5EF4-FFF2-40B4-BE49-F238E27FC236}">
                <a16:creationId xmlns:a16="http://schemas.microsoft.com/office/drawing/2014/main" id="{2A0FC7A7-AB04-1160-B72F-882B5F0D17DE}"/>
              </a:ext>
            </a:extLst>
          </p:cNvPr>
          <p:cNvSpPr/>
          <p:nvPr/>
        </p:nvSpPr>
        <p:spPr>
          <a:xfrm>
            <a:off x="2690251" y="29887"/>
            <a:ext cx="1852275" cy="287639"/>
          </a:xfrm>
          <a:prstGeom prst="roundRect">
            <a:avLst>
              <a:gd name="adj" fmla="val 50000"/>
            </a:avLst>
          </a:prstGeom>
          <a:solidFill>
            <a:srgbClr val="0EA1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B. Organisation (2/2)</a:t>
            </a:r>
          </a:p>
        </p:txBody>
      </p:sp>
      <p:sp>
        <p:nvSpPr>
          <p:cNvPr id="10" name="Slide Number Placeholder 9">
            <a:extLst>
              <a:ext uri="{FF2B5EF4-FFF2-40B4-BE49-F238E27FC236}">
                <a16:creationId xmlns:a16="http://schemas.microsoft.com/office/drawing/2014/main" id="{A173D27F-B7E4-64D0-3C34-725161BF948D}"/>
              </a:ext>
            </a:extLst>
          </p:cNvPr>
          <p:cNvSpPr>
            <a:spLocks noGrp="1"/>
          </p:cNvSpPr>
          <p:nvPr>
            <p:ph type="sldNum" sz="quarter" idx="15"/>
          </p:nvPr>
        </p:nvSpPr>
        <p:spPr/>
        <p:txBody>
          <a:bodyPr/>
          <a:lstStyle/>
          <a:p>
            <a:fld id="{F5AEA0E0-5CC6-4BD0-905C-A0021E419432}" type="slidenum">
              <a:rPr lang="en-AU" smtClean="0"/>
              <a:pPr/>
              <a:t>26</a:t>
            </a:fld>
            <a:endParaRPr lang="en-AU"/>
          </a:p>
        </p:txBody>
      </p:sp>
    </p:spTree>
    <p:custDataLst>
      <p:tags r:id="rId1"/>
    </p:custDataLst>
    <p:extLst>
      <p:ext uri="{BB962C8B-B14F-4D97-AF65-F5344CB8AC3E}">
        <p14:creationId xmlns:p14="http://schemas.microsoft.com/office/powerpoint/2010/main" val="585026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63D2555-6480-9617-302B-9406D12F77B2}"/>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1634290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10" name="think-cell data - do not delete" hidden="1">
                        <a:extLst>
                          <a:ext uri="{FF2B5EF4-FFF2-40B4-BE49-F238E27FC236}">
                            <a16:creationId xmlns:a16="http://schemas.microsoft.com/office/drawing/2014/main" id="{063D2555-6480-9617-302B-9406D12F77B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5" name="Table 4">
            <a:extLst>
              <a:ext uri="{FF2B5EF4-FFF2-40B4-BE49-F238E27FC236}">
                <a16:creationId xmlns:a16="http://schemas.microsoft.com/office/drawing/2014/main" id="{AF6CF085-2838-4AB9-BD0D-6D5CF50FB72F}"/>
              </a:ext>
            </a:extLst>
          </p:cNvPr>
          <p:cNvGraphicFramePr>
            <a:graphicFrameLocks noGrp="1"/>
          </p:cNvGraphicFramePr>
          <p:nvPr>
            <p:extLst>
              <p:ext uri="{D42A27DB-BD31-4B8C-83A1-F6EECF244321}">
                <p14:modId xmlns:p14="http://schemas.microsoft.com/office/powerpoint/2010/main" val="4035711273"/>
              </p:ext>
            </p:extLst>
          </p:nvPr>
        </p:nvGraphicFramePr>
        <p:xfrm>
          <a:off x="771762" y="1647333"/>
          <a:ext cx="10654038" cy="423422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7256">
                  <a:extLst>
                    <a:ext uri="{9D8B030D-6E8A-4147-A177-3AD203B41FA5}">
                      <a16:colId xmlns:a16="http://schemas.microsoft.com/office/drawing/2014/main" val="1350872669"/>
                    </a:ext>
                  </a:extLst>
                </a:gridCol>
                <a:gridCol w="2623772">
                  <a:extLst>
                    <a:ext uri="{9D8B030D-6E8A-4147-A177-3AD203B41FA5}">
                      <a16:colId xmlns:a16="http://schemas.microsoft.com/office/drawing/2014/main" val="1022425900"/>
                    </a:ext>
                  </a:extLst>
                </a:gridCol>
                <a:gridCol w="447840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265229">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126141">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164687017"/>
                  </a:ext>
                </a:extLst>
              </a:tr>
              <a:tr h="3564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1</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Perception that other Diversity, Equity &amp; Inclusion initiatives are deprioritised in lieu of gender equality initiatives </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The central gender equality coordinator frequently oversees broader Diversity, Equity, and Inclusion (DE&amp;I) initiatives. However, due to resource constraints and the amount of work required to complete progress reporting and audit processes, other DE&amp;I initiatives often experience minimal or no progress during peak periods dedicated to gender equality obligations.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‘Why can’t a Gender Impact Assessment be an Equity Impact Assessment…we can look at all forms of DE&amp;I?’</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‘During the peak periods of progress reporting and progress audit, (other DE&amp;I initiatives) the Disability initiatives, LGBTQIA+ initiatives etc. did not progress…it’s the same team and same budget for all DE&amp;I initiatives.’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‘We met the obligation at the expense of progressing other DE&amp;I initiatives…leads to push back from staff.’</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‘Our council is in the learning stages of D&amp;I initiatives such as gender equality. We experience pushback from parts of Council on this process - no understanding of the “why”.’</a:t>
                      </a:r>
                      <a:endParaRPr kumimoji="0" lang="en-AU" sz="1000" b="0" i="1" u="none" strike="noStrike" kern="1200" cap="none" spc="0" normalizeH="0" baseline="0" noProof="0" dirty="0">
                        <a:ln>
                          <a:noFill/>
                        </a:ln>
                        <a:solidFill>
                          <a:schemeClr val="tx1"/>
                        </a:solidFill>
                        <a:effectLst/>
                        <a:uLnTx/>
                        <a:uFillTx/>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284929382"/>
                  </a:ext>
                </a:extLst>
              </a:tr>
            </a:tbl>
          </a:graphicData>
        </a:graphic>
      </p:graphicFrame>
      <p:sp>
        <p:nvSpPr>
          <p:cNvPr id="2" name="Title 1">
            <a:extLst>
              <a:ext uri="{FF2B5EF4-FFF2-40B4-BE49-F238E27FC236}">
                <a16:creationId xmlns:a16="http://schemas.microsoft.com/office/drawing/2014/main" id="{261C7CF7-5BE4-FE5B-249D-F40EF149EB4D}"/>
              </a:ext>
            </a:extLst>
          </p:cNvPr>
          <p:cNvSpPr>
            <a:spLocks noGrp="1"/>
          </p:cNvSpPr>
          <p:nvPr>
            <p:ph type="title"/>
          </p:nvPr>
        </p:nvSpPr>
        <p:spPr>
          <a:xfrm>
            <a:off x="769800" y="449796"/>
            <a:ext cx="7200000" cy="792000"/>
          </a:xfrm>
        </p:spPr>
        <p:txBody>
          <a:bodyPr vert="horz"/>
          <a:lstStyle/>
          <a:p>
            <a:r>
              <a:rPr lang="en-AU" noProof="0"/>
              <a:t>Insights from consultation with defined entities and CGEPS on what didn’t work well with the progress reporting and progress audit processes</a:t>
            </a:r>
            <a:endParaRPr lang="en-AU"/>
          </a:p>
        </p:txBody>
      </p:sp>
      <p:sp>
        <p:nvSpPr>
          <p:cNvPr id="7" name="Text Placeholder 3">
            <a:extLst>
              <a:ext uri="{FF2B5EF4-FFF2-40B4-BE49-F238E27FC236}">
                <a16:creationId xmlns:a16="http://schemas.microsoft.com/office/drawing/2014/main" id="{4778CEDA-E95E-2438-3292-40DCDD40CBA3}"/>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graphicFrame>
        <p:nvGraphicFramePr>
          <p:cNvPr id="14" name="Table 13">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2874921699"/>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7" name="Table 16">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62465259"/>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590846690"/>
                  </a:ext>
                </a:extLst>
              </a:tr>
            </a:tbl>
          </a:graphicData>
        </a:graphic>
      </p:graphicFrame>
      <p:sp>
        <p:nvSpPr>
          <p:cNvPr id="3" name="Rectangle 2">
            <a:extLst>
              <a:ext uri="{FF2B5EF4-FFF2-40B4-BE49-F238E27FC236}">
                <a16:creationId xmlns:a16="http://schemas.microsoft.com/office/drawing/2014/main" id="{C733823B-D032-105B-5262-1197B9502424}"/>
              </a:ext>
            </a:extLst>
          </p:cNvPr>
          <p:cNvSpPr/>
          <p:nvPr/>
        </p:nvSpPr>
        <p:spPr>
          <a:xfrm>
            <a:off x="766763" y="-495"/>
            <a:ext cx="2448000"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pic>
        <p:nvPicPr>
          <p:cNvPr id="6" name="Graphic 5">
            <a:extLst>
              <a:ext uri="{FF2B5EF4-FFF2-40B4-BE49-F238E27FC236}">
                <a16:creationId xmlns:a16="http://schemas.microsoft.com/office/drawing/2014/main" id="{9D80DA88-8E6C-0928-BCA2-6772A88B7A8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sp>
        <p:nvSpPr>
          <p:cNvPr id="16" name="Rounded Rectangle 14">
            <a:extLst>
              <a:ext uri="{FF2B5EF4-FFF2-40B4-BE49-F238E27FC236}">
                <a16:creationId xmlns:a16="http://schemas.microsoft.com/office/drawing/2014/main" id="{B9DE4C2B-661A-6634-F880-91F33FFDF482}"/>
              </a:ext>
            </a:extLst>
          </p:cNvPr>
          <p:cNvSpPr/>
          <p:nvPr/>
        </p:nvSpPr>
        <p:spPr>
          <a:xfrm>
            <a:off x="2687376" y="29887"/>
            <a:ext cx="2844000" cy="287639"/>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C. Culture and ways of working (1/2)</a:t>
            </a:r>
          </a:p>
        </p:txBody>
      </p:sp>
      <p:sp>
        <p:nvSpPr>
          <p:cNvPr id="8" name="Slide Number Placeholder 7">
            <a:extLst>
              <a:ext uri="{FF2B5EF4-FFF2-40B4-BE49-F238E27FC236}">
                <a16:creationId xmlns:a16="http://schemas.microsoft.com/office/drawing/2014/main" id="{67BB6023-7BF9-EDB1-35E7-3043733F46F2}"/>
              </a:ext>
            </a:extLst>
          </p:cNvPr>
          <p:cNvSpPr>
            <a:spLocks noGrp="1"/>
          </p:cNvSpPr>
          <p:nvPr>
            <p:ph type="sldNum" sz="quarter" idx="15"/>
          </p:nvPr>
        </p:nvSpPr>
        <p:spPr/>
        <p:txBody>
          <a:bodyPr/>
          <a:lstStyle/>
          <a:p>
            <a:fld id="{F5AEA0E0-5CC6-4BD0-905C-A0021E419432}" type="slidenum">
              <a:rPr lang="en-AU" smtClean="0"/>
              <a:pPr/>
              <a:t>27</a:t>
            </a:fld>
            <a:endParaRPr lang="en-AU"/>
          </a:p>
        </p:txBody>
      </p:sp>
    </p:spTree>
    <p:custDataLst>
      <p:tags r:id="rId1"/>
    </p:custDataLst>
    <p:extLst>
      <p:ext uri="{BB962C8B-B14F-4D97-AF65-F5344CB8AC3E}">
        <p14:creationId xmlns:p14="http://schemas.microsoft.com/office/powerpoint/2010/main" val="3095826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63D2555-6480-9617-302B-9406D12F77B2}"/>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30786758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10" name="think-cell data - do not delete" hidden="1">
                        <a:extLst>
                          <a:ext uri="{FF2B5EF4-FFF2-40B4-BE49-F238E27FC236}">
                            <a16:creationId xmlns:a16="http://schemas.microsoft.com/office/drawing/2014/main" id="{063D2555-6480-9617-302B-9406D12F77B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61C7CF7-5BE4-FE5B-249D-F40EF149EB4D}"/>
              </a:ext>
            </a:extLst>
          </p:cNvPr>
          <p:cNvSpPr>
            <a:spLocks noGrp="1"/>
          </p:cNvSpPr>
          <p:nvPr>
            <p:ph type="title"/>
          </p:nvPr>
        </p:nvSpPr>
        <p:spPr>
          <a:xfrm>
            <a:off x="769800" y="449796"/>
            <a:ext cx="7200000" cy="792000"/>
          </a:xfrm>
        </p:spPr>
        <p:txBody>
          <a:bodyPr vert="horz"/>
          <a:lstStyle/>
          <a:p>
            <a:r>
              <a:rPr lang="en-AU" noProof="0"/>
              <a:t>Insights from consultation with defined entities and CGEPS on what didn’t work well with the progress reporting and progress audit processes</a:t>
            </a:r>
            <a:endParaRPr lang="en-AU"/>
          </a:p>
        </p:txBody>
      </p:sp>
      <p:sp>
        <p:nvSpPr>
          <p:cNvPr id="7" name="Text Placeholder 3">
            <a:extLst>
              <a:ext uri="{FF2B5EF4-FFF2-40B4-BE49-F238E27FC236}">
                <a16:creationId xmlns:a16="http://schemas.microsoft.com/office/drawing/2014/main" id="{4778CEDA-E95E-2438-3292-40DCDD40CBA3}"/>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graphicFrame>
        <p:nvGraphicFramePr>
          <p:cNvPr id="5" name="Table 4">
            <a:extLst>
              <a:ext uri="{FF2B5EF4-FFF2-40B4-BE49-F238E27FC236}">
                <a16:creationId xmlns:a16="http://schemas.microsoft.com/office/drawing/2014/main" id="{AF6CF085-2838-4AB9-BD0D-6D5CF50FB72F}"/>
              </a:ext>
            </a:extLst>
          </p:cNvPr>
          <p:cNvGraphicFramePr>
            <a:graphicFrameLocks noGrp="1"/>
          </p:cNvGraphicFramePr>
          <p:nvPr>
            <p:extLst>
              <p:ext uri="{D42A27DB-BD31-4B8C-83A1-F6EECF244321}">
                <p14:modId xmlns:p14="http://schemas.microsoft.com/office/powerpoint/2010/main" val="2950363154"/>
              </p:ext>
            </p:extLst>
          </p:nvPr>
        </p:nvGraphicFramePr>
        <p:xfrm>
          <a:off x="771762" y="1647333"/>
          <a:ext cx="10654038" cy="2734280"/>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7256">
                  <a:extLst>
                    <a:ext uri="{9D8B030D-6E8A-4147-A177-3AD203B41FA5}">
                      <a16:colId xmlns:a16="http://schemas.microsoft.com/office/drawing/2014/main" val="1350872669"/>
                    </a:ext>
                  </a:extLst>
                </a:gridCol>
                <a:gridCol w="2325209">
                  <a:extLst>
                    <a:ext uri="{9D8B030D-6E8A-4147-A177-3AD203B41FA5}">
                      <a16:colId xmlns:a16="http://schemas.microsoft.com/office/drawing/2014/main" val="1022425900"/>
                    </a:ext>
                  </a:extLst>
                </a:gridCol>
                <a:gridCol w="4776963">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164687017"/>
                  </a:ext>
                </a:extLst>
              </a:tr>
              <a:tr h="2064055">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2</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Perception that gender equality obligations are a regulatory burden rather than a valuable mechanism for advancing gender equality</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The progress reporting and progress audit processes are perceived as primarily focused on data collection, analysis, and reporting, rather than advancing gender equality outcomes. Some organisations feel that, in a resource-constrained environment, meaningful gender equality initiatives are paused to meet reporting requirements.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‘The focus (is) on reporting rather than cultural change or implementing the GEAP effectively.’</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‘I think with our rural health organisation, probably what I could say is there's a lot of regulation that they have to deal with. They feel like they're over regulated.’</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‘An increasing demand on resources to report, versus driving meaningful change and outcomes (advocacy versus reporting).’</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‘The GEAP actions assigned to P&amp;C were largely unable to be meaningfully implemented due to conflicting priorities and capacity.’</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‘Progress reporting is very time-consuming and reporting every second year is onerous. It does not allow time for results arising from actions undertaken to show actual progress.’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‘The reporting requirements under the Gender Equality Act are seen as a regulatory burden on universities that are not new to gender equality action plans.’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‘We had to pause our proactive work in gender equity, diversity and inclusion in order to prioritise the development of the Progress report. The disruption was described by equity practitioners as if their roles became reporting officers.’</a:t>
                      </a:r>
                      <a:endParaRPr lang="en-AU" sz="9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bl>
          </a:graphicData>
        </a:graphic>
      </p:graphicFrame>
      <p:graphicFrame>
        <p:nvGraphicFramePr>
          <p:cNvPr id="14" name="Table 13">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2582405590"/>
              </p:ext>
            </p:extLst>
          </p:nvPr>
        </p:nvGraphicFramePr>
        <p:xfrm>
          <a:off x="8103177" y="448549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7" name="Table 16">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1562271114"/>
              </p:ext>
            </p:extLst>
          </p:nvPr>
        </p:nvGraphicFramePr>
        <p:xfrm>
          <a:off x="751079" y="448549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590846690"/>
                  </a:ext>
                </a:extLst>
              </a:tr>
            </a:tbl>
          </a:graphicData>
        </a:graphic>
      </p:graphicFrame>
      <p:sp>
        <p:nvSpPr>
          <p:cNvPr id="3" name="Rectangle 2">
            <a:extLst>
              <a:ext uri="{FF2B5EF4-FFF2-40B4-BE49-F238E27FC236}">
                <a16:creationId xmlns:a16="http://schemas.microsoft.com/office/drawing/2014/main" id="{CE3BE90C-8A8A-1A5B-337F-9E07D871C7E1}"/>
              </a:ext>
            </a:extLst>
          </p:cNvPr>
          <p:cNvSpPr/>
          <p:nvPr/>
        </p:nvSpPr>
        <p:spPr>
          <a:xfrm>
            <a:off x="766763" y="-495"/>
            <a:ext cx="2448000"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pic>
        <p:nvPicPr>
          <p:cNvPr id="6" name="Graphic 5">
            <a:extLst>
              <a:ext uri="{FF2B5EF4-FFF2-40B4-BE49-F238E27FC236}">
                <a16:creationId xmlns:a16="http://schemas.microsoft.com/office/drawing/2014/main" id="{3D6B0385-68F0-8DAC-CD53-EC9FAC3887E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sp>
        <p:nvSpPr>
          <p:cNvPr id="8" name="Rounded Rectangle 14">
            <a:extLst>
              <a:ext uri="{FF2B5EF4-FFF2-40B4-BE49-F238E27FC236}">
                <a16:creationId xmlns:a16="http://schemas.microsoft.com/office/drawing/2014/main" id="{3B633915-543E-AAA3-91E8-9B0A0F77FA20}"/>
              </a:ext>
            </a:extLst>
          </p:cNvPr>
          <p:cNvSpPr/>
          <p:nvPr/>
        </p:nvSpPr>
        <p:spPr>
          <a:xfrm>
            <a:off x="2700920" y="29887"/>
            <a:ext cx="2844000" cy="287639"/>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C. Culture and ways of working (2/2)</a:t>
            </a:r>
          </a:p>
        </p:txBody>
      </p:sp>
      <p:sp>
        <p:nvSpPr>
          <p:cNvPr id="9" name="Slide Number Placeholder 8">
            <a:extLst>
              <a:ext uri="{FF2B5EF4-FFF2-40B4-BE49-F238E27FC236}">
                <a16:creationId xmlns:a16="http://schemas.microsoft.com/office/drawing/2014/main" id="{99CEEAA7-0A81-B512-3F4B-102123A531D2}"/>
              </a:ext>
            </a:extLst>
          </p:cNvPr>
          <p:cNvSpPr>
            <a:spLocks noGrp="1"/>
          </p:cNvSpPr>
          <p:nvPr>
            <p:ph type="sldNum" sz="quarter" idx="15"/>
          </p:nvPr>
        </p:nvSpPr>
        <p:spPr/>
        <p:txBody>
          <a:bodyPr/>
          <a:lstStyle/>
          <a:p>
            <a:fld id="{F5AEA0E0-5CC6-4BD0-905C-A0021E419432}" type="slidenum">
              <a:rPr lang="en-AU" smtClean="0"/>
              <a:pPr/>
              <a:t>28</a:t>
            </a:fld>
            <a:endParaRPr lang="en-AU"/>
          </a:p>
        </p:txBody>
      </p:sp>
    </p:spTree>
    <p:custDataLst>
      <p:tags r:id="rId1"/>
    </p:custDataLst>
    <p:extLst>
      <p:ext uri="{BB962C8B-B14F-4D97-AF65-F5344CB8AC3E}">
        <p14:creationId xmlns:p14="http://schemas.microsoft.com/office/powerpoint/2010/main" val="3565274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9A0427C-1653-1233-459F-A00976FEC1B7}"/>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3712196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29A0427C-1653-1233-459F-A00976FEC1B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A068A500-C09B-1E9C-0CEB-456FDB13225A}"/>
              </a:ext>
            </a:extLst>
          </p:cNvPr>
          <p:cNvSpPr/>
          <p:nvPr/>
        </p:nvSpPr>
        <p:spPr>
          <a:xfrm>
            <a:off x="766763" y="-495"/>
            <a:ext cx="2448000"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sp>
        <p:nvSpPr>
          <p:cNvPr id="2" name="Title 1">
            <a:extLst>
              <a:ext uri="{FF2B5EF4-FFF2-40B4-BE49-F238E27FC236}">
                <a16:creationId xmlns:a16="http://schemas.microsoft.com/office/drawing/2014/main" id="{7AFF3F33-ACAB-6A46-D625-257B5722A8F1}"/>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 </a:t>
            </a:r>
          </a:p>
        </p:txBody>
      </p:sp>
      <p:sp>
        <p:nvSpPr>
          <p:cNvPr id="8" name="Text Placeholder 3">
            <a:extLst>
              <a:ext uri="{FF2B5EF4-FFF2-40B4-BE49-F238E27FC236}">
                <a16:creationId xmlns:a16="http://schemas.microsoft.com/office/drawing/2014/main" id="{17B38E53-3461-3B1E-7C17-A0A8BAF8681C}"/>
              </a:ext>
            </a:extLst>
          </p:cNvPr>
          <p:cNvSpPr>
            <a:spLocks noGrp="1"/>
          </p:cNvSpPr>
          <p:nvPr>
            <p:ph type="body" sz="quarter" idx="13"/>
          </p:nvPr>
        </p:nvSpPr>
        <p:spPr>
          <a:xfrm>
            <a:off x="766200" y="6455092"/>
            <a:ext cx="9720000" cy="252000"/>
          </a:xfrm>
        </p:spPr>
        <p:txBody>
          <a:bodyPr/>
          <a:lstStyle/>
          <a:p>
            <a:r>
              <a:rPr lang="en-AU" noProof="0"/>
              <a:t>Note: The quotations on this page are not all verbatim; every effort was made to capture the content accurately and capture the essence of the conversation. *</a:t>
            </a:r>
            <a:r>
              <a:rPr lang="en-US" noProof="0"/>
              <a:t>This insight is mostly highlighted by universities, which make up 9 of the 300 defined entities. Notably, much of CGEPS's data has been designed to align with relevant reporting frameworks, such as WGEA and VPSC, where feasible. Additionally, a long-term data alignment project is currently underway. </a:t>
            </a:r>
            <a:br>
              <a:rPr lang="en-AU" noProof="0"/>
            </a:br>
            <a:r>
              <a:rPr lang="en-AU" noProof="0"/>
              <a:t>Source: CGEPS Progress Reporting and Progress Audit Processes Review – Defined entities focus groups (N=24 defined entities and 31 participants). (2024, Aug-Sept).</a:t>
            </a:r>
          </a:p>
        </p:txBody>
      </p:sp>
      <p:pic>
        <p:nvPicPr>
          <p:cNvPr id="13" name="Graphic 12">
            <a:extLst>
              <a:ext uri="{FF2B5EF4-FFF2-40B4-BE49-F238E27FC236}">
                <a16:creationId xmlns:a16="http://schemas.microsoft.com/office/drawing/2014/main" id="{9BBFE34C-F0F5-34B7-A518-2C316596DD0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graphicFrame>
        <p:nvGraphicFramePr>
          <p:cNvPr id="5" name="Table 4">
            <a:extLst>
              <a:ext uri="{FF2B5EF4-FFF2-40B4-BE49-F238E27FC236}">
                <a16:creationId xmlns:a16="http://schemas.microsoft.com/office/drawing/2014/main" id="{F62F4032-9A13-E82F-0370-13ABC1D4EB8C}"/>
              </a:ext>
            </a:extLst>
          </p:cNvPr>
          <p:cNvGraphicFramePr>
            <a:graphicFrameLocks noGrp="1"/>
          </p:cNvGraphicFramePr>
          <p:nvPr>
            <p:extLst>
              <p:ext uri="{D42A27DB-BD31-4B8C-83A1-F6EECF244321}">
                <p14:modId xmlns:p14="http://schemas.microsoft.com/office/powerpoint/2010/main" val="716905929"/>
              </p:ext>
            </p:extLst>
          </p:nvPr>
        </p:nvGraphicFramePr>
        <p:xfrm>
          <a:off x="771762" y="1652123"/>
          <a:ext cx="10654038" cy="397574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7256">
                  <a:extLst>
                    <a:ext uri="{9D8B030D-6E8A-4147-A177-3AD203B41FA5}">
                      <a16:colId xmlns:a16="http://schemas.microsoft.com/office/drawing/2014/main" val="1350872669"/>
                    </a:ext>
                  </a:extLst>
                </a:gridCol>
                <a:gridCol w="2417488">
                  <a:extLst>
                    <a:ext uri="{9D8B030D-6E8A-4147-A177-3AD203B41FA5}">
                      <a16:colId xmlns:a16="http://schemas.microsoft.com/office/drawing/2014/main" val="1022425900"/>
                    </a:ext>
                  </a:extLst>
                </a:gridCol>
                <a:gridCol w="4684684">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271934">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12933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2164687017"/>
                  </a:ext>
                </a:extLst>
              </a:tr>
              <a:tr h="1235864">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1</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Inconsistent requirements with other gender equality obligations*</a:t>
                      </a:r>
                      <a:endParaRPr lang="en-AU" sz="1000" b="1" strike="noStrike" kern="1200" noProof="0">
                        <a:solidFill>
                          <a:schemeClr val="tx2">
                            <a:lumMod val="10000"/>
                          </a:schemeClr>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with multiple gender equality reporting obligations, both external and internal, often face inconsistencies in requirements and approaches.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‘Competing elements of respect &amp; Equality @ TAFE and other D&amp;I initiatives.’</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strike="noStrike" kern="1200" noProof="0">
                          <a:solidFill>
                            <a:schemeClr val="tx1"/>
                          </a:solidFill>
                          <a:latin typeface="+mn-lt"/>
                          <a:ea typeface="+mn-ea"/>
                          <a:cs typeface="+mn-cs"/>
                        </a:rPr>
                        <a:t>‘Similar data reported to WGEA, TCSI, Athena Swan - which could have been used. However, CGEPS consistently had different definitions to existing reporting.’</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strike="noStrike" kern="1200" baseline="0" noProof="0">
                          <a:solidFill>
                            <a:schemeClr val="tx1"/>
                          </a:solidFill>
                          <a:latin typeface="+mn-lt"/>
                          <a:ea typeface="+mn-ea"/>
                          <a:cs typeface="+mn-cs"/>
                        </a:rPr>
                        <a:t>‘The data we had to report and analyse was not useful to us internally because our own work in identifying and addressing structural, systemic and cultural barriers rely on the analysis of our university-specific data (employee data as well as survey data). This meant that we had to then “re-analyse” CGEPS data to demonstrate what the findings were in terms of our own organisational structure (as opposed to ANZSCO codes or levels to CEO).’</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‘The workload to develop the progress report was significant, almost 10x more than the requirements by WGEA.’ </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2000" b="0" i="1" kern="1200" noProof="0">
                          <a:solidFill>
                            <a:schemeClr val="tx1"/>
                          </a:solidFill>
                          <a:latin typeface="+mn-lt"/>
                          <a:ea typeface="+mn-ea"/>
                          <a:cs typeface="+mn-cs"/>
                          <a:sym typeface="Wingdings" panose="05000000000000000000" pitchFamily="2" charset="2"/>
                        </a:rPr>
                        <a:t></a:t>
                      </a: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2000" b="0" i="1" kern="1200" noProof="0">
                          <a:solidFill>
                            <a:schemeClr val="tx1"/>
                          </a:solidFill>
                          <a:latin typeface="+mn-lt"/>
                          <a:ea typeface="+mn-ea"/>
                          <a:cs typeface="+mn-cs"/>
                          <a:sym typeface="Wingdings" panose="05000000000000000000" pitchFamily="2" charset="2"/>
                        </a:rPr>
                        <a:t></a:t>
                      </a: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2000" b="0" i="1" kern="1200" noProof="0">
                          <a:solidFill>
                            <a:schemeClr val="tx1"/>
                          </a:solidFill>
                          <a:latin typeface="+mn-lt"/>
                          <a:ea typeface="+mn-ea"/>
                          <a:cs typeface="+mn-cs"/>
                          <a:sym typeface="Wingdings" panose="05000000000000000000" pitchFamily="2" charset="2"/>
                        </a:rPr>
                        <a:t></a:t>
                      </a: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lang="en-AU" sz="2000" b="0" i="1" kern="1200" noProof="0" dirty="0">
                        <a:solidFill>
                          <a:schemeClr val="tx1"/>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dirty="0">
                        <a:solidFill>
                          <a:schemeClr val="tx1"/>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r h="907392">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2</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Long turnaround time for feedback from CGEPS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are uncertain about their compliance status and lack confidence in their actions due to the long wait for feedback from CGEPS.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‘Delays in Commission advice/reporting assessment have not helped build confidence in what we are doing. It would be great to have feedback on what we have done to inform this review. I’m not confident stating what has worked well or what hasn't as I’m not sure if what we provided has hit the mark.’</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‘Not receiving results on our progress report as yet after submitting in February means we are not sure if we are on track or need to do more/reconsider resource allocation.’</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‘Still haven’t got results from our reporting in Feb ‘24 - Frustrating to keep reporting to board and CEO that we still have no results of our progress.’</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153940812"/>
                  </a:ext>
                </a:extLst>
              </a:tr>
            </a:tbl>
          </a:graphicData>
        </a:graphic>
      </p:graphicFrame>
      <p:sp>
        <p:nvSpPr>
          <p:cNvPr id="4" name="Rounded Rectangle 15">
            <a:extLst>
              <a:ext uri="{FF2B5EF4-FFF2-40B4-BE49-F238E27FC236}">
                <a16:creationId xmlns:a16="http://schemas.microsoft.com/office/drawing/2014/main" id="{78C429F4-C0D3-1F7A-B678-9E1C83FAB761}"/>
              </a:ext>
            </a:extLst>
          </p:cNvPr>
          <p:cNvSpPr/>
          <p:nvPr/>
        </p:nvSpPr>
        <p:spPr>
          <a:xfrm>
            <a:off x="2704356" y="38519"/>
            <a:ext cx="2514548" cy="287639"/>
          </a:xfrm>
          <a:prstGeom prst="roundRect">
            <a:avLst>
              <a:gd name="adj" fmla="val 50000"/>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D. Enabling infrastructure (1/3)</a:t>
            </a:r>
          </a:p>
        </p:txBody>
      </p:sp>
      <p:graphicFrame>
        <p:nvGraphicFramePr>
          <p:cNvPr id="14" name="Table 13">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1506397510"/>
              </p:ext>
            </p:extLst>
          </p:nvPr>
        </p:nvGraphicFramePr>
        <p:xfrm>
          <a:off x="8103177" y="5811786"/>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6" name="Table 15">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3354726642"/>
              </p:ext>
            </p:extLst>
          </p:nvPr>
        </p:nvGraphicFramePr>
        <p:xfrm>
          <a:off x="697800" y="5811786"/>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3590846690"/>
                  </a:ext>
                </a:extLst>
              </a:tr>
            </a:tbl>
          </a:graphicData>
        </a:graphic>
      </p:graphicFrame>
      <p:sp>
        <p:nvSpPr>
          <p:cNvPr id="9" name="Slide Number Placeholder 8">
            <a:extLst>
              <a:ext uri="{FF2B5EF4-FFF2-40B4-BE49-F238E27FC236}">
                <a16:creationId xmlns:a16="http://schemas.microsoft.com/office/drawing/2014/main" id="{6B176FA2-E7EC-C2FB-C81D-40B190A67626}"/>
              </a:ext>
            </a:extLst>
          </p:cNvPr>
          <p:cNvSpPr>
            <a:spLocks noGrp="1"/>
          </p:cNvSpPr>
          <p:nvPr>
            <p:ph type="sldNum" sz="quarter" idx="15"/>
          </p:nvPr>
        </p:nvSpPr>
        <p:spPr/>
        <p:txBody>
          <a:bodyPr/>
          <a:lstStyle/>
          <a:p>
            <a:fld id="{F5AEA0E0-5CC6-4BD0-905C-A0021E419432}" type="slidenum">
              <a:rPr lang="en-AU" smtClean="0"/>
              <a:pPr/>
              <a:t>29</a:t>
            </a:fld>
            <a:endParaRPr lang="en-AU"/>
          </a:p>
        </p:txBody>
      </p:sp>
    </p:spTree>
    <p:custDataLst>
      <p:tags r:id="rId1"/>
    </p:custDataLst>
    <p:extLst>
      <p:ext uri="{BB962C8B-B14F-4D97-AF65-F5344CB8AC3E}">
        <p14:creationId xmlns:p14="http://schemas.microsoft.com/office/powerpoint/2010/main" val="2358588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D25879B-87B9-B6E6-8547-F7D4CE4D07A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143364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0D25879B-87B9-B6E6-8547-F7D4CE4D07A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A21EA8-84FD-6F94-75CB-B6C11822F96E}"/>
              </a:ext>
            </a:extLst>
          </p:cNvPr>
          <p:cNvSpPr>
            <a:spLocks noGrp="1"/>
          </p:cNvSpPr>
          <p:nvPr>
            <p:ph type="title"/>
          </p:nvPr>
        </p:nvSpPr>
        <p:spPr>
          <a:xfrm>
            <a:off x="778859" y="3072758"/>
            <a:ext cx="6820933" cy="1230051"/>
          </a:xfrm>
        </p:spPr>
        <p:txBody>
          <a:bodyPr vert="horz" anchor="t"/>
          <a:lstStyle/>
          <a:p>
            <a:r>
              <a:rPr lang="en-AU"/>
              <a:t>Context</a:t>
            </a:r>
            <a:endParaRPr lang="en-AU" strike="sngStrike">
              <a:highlight>
                <a:srgbClr val="FFFF00"/>
              </a:highlight>
            </a:endParaRPr>
          </a:p>
        </p:txBody>
      </p:sp>
      <p:sp>
        <p:nvSpPr>
          <p:cNvPr id="4" name="Rectangle 3">
            <a:extLst>
              <a:ext uri="{FF2B5EF4-FFF2-40B4-BE49-F238E27FC236}">
                <a16:creationId xmlns:a16="http://schemas.microsoft.com/office/drawing/2014/main" id="{09162A4B-DC64-D474-8B1F-EC356F631D98}"/>
              </a:ext>
              <a:ext uri="{C183D7F6-B498-43B3-948B-1728B52AA6E4}">
                <adec:decorative xmlns:adec="http://schemas.microsoft.com/office/drawing/2017/decorative" val="1"/>
              </a:ext>
            </a:extLst>
          </p:cNvPr>
          <p:cNvSpPr/>
          <p:nvPr/>
        </p:nvSpPr>
        <p:spPr>
          <a:xfrm>
            <a:off x="778859" y="1642630"/>
            <a:ext cx="1230050" cy="1230050"/>
          </a:xfrm>
          <a:prstGeom prst="rect">
            <a:avLst/>
          </a:prstGeom>
          <a:solidFill>
            <a:srgbClr val="EA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descr="Document with solid fill">
            <a:extLst>
              <a:ext uri="{FF2B5EF4-FFF2-40B4-BE49-F238E27FC236}">
                <a16:creationId xmlns:a16="http://schemas.microsoft.com/office/drawing/2014/main" id="{95A6B0EE-7085-1EF2-C5F1-AEC2E38EA2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6684" y="1800455"/>
            <a:ext cx="914400" cy="914400"/>
          </a:xfrm>
          <a:prstGeom prst="rect">
            <a:avLst/>
          </a:prstGeom>
        </p:spPr>
      </p:pic>
      <p:sp>
        <p:nvSpPr>
          <p:cNvPr id="3" name="Slide Number Placeholder 2">
            <a:extLst>
              <a:ext uri="{FF2B5EF4-FFF2-40B4-BE49-F238E27FC236}">
                <a16:creationId xmlns:a16="http://schemas.microsoft.com/office/drawing/2014/main" id="{A2A14DCE-BA74-1105-05DA-58C001FAD8E8}"/>
              </a:ext>
            </a:extLst>
          </p:cNvPr>
          <p:cNvSpPr>
            <a:spLocks noGrp="1"/>
          </p:cNvSpPr>
          <p:nvPr>
            <p:ph type="sldNum" sz="quarter" idx="14"/>
          </p:nvPr>
        </p:nvSpPr>
        <p:spPr/>
        <p:txBody>
          <a:bodyPr/>
          <a:lstStyle/>
          <a:p>
            <a:fld id="{F5AEA0E0-5CC6-4BD0-905C-A0021E419432}" type="slidenum">
              <a:rPr lang="en-AU" smtClean="0"/>
              <a:pPr/>
              <a:t>3</a:t>
            </a:fld>
            <a:endParaRPr lang="en-AU"/>
          </a:p>
        </p:txBody>
      </p:sp>
    </p:spTree>
    <p:extLst>
      <p:ext uri="{BB962C8B-B14F-4D97-AF65-F5344CB8AC3E}">
        <p14:creationId xmlns:p14="http://schemas.microsoft.com/office/powerpoint/2010/main" val="995575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9A0427C-1653-1233-459F-A00976FEC1B7}"/>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3874855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29A0427C-1653-1233-459F-A00976FEC1B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BC9B9648-B58E-60CF-23EC-7ED443AE763B}"/>
              </a:ext>
            </a:extLst>
          </p:cNvPr>
          <p:cNvSpPr/>
          <p:nvPr/>
        </p:nvSpPr>
        <p:spPr>
          <a:xfrm>
            <a:off x="766763" y="-495"/>
            <a:ext cx="2448000"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sp>
        <p:nvSpPr>
          <p:cNvPr id="2" name="Title 1">
            <a:extLst>
              <a:ext uri="{FF2B5EF4-FFF2-40B4-BE49-F238E27FC236}">
                <a16:creationId xmlns:a16="http://schemas.microsoft.com/office/drawing/2014/main" id="{7AFF3F33-ACAB-6A46-D625-257B5722A8F1}"/>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a:t>
            </a:r>
          </a:p>
        </p:txBody>
      </p:sp>
      <p:sp>
        <p:nvSpPr>
          <p:cNvPr id="8" name="Text Placeholder 3">
            <a:extLst>
              <a:ext uri="{FF2B5EF4-FFF2-40B4-BE49-F238E27FC236}">
                <a16:creationId xmlns:a16="http://schemas.microsoft.com/office/drawing/2014/main" id="{17B38E53-3461-3B1E-7C17-A0A8BAF8681C}"/>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 *</a:t>
            </a:r>
            <a:r>
              <a:rPr lang="en-US" noProof="0"/>
              <a:t>Note that consultations were conducted before feedback was released by CGEPS.</a:t>
            </a:r>
            <a:br>
              <a:rPr lang="en-AU" noProof="0"/>
            </a:br>
            <a:r>
              <a:rPr lang="en-AU" noProof="0"/>
              <a:t>Source: CGEPS Progress Reporting and Progress Audit Processes Review – Defined entities focus groups (N=24 defined entities and 31 participants). (2024, Aug-Sept).</a:t>
            </a:r>
          </a:p>
        </p:txBody>
      </p:sp>
      <p:pic>
        <p:nvPicPr>
          <p:cNvPr id="13" name="Graphic 12">
            <a:extLst>
              <a:ext uri="{FF2B5EF4-FFF2-40B4-BE49-F238E27FC236}">
                <a16:creationId xmlns:a16="http://schemas.microsoft.com/office/drawing/2014/main" id="{9BBFE34C-F0F5-34B7-A518-2C316596DD0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graphicFrame>
        <p:nvGraphicFramePr>
          <p:cNvPr id="5" name="Table 4">
            <a:extLst>
              <a:ext uri="{FF2B5EF4-FFF2-40B4-BE49-F238E27FC236}">
                <a16:creationId xmlns:a16="http://schemas.microsoft.com/office/drawing/2014/main" id="{F62F4032-9A13-E82F-0370-13ABC1D4EB8C}"/>
              </a:ext>
            </a:extLst>
          </p:cNvPr>
          <p:cNvGraphicFramePr>
            <a:graphicFrameLocks noGrp="1"/>
          </p:cNvGraphicFramePr>
          <p:nvPr>
            <p:extLst>
              <p:ext uri="{D42A27DB-BD31-4B8C-83A1-F6EECF244321}">
                <p14:modId xmlns:p14="http://schemas.microsoft.com/office/powerpoint/2010/main" val="4189122845"/>
              </p:ext>
            </p:extLst>
          </p:nvPr>
        </p:nvGraphicFramePr>
        <p:xfrm>
          <a:off x="768981" y="1647162"/>
          <a:ext cx="10654038" cy="3948277"/>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673476">
                  <a:extLst>
                    <a:ext uri="{9D8B030D-6E8A-4147-A177-3AD203B41FA5}">
                      <a16:colId xmlns:a16="http://schemas.microsoft.com/office/drawing/2014/main" val="1350872669"/>
                    </a:ext>
                  </a:extLst>
                </a:gridCol>
                <a:gridCol w="2561287">
                  <a:extLst>
                    <a:ext uri="{9D8B030D-6E8A-4147-A177-3AD203B41FA5}">
                      <a16:colId xmlns:a16="http://schemas.microsoft.com/office/drawing/2014/main" val="1022425900"/>
                    </a:ext>
                  </a:extLst>
                </a:gridCol>
                <a:gridCol w="4284665">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2164687017"/>
                  </a:ext>
                </a:extLst>
              </a:tr>
              <a:tr h="684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3</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noProof="0">
                          <a:solidFill>
                            <a:schemeClr val="tx2">
                              <a:lumMod val="10000"/>
                            </a:schemeClr>
                          </a:solidFill>
                          <a:latin typeface="+mn-lt"/>
                          <a:ea typeface="+mn-ea"/>
                          <a:cs typeface="+mn-cs"/>
                        </a:rPr>
                        <a:t>Poor quality of data and reporting systems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with poor-quality data or inadequate reporting systems face a significant increase in manual workload to meet their reporting obligations.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‘The quality of our data was problematic and is spread across various systems. Easy to source the reports, more difficult to clean them up for the purpose of the template.’</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‘We do not have an HRIS system…we manually pull together the report…it takes a lot of effort.’</a:t>
                      </a:r>
                      <a:endParaRPr lang="en-AU" sz="9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405083727"/>
                  </a:ext>
                </a:extLst>
              </a:tr>
              <a:tr h="684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4</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1" kern="1200">
                          <a:solidFill>
                            <a:schemeClr val="tx2">
                              <a:lumMod val="10000"/>
                            </a:schemeClr>
                          </a:solidFill>
                          <a:latin typeface="+mn-lt"/>
                          <a:ea typeface="+mn-ea"/>
                          <a:cs typeface="+mn-cs"/>
                        </a:rPr>
                        <a:t>Outdated, irrelevant resources available on the CGEPS website confusing users of defined entities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1"/>
                          </a:solidFill>
                          <a:latin typeface="+mn-lt"/>
                          <a:ea typeface="+mn-ea"/>
                          <a:cs typeface="+mn-cs"/>
                        </a:rPr>
                        <a:t>CGEPS' website has outdated guidance that confuses users.</a:t>
                      </a:r>
                      <a:endParaRPr lang="en-AU" sz="1000" b="0"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a:solidFill>
                            <a:schemeClr val="tx1"/>
                          </a:solidFill>
                          <a:latin typeface="+mn-lt"/>
                          <a:ea typeface="+mn-ea"/>
                          <a:cs typeface="+mn-cs"/>
                        </a:rPr>
                        <a:t>‘There are outdated resources on the website…it confuses us unnecessarily.’</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a:solidFill>
                            <a:schemeClr val="tx1"/>
                          </a:solidFill>
                          <a:latin typeface="+mn-lt"/>
                          <a:ea typeface="+mn-ea"/>
                          <a:cs typeface="+mn-cs"/>
                        </a:rPr>
                        <a:t>‘Why is there old information on the website? It should be the single source of truth.’</a:t>
                      </a:r>
                      <a:endParaRPr lang="en-AU" sz="9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120476942"/>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5</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CGEPS’ website not being intuitive to navigate</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1"/>
                          </a:solidFill>
                          <a:latin typeface="+mn-lt"/>
                          <a:ea typeface="+mn-ea"/>
                          <a:cs typeface="+mn-cs"/>
                        </a:rPr>
                        <a:t>Staff from defined entities find it challenging to navigate the website to locate relevant resources. The site is not user-friendly, which exacerbates the experience of time-constrained users from defined entities.</a:t>
                      </a:r>
                      <a:endParaRPr lang="en-AU" sz="1000" b="0"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a:solidFill>
                            <a:schemeClr val="tx1"/>
                          </a:solidFill>
                          <a:latin typeface="+mn-lt"/>
                          <a:ea typeface="+mn-ea"/>
                          <a:cs typeface="+mn-cs"/>
                        </a:rPr>
                        <a:t>‘CGEPS' website is difficult to navigate and find important documentation.’</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900" b="0" i="1" kern="1200">
                          <a:solidFill>
                            <a:schemeClr val="tx1"/>
                          </a:solidFill>
                          <a:latin typeface="+mn-lt"/>
                          <a:ea typeface="+mn-ea"/>
                          <a:cs typeface="+mn-cs"/>
                        </a:rPr>
                        <a:t>‘Quality of information on CGEPS' website is good, however, website is difficult to navigate.’</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sz="900" b="0" i="1" kern="1200">
                          <a:solidFill>
                            <a:schemeClr val="tx1"/>
                          </a:solidFill>
                          <a:latin typeface="+mn-lt"/>
                          <a:ea typeface="+mn-ea"/>
                          <a:cs typeface="+mn-cs"/>
                        </a:rPr>
                        <a:t>‘The website had great support information, but it was difficult to navigate to find the right information for the task.  By clicking on links, you went down a rabbit hole &amp; I often couldn’t get back there when I needed to as I couldn’t remember how I got there.  I ended up saving all the links in another document.’</a:t>
                      </a:r>
                      <a:endParaRPr lang="en-AU" sz="9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903404778"/>
                  </a:ext>
                </a:extLst>
              </a:tr>
              <a:tr h="684000">
                <a:tc>
                  <a:txBody>
                    <a:bodyPr/>
                    <a:lstStyle/>
                    <a:p>
                      <a:pPr marL="0" marR="0" lvl="1" indent="0" algn="ctr" defTabSz="914400" rtl="0" eaLnBrk="1" fontAlgn="base" latinLnBrk="0" hangingPunct="1">
                        <a:lnSpc>
                          <a:spcPct val="90000"/>
                        </a:lnSpc>
                        <a:spcBef>
                          <a:spcPct val="0"/>
                        </a:spcBef>
                        <a:spcAft>
                          <a:spcPct val="0"/>
                        </a:spcAft>
                        <a:buClrTx/>
                        <a:buSzTx/>
                        <a:buFont typeface="+mj-lt"/>
                        <a:buNone/>
                        <a:tabLst/>
                        <a:defRPr/>
                      </a:pPr>
                      <a:r>
                        <a:rPr lang="en-AU" sz="1100" b="1" kern="1200">
                          <a:solidFill>
                            <a:schemeClr val="bg1"/>
                          </a:solidFill>
                          <a:latin typeface="+mn-lt"/>
                          <a:ea typeface="+mn-ea"/>
                          <a:cs typeface="+mn-cs"/>
                        </a:rPr>
                        <a:t>6</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Opportunity to improve quality and usefulness of feedback provided to defined entities*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1"/>
                          </a:solidFill>
                          <a:latin typeface="+mn-lt"/>
                          <a:ea typeface="+mn-ea"/>
                          <a:cs typeface="+mn-cs"/>
                        </a:rPr>
                        <a:t>Defined entities would benefit from greater clarity on the feedback process and the usefulness of feedback. </a:t>
                      </a:r>
                      <a:endParaRPr lang="en-AU" sz="1000" b="0"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‘There were no clear guidelines in my opinion that would give us the reassurance that we have satisfied all compliance requirements because of the qualitative nature and the possibility for the Commission to interpret what we provided in any way that's outside of our direct control.’</a:t>
                      </a:r>
                      <a:endParaRPr lang="en-AU" sz="900" b="0" i="1" kern="1200" dirty="0">
                        <a:solidFill>
                          <a:schemeClr val="tx1"/>
                        </a:solidFill>
                        <a:latin typeface="+mn-lt"/>
                        <a:ea typeface="+mn-ea"/>
                        <a:cs typeface="+mn-cs"/>
                      </a:endParaRPr>
                    </a:p>
                  </a:txBody>
                  <a:tcPr marL="108000" marR="72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mn-lt"/>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914431199"/>
                  </a:ext>
                </a:extLst>
              </a:tr>
            </a:tbl>
          </a:graphicData>
        </a:graphic>
      </p:graphicFrame>
      <p:graphicFrame>
        <p:nvGraphicFramePr>
          <p:cNvPr id="14" name="Table 13">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1857591388"/>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5" name="Table 14">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174628685"/>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3590846690"/>
                  </a:ext>
                </a:extLst>
              </a:tr>
            </a:tbl>
          </a:graphicData>
        </a:graphic>
      </p:graphicFrame>
      <p:sp>
        <p:nvSpPr>
          <p:cNvPr id="16" name="Rounded Rectangle 15">
            <a:extLst>
              <a:ext uri="{FF2B5EF4-FFF2-40B4-BE49-F238E27FC236}">
                <a16:creationId xmlns:a16="http://schemas.microsoft.com/office/drawing/2014/main" id="{78C429F4-C0D3-1F7A-B678-9E1C83FAB761}"/>
              </a:ext>
            </a:extLst>
          </p:cNvPr>
          <p:cNvSpPr/>
          <p:nvPr/>
        </p:nvSpPr>
        <p:spPr>
          <a:xfrm>
            <a:off x="2678857" y="29887"/>
            <a:ext cx="2514548" cy="287639"/>
          </a:xfrm>
          <a:prstGeom prst="roundRect">
            <a:avLst>
              <a:gd name="adj" fmla="val 50000"/>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D. Enabling infrastructure (2/3)</a:t>
            </a:r>
          </a:p>
        </p:txBody>
      </p:sp>
      <p:sp>
        <p:nvSpPr>
          <p:cNvPr id="6" name="Slide Number Placeholder 5">
            <a:extLst>
              <a:ext uri="{FF2B5EF4-FFF2-40B4-BE49-F238E27FC236}">
                <a16:creationId xmlns:a16="http://schemas.microsoft.com/office/drawing/2014/main" id="{BD8B69AB-16CE-41A0-B5F4-56A404AC8392}"/>
              </a:ext>
            </a:extLst>
          </p:cNvPr>
          <p:cNvSpPr>
            <a:spLocks noGrp="1"/>
          </p:cNvSpPr>
          <p:nvPr>
            <p:ph type="sldNum" sz="quarter" idx="15"/>
          </p:nvPr>
        </p:nvSpPr>
        <p:spPr/>
        <p:txBody>
          <a:bodyPr/>
          <a:lstStyle/>
          <a:p>
            <a:fld id="{F5AEA0E0-5CC6-4BD0-905C-A0021E419432}" type="slidenum">
              <a:rPr lang="en-AU" smtClean="0"/>
              <a:pPr/>
              <a:t>30</a:t>
            </a:fld>
            <a:endParaRPr lang="en-AU"/>
          </a:p>
        </p:txBody>
      </p:sp>
    </p:spTree>
    <p:custDataLst>
      <p:tags r:id="rId1"/>
    </p:custDataLst>
    <p:extLst>
      <p:ext uri="{BB962C8B-B14F-4D97-AF65-F5344CB8AC3E}">
        <p14:creationId xmlns:p14="http://schemas.microsoft.com/office/powerpoint/2010/main" val="1457090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9A0427C-1653-1233-459F-A00976FEC1B7}"/>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191409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29A0427C-1653-1233-459F-A00976FEC1B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5" name="Table 4">
            <a:extLst>
              <a:ext uri="{FF2B5EF4-FFF2-40B4-BE49-F238E27FC236}">
                <a16:creationId xmlns:a16="http://schemas.microsoft.com/office/drawing/2014/main" id="{F62F4032-9A13-E82F-0370-13ABC1D4EB8C}"/>
              </a:ext>
            </a:extLst>
          </p:cNvPr>
          <p:cNvGraphicFramePr>
            <a:graphicFrameLocks noGrp="1"/>
          </p:cNvGraphicFramePr>
          <p:nvPr>
            <p:extLst>
              <p:ext uri="{D42A27DB-BD31-4B8C-83A1-F6EECF244321}">
                <p14:modId xmlns:p14="http://schemas.microsoft.com/office/powerpoint/2010/main" val="1420386484"/>
              </p:ext>
            </p:extLst>
          </p:nvPr>
        </p:nvGraphicFramePr>
        <p:xfrm>
          <a:off x="771762" y="1647333"/>
          <a:ext cx="10654038" cy="3870201"/>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7256">
                  <a:extLst>
                    <a:ext uri="{9D8B030D-6E8A-4147-A177-3AD203B41FA5}">
                      <a16:colId xmlns:a16="http://schemas.microsoft.com/office/drawing/2014/main" val="1350872669"/>
                    </a:ext>
                  </a:extLst>
                </a:gridCol>
                <a:gridCol w="2623772">
                  <a:extLst>
                    <a:ext uri="{9D8B030D-6E8A-4147-A177-3AD203B41FA5}">
                      <a16:colId xmlns:a16="http://schemas.microsoft.com/office/drawing/2014/main" val="1022425900"/>
                    </a:ext>
                  </a:extLst>
                </a:gridCol>
                <a:gridCol w="447840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463220">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220305">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2164687017"/>
                  </a:ext>
                </a:extLst>
              </a:tr>
              <a:tr h="1577244">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7</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CGEPS not consistently including the reporting process owners as recipients of its communications to defined entities</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1"/>
                          </a:solidFill>
                          <a:latin typeface="+mn-lt"/>
                          <a:ea typeface="+mn-ea"/>
                          <a:cs typeface="+mn-cs"/>
                        </a:rPr>
                        <a:t>Reporting process owners are not consistently included in communications from CGEPS, leading to delays in taking necessary actions.</a:t>
                      </a:r>
                      <a:endParaRPr lang="en-AU" sz="1000" b="0"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‘Communications are sent to the CEO; sometimes, the reporting process owners are not kept in the loop…we receive it very late. CGEPS should make it clear who receives which communication.’</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‘There needs to be a more considered communications strategy where CEOs are only receiving the key information and are informed that other reporting contacts in the organisation are also receiving them.’</a:t>
                      </a:r>
                      <a:endParaRPr lang="en-AU" sz="1000" b="0" i="1" kern="1200" noProof="0">
                        <a:solidFill>
                          <a:schemeClr val="tx1"/>
                        </a:solidFill>
                        <a:latin typeface="+mn-lt"/>
                        <a:ea typeface="+mn-ea"/>
                        <a:cs typeface="+mn-cs"/>
                      </a:endParaRP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‘Incompliance data is sent directly to the CEO, with no opportunity for process owners to make changes.’</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405083727"/>
                  </a:ext>
                </a:extLst>
              </a:tr>
              <a:tr h="1609432">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8</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67B4"/>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The need for a more comprehensive planning of the progress reporting and progress audit submission deadline</a:t>
                      </a:r>
                    </a:p>
                    <a:p>
                      <a:pPr marL="0" marR="0" lvl="1" indent="0" algn="l" defTabSz="914400" rtl="0" eaLnBrk="1" fontAlgn="base" latinLnBrk="0" hangingPunct="1">
                        <a:lnSpc>
                          <a:spcPct val="90000"/>
                        </a:lnSpc>
                        <a:spcBef>
                          <a:spcPct val="0"/>
                        </a:spcBef>
                        <a:spcAft>
                          <a:spcPct val="0"/>
                        </a:spcAft>
                        <a:buClrTx/>
                        <a:buSzTx/>
                        <a:buFont typeface="+mj-lt"/>
                        <a:buNone/>
                        <a:tabLst/>
                        <a:defRPr/>
                      </a:pPr>
                      <a:endParaRPr lang="en-AU" sz="1000" b="1" kern="1200">
                        <a:solidFill>
                          <a:schemeClr val="tx2">
                            <a:lumMod val="10000"/>
                          </a:schemeClr>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1000" b="0" kern="1200">
                          <a:solidFill>
                            <a:schemeClr val="tx1"/>
                          </a:solidFill>
                          <a:latin typeface="+mn-lt"/>
                          <a:ea typeface="+mn-ea"/>
                          <a:cs typeface="+mn-cs"/>
                        </a:rPr>
                        <a:t>Some defined entities faced challenges in meeting submission deadline due to internal approval processes, magnitude of data required, and resource availability. This is understandable given the varying sizes and contexts for defined entities and the level of resource available to support the reporting process. </a:t>
                      </a:r>
                      <a:endParaRPr lang="en-AU" sz="1000" b="0"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‘Timing of audit – coincided with the holiday season/school holidays which created added pressure to complete.’</a:t>
                      </a:r>
                    </a:p>
                    <a:p>
                      <a:pPr marL="171450" marR="0" lvl="1"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‘Due to the magnitude of data required and consultation and approval requirements etc., we will never be able to submit by the timeframes currently included in the Gender Equality Act. Legislative timeframes for both GEAP submission and progress reports need to permanently change.’</a:t>
                      </a:r>
                      <a:endParaRPr kumimoji="0" lang="en-AU" sz="1000" b="0" i="1" u="none" strike="noStrike" kern="1200" cap="none" spc="0" normalizeH="0" baseline="0" noProof="0" dirty="0">
                        <a:ln>
                          <a:noFill/>
                        </a:ln>
                        <a:solidFill>
                          <a:schemeClr val="tx1"/>
                        </a:solidFill>
                        <a:effectLst/>
                        <a:uLnTx/>
                        <a:uFillTx/>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120476942"/>
                  </a:ext>
                </a:extLst>
              </a:tr>
            </a:tbl>
          </a:graphicData>
        </a:graphic>
      </p:graphicFrame>
      <p:sp>
        <p:nvSpPr>
          <p:cNvPr id="2" name="Title 1">
            <a:extLst>
              <a:ext uri="{FF2B5EF4-FFF2-40B4-BE49-F238E27FC236}">
                <a16:creationId xmlns:a16="http://schemas.microsoft.com/office/drawing/2014/main" id="{7AFF3F33-ACAB-6A46-D625-257B5722A8F1}"/>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a:t>
            </a:r>
          </a:p>
        </p:txBody>
      </p:sp>
      <p:sp>
        <p:nvSpPr>
          <p:cNvPr id="8" name="Text Placeholder 3">
            <a:extLst>
              <a:ext uri="{FF2B5EF4-FFF2-40B4-BE49-F238E27FC236}">
                <a16:creationId xmlns:a16="http://schemas.microsoft.com/office/drawing/2014/main" id="{17B38E53-3461-3B1E-7C17-A0A8BAF8681C}"/>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11" name="Rectangle 10">
            <a:extLst>
              <a:ext uri="{FF2B5EF4-FFF2-40B4-BE49-F238E27FC236}">
                <a16:creationId xmlns:a16="http://schemas.microsoft.com/office/drawing/2014/main" id="{281526A6-51DB-9209-F907-F342EC7776D4}"/>
              </a:ext>
            </a:extLst>
          </p:cNvPr>
          <p:cNvSpPr/>
          <p:nvPr/>
        </p:nvSpPr>
        <p:spPr>
          <a:xfrm>
            <a:off x="766763" y="-495"/>
            <a:ext cx="3096000"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pic>
        <p:nvPicPr>
          <p:cNvPr id="13" name="Graphic 12">
            <a:extLst>
              <a:ext uri="{FF2B5EF4-FFF2-40B4-BE49-F238E27FC236}">
                <a16:creationId xmlns:a16="http://schemas.microsoft.com/office/drawing/2014/main" id="{9BBFE34C-F0F5-34B7-A518-2C316596DD0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graphicFrame>
        <p:nvGraphicFramePr>
          <p:cNvPr id="14" name="Table 13">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901743351"/>
              </p:ext>
            </p:extLst>
          </p:nvPr>
        </p:nvGraphicFramePr>
        <p:xfrm>
          <a:off x="8103177" y="5813821"/>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5" name="Table 14">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1016761379"/>
              </p:ext>
            </p:extLst>
          </p:nvPr>
        </p:nvGraphicFramePr>
        <p:xfrm>
          <a:off x="771762" y="5813821"/>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F165A"/>
                    </a:solidFill>
                  </a:tcPr>
                </a:tc>
                <a:extLst>
                  <a:ext uri="{0D108BD9-81ED-4DB2-BD59-A6C34878D82A}">
                    <a16:rowId xmlns:a16="http://schemas.microsoft.com/office/drawing/2014/main" val="3590846690"/>
                  </a:ext>
                </a:extLst>
              </a:tr>
            </a:tbl>
          </a:graphicData>
        </a:graphic>
      </p:graphicFrame>
      <p:sp>
        <p:nvSpPr>
          <p:cNvPr id="16" name="Rounded Rectangle 15">
            <a:extLst>
              <a:ext uri="{FF2B5EF4-FFF2-40B4-BE49-F238E27FC236}">
                <a16:creationId xmlns:a16="http://schemas.microsoft.com/office/drawing/2014/main" id="{78C429F4-C0D3-1F7A-B678-9E1C83FAB761}"/>
              </a:ext>
            </a:extLst>
          </p:cNvPr>
          <p:cNvSpPr/>
          <p:nvPr/>
        </p:nvSpPr>
        <p:spPr>
          <a:xfrm>
            <a:off x="2679981" y="42718"/>
            <a:ext cx="2514548" cy="287639"/>
          </a:xfrm>
          <a:prstGeom prst="roundRect">
            <a:avLst>
              <a:gd name="adj" fmla="val 50000"/>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D. Enabling infrastructure (3/3)</a:t>
            </a:r>
          </a:p>
        </p:txBody>
      </p:sp>
      <p:sp>
        <p:nvSpPr>
          <p:cNvPr id="3" name="Slide Number Placeholder 2">
            <a:extLst>
              <a:ext uri="{FF2B5EF4-FFF2-40B4-BE49-F238E27FC236}">
                <a16:creationId xmlns:a16="http://schemas.microsoft.com/office/drawing/2014/main" id="{14F79CC7-0D4C-EDDC-94F3-78171E05D9C7}"/>
              </a:ext>
            </a:extLst>
          </p:cNvPr>
          <p:cNvSpPr>
            <a:spLocks noGrp="1"/>
          </p:cNvSpPr>
          <p:nvPr>
            <p:ph type="sldNum" sz="quarter" idx="15"/>
          </p:nvPr>
        </p:nvSpPr>
        <p:spPr/>
        <p:txBody>
          <a:bodyPr/>
          <a:lstStyle/>
          <a:p>
            <a:fld id="{F5AEA0E0-5CC6-4BD0-905C-A0021E419432}" type="slidenum">
              <a:rPr lang="en-AU" smtClean="0"/>
              <a:pPr/>
              <a:t>31</a:t>
            </a:fld>
            <a:endParaRPr lang="en-AU"/>
          </a:p>
        </p:txBody>
      </p:sp>
    </p:spTree>
    <p:custDataLst>
      <p:tags r:id="rId1"/>
    </p:custDataLst>
    <p:extLst>
      <p:ext uri="{BB962C8B-B14F-4D97-AF65-F5344CB8AC3E}">
        <p14:creationId xmlns:p14="http://schemas.microsoft.com/office/powerpoint/2010/main" val="2512511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9A0427C-1653-1233-459F-A00976FEC1B7}"/>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18132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29A0427C-1653-1233-459F-A00976FEC1B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9" name="Table 8">
            <a:extLst>
              <a:ext uri="{FF2B5EF4-FFF2-40B4-BE49-F238E27FC236}">
                <a16:creationId xmlns:a16="http://schemas.microsoft.com/office/drawing/2014/main" id="{AFC3AB97-50E1-CE91-71A9-BA9A92CF01BF}"/>
              </a:ext>
            </a:extLst>
          </p:cNvPr>
          <p:cNvGraphicFramePr>
            <a:graphicFrameLocks noGrp="1"/>
          </p:cNvGraphicFramePr>
          <p:nvPr>
            <p:extLst>
              <p:ext uri="{D42A27DB-BD31-4B8C-83A1-F6EECF244321}">
                <p14:modId xmlns:p14="http://schemas.microsoft.com/office/powerpoint/2010/main" val="1378504153"/>
              </p:ext>
            </p:extLst>
          </p:nvPr>
        </p:nvGraphicFramePr>
        <p:xfrm>
          <a:off x="766199" y="1657410"/>
          <a:ext cx="10654038" cy="4128371"/>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992151">
                  <a:extLst>
                    <a:ext uri="{9D8B030D-6E8A-4147-A177-3AD203B41FA5}">
                      <a16:colId xmlns:a16="http://schemas.microsoft.com/office/drawing/2014/main" val="1350872669"/>
                    </a:ext>
                  </a:extLst>
                </a:gridCol>
                <a:gridCol w="2025227">
                  <a:extLst>
                    <a:ext uri="{9D8B030D-6E8A-4147-A177-3AD203B41FA5}">
                      <a16:colId xmlns:a16="http://schemas.microsoft.com/office/drawing/2014/main" val="1022425900"/>
                    </a:ext>
                  </a:extLst>
                </a:gridCol>
                <a:gridCol w="550205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278825">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132608">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164687017"/>
                  </a:ext>
                </a:extLst>
              </a:tr>
              <a:tr h="897213">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1</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Excel template not being user-centric</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a:solidFill>
                            <a:schemeClr val="tx1"/>
                          </a:solidFill>
                          <a:latin typeface="+mn-lt"/>
                          <a:ea typeface="+mn-ea"/>
                          <a:cs typeface="+mn-cs"/>
                        </a:rPr>
                        <a:t>Template for progress audit changed from 2021 to 2023, leading to challenges in comparing data. Additionally, the template for progress report captures qualitative and quantitative input in a single cell, making it challenging for analysis.</a:t>
                      </a:r>
                      <a:endParaRPr lang="en-AU" sz="1000" b="0"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870" b="0" i="1" kern="1200">
                          <a:solidFill>
                            <a:schemeClr val="tx1"/>
                          </a:solidFill>
                          <a:latin typeface="+mn-lt"/>
                          <a:ea typeface="+mn-ea"/>
                          <a:cs typeface="+mn-cs"/>
                        </a:rPr>
                        <a:t>‘The presentation of data was different from the previous report and the structure and templates of the reports were difficult to use, making editing and detailed responses difficult to input.’</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US" sz="870" b="0" i="1" kern="1200">
                          <a:solidFill>
                            <a:schemeClr val="tx1"/>
                          </a:solidFill>
                          <a:latin typeface="+mn-lt"/>
                          <a:ea typeface="+mn-ea"/>
                          <a:cs typeface="+mn-cs"/>
                        </a:rPr>
                        <a:t>‘The excel template for the Progress Report update on GEAP strategies &amp; actions, GIAs &amp; gender equality indicators was not easy to insert bulk text.  There was a limit on the number of rows that were displayed on the screen which made reviewing the text cumbersome.  Formatting the text to make it easier to read was also limited by excel’s formatting capabilities.’</a:t>
                      </a:r>
                      <a:endParaRPr lang="en-AU" sz="870" b="0" i="1" kern="1200">
                        <a:solidFill>
                          <a:schemeClr val="tx1"/>
                        </a:solidFill>
                        <a:latin typeface="+mn-lt"/>
                        <a:ea typeface="+mn-ea"/>
                        <a:cs typeface="+mn-cs"/>
                      </a:endParaRP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870" b="0" i="1" kern="1200">
                          <a:solidFill>
                            <a:schemeClr val="tx1"/>
                          </a:solidFill>
                          <a:latin typeface="+mn-lt"/>
                          <a:ea typeface="+mn-ea"/>
                          <a:cs typeface="+mn-cs"/>
                        </a:rPr>
                        <a:t>‘I found the Commission's spreadsheet very difficult to use once I'd inputted the data, I was trying to make it do pivot tables and work out what was going on. The issue was the time to load it. It just took so long to load; it was unusable and then it wasn't giving me any analysis that I couldn't do myself.’</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870" b="0" i="1" kern="1200">
                          <a:solidFill>
                            <a:schemeClr val="tx1"/>
                          </a:solidFill>
                          <a:latin typeface="+mn-lt"/>
                          <a:ea typeface="+mn-ea"/>
                          <a:cs typeface="+mn-cs"/>
                        </a:rPr>
                        <a:t>‘The Excel spreadsheet template for reporting is fiddly, and a difficult format within which to read/review a large amount of text and information, for example formatting the cells, checking for grammar etc.’</a:t>
                      </a:r>
                      <a:endParaRPr lang="en-AU" sz="87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dirty="0">
                        <a:solidFill>
                          <a:schemeClr val="tx1"/>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r h="389834">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2</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Excel template not being accessible</a:t>
                      </a:r>
                    </a:p>
                  </a:txBody>
                  <a:tcPr marL="108000" marR="108000" marT="43200" marB="432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a:solidFill>
                            <a:schemeClr val="tx1"/>
                          </a:solidFill>
                          <a:latin typeface="+mn-lt"/>
                          <a:ea typeface="+mn-ea"/>
                          <a:cs typeface="+mn-cs"/>
                        </a:rPr>
                        <a:t>The Excel template does not comply with accessibility guidelines and must be reviewed.</a:t>
                      </a:r>
                      <a:endParaRPr lang="en-AU" sz="1000" b="0" kern="1200" dirty="0">
                        <a:solidFill>
                          <a:schemeClr val="tx1"/>
                        </a:solidFill>
                        <a:latin typeface="+mn-lt"/>
                        <a:ea typeface="+mn-ea"/>
                        <a:cs typeface="+mn-cs"/>
                      </a:endParaRPr>
                    </a:p>
                  </a:txBody>
                  <a:tcPr marL="108000" marR="108000" marT="43200" marB="432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870" b="0" i="1" kern="1200">
                          <a:solidFill>
                            <a:schemeClr val="tx1"/>
                          </a:solidFill>
                          <a:latin typeface="+mn-lt"/>
                          <a:ea typeface="+mn-ea"/>
                          <a:cs typeface="+mn-cs"/>
                        </a:rPr>
                        <a:t>‘Excel is not accessible - struggling to put up something that would appeal to readability and brand standards - you want to put narrative around the process and progress.’</a:t>
                      </a:r>
                      <a:endParaRPr lang="en-AU" sz="870" b="0" i="1" kern="1200" dirty="0">
                        <a:solidFill>
                          <a:schemeClr val="tx1"/>
                        </a:solidFill>
                        <a:latin typeface="+mn-lt"/>
                        <a:ea typeface="+mn-ea"/>
                        <a:cs typeface="+mn-cs"/>
                      </a:endParaRPr>
                    </a:p>
                  </a:txBody>
                  <a:tcPr marL="108000" marR="108000" marT="43200" marB="432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153940812"/>
                  </a:ext>
                </a:extLst>
              </a:tr>
              <a:tr h="1063424">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3</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Inconsistency of templates</a:t>
                      </a:r>
                    </a:p>
                  </a:txBody>
                  <a:tcPr marL="108000" marR="108000" marT="43200" marB="432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kern="1200">
                          <a:solidFill>
                            <a:schemeClr val="tx1"/>
                          </a:solidFill>
                          <a:latin typeface="+mn-lt"/>
                          <a:ea typeface="+mn-ea"/>
                          <a:cs typeface="+mn-cs"/>
                        </a:rPr>
                        <a:t>GIA toolkit template does not have a field to report on progress, which is required for progress reporting.</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kern="1200">
                          <a:solidFill>
                            <a:schemeClr val="tx1"/>
                          </a:solidFill>
                          <a:latin typeface="+mn-lt"/>
                          <a:ea typeface="+mn-ea"/>
                          <a:cs typeface="+mn-cs"/>
                        </a:rPr>
                        <a:t>There is a lack of alignment between the indicators and the related strategies and measures.</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1000" b="0" kern="1200">
                          <a:solidFill>
                            <a:schemeClr val="tx1"/>
                          </a:solidFill>
                          <a:latin typeface="+mn-lt"/>
                          <a:ea typeface="+mn-ea"/>
                          <a:cs typeface="+mn-cs"/>
                        </a:rPr>
                        <a:t>There is a lack of consistency in the questions asked in the ‘People Matter’ employee experience survey.</a:t>
                      </a:r>
                      <a:endParaRPr lang="en-AU" sz="1000" b="0" kern="1200" dirty="0">
                        <a:solidFill>
                          <a:schemeClr val="tx1"/>
                        </a:solidFill>
                        <a:latin typeface="+mn-lt"/>
                        <a:ea typeface="+mn-ea"/>
                        <a:cs typeface="+mn-cs"/>
                      </a:endParaRPr>
                    </a:p>
                  </a:txBody>
                  <a:tcPr marL="108000" marR="108000" marT="43200" marB="432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870" b="0" i="1" kern="1200">
                          <a:solidFill>
                            <a:schemeClr val="tx1"/>
                          </a:solidFill>
                          <a:latin typeface="+mn-lt"/>
                          <a:ea typeface="+mn-ea"/>
                          <a:cs typeface="+mn-cs"/>
                        </a:rPr>
                        <a:t>‘The Commission’s GIA Toolkit and Template did not prepare defined entities for the questions that would be asked in the progress report. The GIA Toolkit guided defined entities to the point of making a GIA recommendation but no further. Therefore, it was only by luck that we had embedded processes for reporting on GIA recommendation implementation that enabled us to have data to input under ‘Confirm if actions taken’ and ‘Describe actions taken.’</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870" b="0" i="1" kern="1200">
                          <a:solidFill>
                            <a:schemeClr val="tx1"/>
                          </a:solidFill>
                          <a:latin typeface="+mn-lt"/>
                          <a:ea typeface="+mn-ea"/>
                          <a:cs typeface="+mn-cs"/>
                        </a:rPr>
                        <a:t>‘The progress report did not actually prompt or ask anywhere what the GIA recommendation was for any of the GIAs conducted – which, to our understanding, was what the GIA Template was guiding staff to make.’</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870" b="0" i="1" kern="1200">
                          <a:solidFill>
                            <a:schemeClr val="tx1"/>
                          </a:solidFill>
                          <a:latin typeface="+mn-lt"/>
                          <a:ea typeface="+mn-ea"/>
                          <a:cs typeface="+mn-cs"/>
                        </a:rPr>
                        <a:t>‘Lack of consistency in the questions asked in the ‘People Matters’ employee experience survey – the omission of some questions and changes to others made it difficult (and in some cases, not possible) to measure progress as we could not compare the results of the 2023 People Matter survey to the baseline data.’</a:t>
                      </a:r>
                    </a:p>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870" b="0" i="1" kern="1200">
                          <a:solidFill>
                            <a:schemeClr val="tx1"/>
                          </a:solidFill>
                          <a:latin typeface="+mn-lt"/>
                          <a:ea typeface="+mn-ea"/>
                          <a:cs typeface="+mn-cs"/>
                        </a:rPr>
                        <a:t>‘Understanding what is being required of you and putting the right information out there is the biggest challenge and not having consistency to compare one year to the next when the definitions change.’</a:t>
                      </a:r>
                      <a:endParaRPr lang="en-AU" sz="870" b="0" i="1" kern="1200" dirty="0">
                        <a:solidFill>
                          <a:schemeClr val="tx1"/>
                        </a:solidFill>
                        <a:latin typeface="+mn-lt"/>
                        <a:ea typeface="+mn-ea"/>
                        <a:cs typeface="+mn-cs"/>
                      </a:endParaRPr>
                    </a:p>
                  </a:txBody>
                  <a:tcPr marL="108000" marR="108000" marT="43200" marB="432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020318465"/>
                  </a:ext>
                </a:extLst>
              </a:tr>
            </a:tbl>
          </a:graphicData>
        </a:graphic>
      </p:graphicFrame>
      <p:sp>
        <p:nvSpPr>
          <p:cNvPr id="2" name="Title 1">
            <a:extLst>
              <a:ext uri="{FF2B5EF4-FFF2-40B4-BE49-F238E27FC236}">
                <a16:creationId xmlns:a16="http://schemas.microsoft.com/office/drawing/2014/main" id="{7AFF3F33-ACAB-6A46-D625-257B5722A8F1}"/>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a:t>
            </a:r>
          </a:p>
        </p:txBody>
      </p:sp>
      <p:sp>
        <p:nvSpPr>
          <p:cNvPr id="5" name="Text Placeholder 3">
            <a:extLst>
              <a:ext uri="{FF2B5EF4-FFF2-40B4-BE49-F238E27FC236}">
                <a16:creationId xmlns:a16="http://schemas.microsoft.com/office/drawing/2014/main" id="{B4EA3E9F-575B-FF79-9E29-B5E490FBCC8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12" name="Rectangle 11">
            <a:extLst>
              <a:ext uri="{FF2B5EF4-FFF2-40B4-BE49-F238E27FC236}">
                <a16:creationId xmlns:a16="http://schemas.microsoft.com/office/drawing/2014/main" id="{0D2D3AEC-F112-1B87-B019-DD52D6D491FE}"/>
              </a:ext>
            </a:extLst>
          </p:cNvPr>
          <p:cNvSpPr/>
          <p:nvPr/>
        </p:nvSpPr>
        <p:spPr>
          <a:xfrm>
            <a:off x="766762" y="-495"/>
            <a:ext cx="5132593"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sp>
        <p:nvSpPr>
          <p:cNvPr id="13" name="Rounded Rectangle 12">
            <a:extLst>
              <a:ext uri="{FF2B5EF4-FFF2-40B4-BE49-F238E27FC236}">
                <a16:creationId xmlns:a16="http://schemas.microsoft.com/office/drawing/2014/main" id="{442A539E-B965-EC51-31BF-03E2AD20F77E}"/>
              </a:ext>
            </a:extLst>
          </p:cNvPr>
          <p:cNvSpPr/>
          <p:nvPr/>
        </p:nvSpPr>
        <p:spPr>
          <a:xfrm>
            <a:off x="2678855" y="38519"/>
            <a:ext cx="4617053" cy="287639"/>
          </a:xfrm>
          <a:prstGeom prst="roundRect">
            <a:avLst>
              <a:gd name="adj"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D1. Enabling infrastructure – CGEPS' platform/templates (1/3)</a:t>
            </a:r>
          </a:p>
        </p:txBody>
      </p:sp>
      <p:pic>
        <p:nvPicPr>
          <p:cNvPr id="14" name="Graphic 13">
            <a:extLst>
              <a:ext uri="{FF2B5EF4-FFF2-40B4-BE49-F238E27FC236}">
                <a16:creationId xmlns:a16="http://schemas.microsoft.com/office/drawing/2014/main" id="{B974F17C-F4BE-5782-3261-14EF3A7C971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graphicFrame>
        <p:nvGraphicFramePr>
          <p:cNvPr id="15" name="Table 14">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3182730725"/>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6" name="Table 15">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1178476155"/>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3590846690"/>
                  </a:ext>
                </a:extLst>
              </a:tr>
            </a:tbl>
          </a:graphicData>
        </a:graphic>
      </p:graphicFrame>
      <p:sp>
        <p:nvSpPr>
          <p:cNvPr id="3" name="Slide Number Placeholder 2">
            <a:extLst>
              <a:ext uri="{FF2B5EF4-FFF2-40B4-BE49-F238E27FC236}">
                <a16:creationId xmlns:a16="http://schemas.microsoft.com/office/drawing/2014/main" id="{0195AB89-6773-D867-5338-E99F313F97DB}"/>
              </a:ext>
            </a:extLst>
          </p:cNvPr>
          <p:cNvSpPr>
            <a:spLocks noGrp="1"/>
          </p:cNvSpPr>
          <p:nvPr>
            <p:ph type="sldNum" sz="quarter" idx="15"/>
          </p:nvPr>
        </p:nvSpPr>
        <p:spPr/>
        <p:txBody>
          <a:bodyPr/>
          <a:lstStyle/>
          <a:p>
            <a:fld id="{F5AEA0E0-5CC6-4BD0-905C-A0021E419432}" type="slidenum">
              <a:rPr lang="en-AU" smtClean="0"/>
              <a:pPr/>
              <a:t>32</a:t>
            </a:fld>
            <a:endParaRPr lang="en-AU"/>
          </a:p>
        </p:txBody>
      </p:sp>
    </p:spTree>
    <p:custDataLst>
      <p:tags r:id="rId1"/>
    </p:custDataLst>
    <p:extLst>
      <p:ext uri="{BB962C8B-B14F-4D97-AF65-F5344CB8AC3E}">
        <p14:creationId xmlns:p14="http://schemas.microsoft.com/office/powerpoint/2010/main" val="1893741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9A0427C-1653-1233-459F-A00976FEC1B7}"/>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440407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29A0427C-1653-1233-459F-A00976FEC1B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9" name="Table 8">
            <a:extLst>
              <a:ext uri="{FF2B5EF4-FFF2-40B4-BE49-F238E27FC236}">
                <a16:creationId xmlns:a16="http://schemas.microsoft.com/office/drawing/2014/main" id="{AFC3AB97-50E1-CE91-71A9-BA9A92CF01BF}"/>
              </a:ext>
            </a:extLst>
          </p:cNvPr>
          <p:cNvGraphicFramePr>
            <a:graphicFrameLocks noGrp="1"/>
          </p:cNvGraphicFramePr>
          <p:nvPr>
            <p:extLst>
              <p:ext uri="{D42A27DB-BD31-4B8C-83A1-F6EECF244321}">
                <p14:modId xmlns:p14="http://schemas.microsoft.com/office/powerpoint/2010/main" val="174375010"/>
              </p:ext>
            </p:extLst>
          </p:nvPr>
        </p:nvGraphicFramePr>
        <p:xfrm>
          <a:off x="771762" y="1647333"/>
          <a:ext cx="10654038" cy="4198225"/>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17256">
                  <a:extLst>
                    <a:ext uri="{9D8B030D-6E8A-4147-A177-3AD203B41FA5}">
                      <a16:colId xmlns:a16="http://schemas.microsoft.com/office/drawing/2014/main" val="1350872669"/>
                    </a:ext>
                  </a:extLst>
                </a:gridCol>
                <a:gridCol w="2623772">
                  <a:extLst>
                    <a:ext uri="{9D8B030D-6E8A-4147-A177-3AD203B41FA5}">
                      <a16:colId xmlns:a16="http://schemas.microsoft.com/office/drawing/2014/main" val="1022425900"/>
                    </a:ext>
                  </a:extLst>
                </a:gridCol>
                <a:gridCol w="4478400">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164687017"/>
                  </a:ext>
                </a:extLst>
              </a:tr>
              <a:tr h="1692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4</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Lack of clarity on why certain data fields are required</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Certain data fields are difficult to complete and their relevance for reporting purposes is not immediately clear.</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kumimoji="0" lang="en-AU" sz="1000" b="0" i="1" u="none" strike="noStrike" kern="1200" cap="none" spc="0" normalizeH="0" baseline="0" noProof="0">
                          <a:ln>
                            <a:noFill/>
                          </a:ln>
                          <a:solidFill>
                            <a:schemeClr val="tx1"/>
                          </a:solidFill>
                          <a:effectLst/>
                          <a:uLnTx/>
                          <a:uFillTx/>
                          <a:latin typeface="+mn-lt"/>
                          <a:ea typeface="+mn-ea"/>
                          <a:cs typeface="+mn-cs"/>
                        </a:rPr>
                        <a:t>‘Reporting requirements often met with questions as to why we need to capture/report on specific data sets (that we have not traditionally recorded).’</a:t>
                      </a:r>
                      <a:endParaRPr lang="en-AU" sz="1000" b="0" i="1" kern="1200" noProof="0">
                        <a:solidFill>
                          <a:schemeClr val="tx1"/>
                        </a:solidFill>
                        <a:latin typeface="+mn-lt"/>
                        <a:ea typeface="+mn-ea"/>
                        <a:cs typeface="+mn-cs"/>
                      </a:endParaRP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‘A bit more clarity – intersectionality…what are we looking to report on?’</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‘Why do we need to report ANZSCO codes? What is the Commission looking to compare?’</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1000" b="0" i="1" kern="1200" noProof="0">
                          <a:solidFill>
                            <a:schemeClr val="tx1"/>
                          </a:solidFill>
                          <a:latin typeface="+mn-lt"/>
                          <a:ea typeface="+mn-ea"/>
                          <a:cs typeface="+mn-cs"/>
                        </a:rPr>
                        <a:t>‘Some of the data fields are so challenging to fill…the quality of data may not provide meaningful insights.’</a:t>
                      </a:r>
                      <a:endParaRPr lang="en-AU" sz="10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a:ln>
                          <a:noFill/>
                        </a:ln>
                        <a:solidFill>
                          <a:srgbClr val="0EA18C"/>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897271976"/>
                  </a:ext>
                </a:extLst>
              </a:tr>
              <a:tr h="1836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5</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US" sz="1000" b="1" strike="noStrike" kern="1200">
                          <a:solidFill>
                            <a:schemeClr val="tx2">
                              <a:lumMod val="10000"/>
                            </a:schemeClr>
                          </a:solidFill>
                          <a:latin typeface="+mn-lt"/>
                          <a:ea typeface="+mn-ea"/>
                          <a:cs typeface="+mn-cs"/>
                        </a:rPr>
                        <a:t>More clarity on the level of detail required to achieve compliance</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a:solidFill>
                            <a:schemeClr val="tx1"/>
                          </a:solidFill>
                          <a:latin typeface="+mn-lt"/>
                          <a:ea typeface="+mn-ea"/>
                          <a:cs typeface="+mn-cs"/>
                        </a:rPr>
                        <a:t>Templates contain numerous open text fields that lack guidance on the required level of detail for compliance, resulting in under-resourcing.</a:t>
                      </a:r>
                      <a:endParaRPr lang="en-AU" sz="1000" b="0"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‘Lack of clarity around level of detail required in progress report. Very few examples provided about what this should look like, or how much information is required as a standard for a good progress report.’ </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‘How much detail should we provide in the GEAP and GIA sections? How much effort is required?’</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‘We underestimated the effort required as we did not have clarity on the level of detail needed.’</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(Perception of lack of direction on the information required in templates)</a:t>
                      </a:r>
                      <a:r>
                        <a:rPr lang="en-AU" sz="1000" b="0" i="1" strike="noStrike" kern="1200">
                          <a:solidFill>
                            <a:schemeClr val="tx1"/>
                          </a:solidFill>
                          <a:latin typeface="+mn-lt"/>
                          <a:ea typeface="+mn-ea"/>
                          <a:cs typeface="+mn-cs"/>
                        </a:rPr>
                        <a:t>…</a:t>
                      </a:r>
                      <a:r>
                        <a:rPr lang="en-AU" sz="1000" b="0" i="1" kern="1200">
                          <a:solidFill>
                            <a:schemeClr val="tx1"/>
                          </a:solidFill>
                          <a:latin typeface="+mn-lt"/>
                          <a:ea typeface="+mn-ea"/>
                          <a:cs typeface="+mn-cs"/>
                        </a:rPr>
                        <a:t>so it was left to us to decide on what we then had to provide the information on.’</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1000" b="0" i="1" kern="1200">
                          <a:solidFill>
                            <a:schemeClr val="tx1"/>
                          </a:solidFill>
                          <a:latin typeface="+mn-lt"/>
                          <a:ea typeface="+mn-ea"/>
                          <a:cs typeface="+mn-cs"/>
                        </a:rPr>
                        <a:t>‘It is a challenge to kind of map the process when we're not exactly sure what we'll need, what templates will look like and what will kind of be in those recommended versus mandatory fields.’</a:t>
                      </a:r>
                      <a:endParaRPr lang="en-AU" sz="1000" b="0" i="1" kern="120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2000" b="0" i="1" kern="1200" noProof="0">
                          <a:solidFill>
                            <a:schemeClr val="tx1"/>
                          </a:solidFill>
                          <a:latin typeface="+mn-lt"/>
                          <a:ea typeface="+mn-ea"/>
                          <a:cs typeface="+mn-cs"/>
                          <a:sym typeface="Wingdings" panose="05000000000000000000" pitchFamily="2" charset="2"/>
                        </a:rPr>
                        <a:t></a:t>
                      </a: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2000" b="0" i="1" kern="1200" noProof="0">
                          <a:solidFill>
                            <a:schemeClr val="tx1"/>
                          </a:solidFill>
                          <a:latin typeface="+mn-lt"/>
                          <a:ea typeface="+mn-ea"/>
                          <a:cs typeface="+mn-cs"/>
                          <a:sym typeface="Wingdings" panose="05000000000000000000" pitchFamily="2" charset="2"/>
                        </a:rPr>
                        <a:t></a:t>
                      </a: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a:solidFill>
                          <a:srgbClr val="0EA18C"/>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382224559"/>
                  </a:ext>
                </a:extLst>
              </a:tr>
            </a:tbl>
          </a:graphicData>
        </a:graphic>
      </p:graphicFrame>
      <p:sp>
        <p:nvSpPr>
          <p:cNvPr id="2" name="Title 1">
            <a:extLst>
              <a:ext uri="{FF2B5EF4-FFF2-40B4-BE49-F238E27FC236}">
                <a16:creationId xmlns:a16="http://schemas.microsoft.com/office/drawing/2014/main" id="{7AFF3F33-ACAB-6A46-D625-257B5722A8F1}"/>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a:t>
            </a:r>
          </a:p>
        </p:txBody>
      </p:sp>
      <p:sp>
        <p:nvSpPr>
          <p:cNvPr id="5" name="Text Placeholder 3">
            <a:extLst>
              <a:ext uri="{FF2B5EF4-FFF2-40B4-BE49-F238E27FC236}">
                <a16:creationId xmlns:a16="http://schemas.microsoft.com/office/drawing/2014/main" id="{B4EA3E9F-575B-FF79-9E29-B5E490FBCC8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12" name="Rectangle 11">
            <a:extLst>
              <a:ext uri="{FF2B5EF4-FFF2-40B4-BE49-F238E27FC236}">
                <a16:creationId xmlns:a16="http://schemas.microsoft.com/office/drawing/2014/main" id="{0D2D3AEC-F112-1B87-B019-DD52D6D491FE}"/>
              </a:ext>
            </a:extLst>
          </p:cNvPr>
          <p:cNvSpPr/>
          <p:nvPr/>
        </p:nvSpPr>
        <p:spPr>
          <a:xfrm>
            <a:off x="766762" y="-495"/>
            <a:ext cx="5132593"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pic>
        <p:nvPicPr>
          <p:cNvPr id="14" name="Graphic 13">
            <a:extLst>
              <a:ext uri="{FF2B5EF4-FFF2-40B4-BE49-F238E27FC236}">
                <a16:creationId xmlns:a16="http://schemas.microsoft.com/office/drawing/2014/main" id="{B974F17C-F4BE-5782-3261-14EF3A7C971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graphicFrame>
        <p:nvGraphicFramePr>
          <p:cNvPr id="13" name="Table 12">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460431256"/>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5" name="Table 14">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2927357810"/>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3590846690"/>
                  </a:ext>
                </a:extLst>
              </a:tr>
            </a:tbl>
          </a:graphicData>
        </a:graphic>
      </p:graphicFrame>
      <p:sp>
        <p:nvSpPr>
          <p:cNvPr id="16" name="Rounded Rectangle 15">
            <a:extLst>
              <a:ext uri="{FF2B5EF4-FFF2-40B4-BE49-F238E27FC236}">
                <a16:creationId xmlns:a16="http://schemas.microsoft.com/office/drawing/2014/main" id="{442A539E-B965-EC51-31BF-03E2AD20F77E}"/>
              </a:ext>
            </a:extLst>
          </p:cNvPr>
          <p:cNvSpPr/>
          <p:nvPr/>
        </p:nvSpPr>
        <p:spPr>
          <a:xfrm>
            <a:off x="2698780" y="38519"/>
            <a:ext cx="4617053" cy="287639"/>
          </a:xfrm>
          <a:prstGeom prst="roundRect">
            <a:avLst>
              <a:gd name="adj"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D1. Enabling infrastructure – CGEPS' platform/templates (2/3)</a:t>
            </a:r>
          </a:p>
        </p:txBody>
      </p:sp>
      <p:sp>
        <p:nvSpPr>
          <p:cNvPr id="3" name="Slide Number Placeholder 2">
            <a:extLst>
              <a:ext uri="{FF2B5EF4-FFF2-40B4-BE49-F238E27FC236}">
                <a16:creationId xmlns:a16="http://schemas.microsoft.com/office/drawing/2014/main" id="{6EC797C2-1F92-1C41-4D0D-EFEDA0D2695C}"/>
              </a:ext>
            </a:extLst>
          </p:cNvPr>
          <p:cNvSpPr>
            <a:spLocks noGrp="1"/>
          </p:cNvSpPr>
          <p:nvPr>
            <p:ph type="sldNum" sz="quarter" idx="15"/>
          </p:nvPr>
        </p:nvSpPr>
        <p:spPr/>
        <p:txBody>
          <a:bodyPr/>
          <a:lstStyle/>
          <a:p>
            <a:fld id="{F5AEA0E0-5CC6-4BD0-905C-A0021E419432}" type="slidenum">
              <a:rPr lang="en-AU" smtClean="0"/>
              <a:pPr/>
              <a:t>33</a:t>
            </a:fld>
            <a:endParaRPr lang="en-AU"/>
          </a:p>
        </p:txBody>
      </p:sp>
    </p:spTree>
    <p:custDataLst>
      <p:tags r:id="rId1"/>
    </p:custDataLst>
    <p:extLst>
      <p:ext uri="{BB962C8B-B14F-4D97-AF65-F5344CB8AC3E}">
        <p14:creationId xmlns:p14="http://schemas.microsoft.com/office/powerpoint/2010/main" val="201497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9A0427C-1653-1233-459F-A00976FEC1B7}"/>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7176576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06" imgH="608" progId="TCLayout.ActiveDocument.1">
                  <p:embed/>
                </p:oleObj>
              </mc:Choice>
              <mc:Fallback>
                <p:oleObj name="think-cell Slide" r:id="rId5" imgW="606" imgH="608" progId="TCLayout.ActiveDocument.1">
                  <p:embed/>
                  <p:pic>
                    <p:nvPicPr>
                      <p:cNvPr id="7" name="think-cell data - do not delete" hidden="1">
                        <a:extLst>
                          <a:ext uri="{FF2B5EF4-FFF2-40B4-BE49-F238E27FC236}">
                            <a16:creationId xmlns:a16="http://schemas.microsoft.com/office/drawing/2014/main" id="{29A0427C-1653-1233-459F-A00976FEC1B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9" name="Table 8">
            <a:extLst>
              <a:ext uri="{FF2B5EF4-FFF2-40B4-BE49-F238E27FC236}">
                <a16:creationId xmlns:a16="http://schemas.microsoft.com/office/drawing/2014/main" id="{AFC3AB97-50E1-CE91-71A9-BA9A92CF01BF}"/>
              </a:ext>
            </a:extLst>
          </p:cNvPr>
          <p:cNvGraphicFramePr>
            <a:graphicFrameLocks noGrp="1"/>
          </p:cNvGraphicFramePr>
          <p:nvPr>
            <p:extLst>
              <p:ext uri="{D42A27DB-BD31-4B8C-83A1-F6EECF244321}">
                <p14:modId xmlns:p14="http://schemas.microsoft.com/office/powerpoint/2010/main" val="2160921564"/>
              </p:ext>
            </p:extLst>
          </p:nvPr>
        </p:nvGraphicFramePr>
        <p:xfrm>
          <a:off x="766199" y="1662227"/>
          <a:ext cx="10654038" cy="4130474"/>
        </p:xfrm>
        <a:graphic>
          <a:graphicData uri="http://schemas.openxmlformats.org/drawingml/2006/table">
            <a:tbl>
              <a:tblPr firstRow="1" bandRow="1">
                <a:tableStyleId>{5C22544A-7EE6-4342-B048-85BDC9FD1C3A}</a:tableStyleId>
              </a:tblPr>
              <a:tblGrid>
                <a:gridCol w="334610">
                  <a:extLst>
                    <a:ext uri="{9D8B030D-6E8A-4147-A177-3AD203B41FA5}">
                      <a16:colId xmlns:a16="http://schemas.microsoft.com/office/drawing/2014/main" val="2332404998"/>
                    </a:ext>
                  </a:extLst>
                </a:gridCol>
                <a:gridCol w="1481026">
                  <a:extLst>
                    <a:ext uri="{9D8B030D-6E8A-4147-A177-3AD203B41FA5}">
                      <a16:colId xmlns:a16="http://schemas.microsoft.com/office/drawing/2014/main" val="1350872669"/>
                    </a:ext>
                  </a:extLst>
                </a:gridCol>
                <a:gridCol w="1748118">
                  <a:extLst>
                    <a:ext uri="{9D8B030D-6E8A-4147-A177-3AD203B41FA5}">
                      <a16:colId xmlns:a16="http://schemas.microsoft.com/office/drawing/2014/main" val="1022425900"/>
                    </a:ext>
                  </a:extLst>
                </a:gridCol>
                <a:gridCol w="5290284">
                  <a:extLst>
                    <a:ext uri="{9D8B030D-6E8A-4147-A177-3AD203B41FA5}">
                      <a16:colId xmlns:a16="http://schemas.microsoft.com/office/drawing/2014/main" val="1129720647"/>
                    </a:ext>
                  </a:extLst>
                </a:gridCol>
                <a:gridCol w="360000">
                  <a:extLst>
                    <a:ext uri="{9D8B030D-6E8A-4147-A177-3AD203B41FA5}">
                      <a16:colId xmlns:a16="http://schemas.microsoft.com/office/drawing/2014/main" val="3492754904"/>
                    </a:ext>
                  </a:extLst>
                </a:gridCol>
                <a:gridCol w="360000">
                  <a:extLst>
                    <a:ext uri="{9D8B030D-6E8A-4147-A177-3AD203B41FA5}">
                      <a16:colId xmlns:a16="http://schemas.microsoft.com/office/drawing/2014/main" val="2096883347"/>
                    </a:ext>
                  </a:extLst>
                </a:gridCol>
                <a:gridCol w="360000">
                  <a:extLst>
                    <a:ext uri="{9D8B030D-6E8A-4147-A177-3AD203B41FA5}">
                      <a16:colId xmlns:a16="http://schemas.microsoft.com/office/drawing/2014/main" val="4025224311"/>
                    </a:ext>
                  </a:extLst>
                </a:gridCol>
                <a:gridCol w="360000">
                  <a:extLst>
                    <a:ext uri="{9D8B030D-6E8A-4147-A177-3AD203B41FA5}">
                      <a16:colId xmlns:a16="http://schemas.microsoft.com/office/drawing/2014/main" val="4211879426"/>
                    </a:ext>
                  </a:extLst>
                </a:gridCol>
                <a:gridCol w="360000">
                  <a:extLst>
                    <a:ext uri="{9D8B030D-6E8A-4147-A177-3AD203B41FA5}">
                      <a16:colId xmlns:a16="http://schemas.microsoft.com/office/drawing/2014/main" val="3332146669"/>
                    </a:ext>
                  </a:extLst>
                </a:gridCol>
              </a:tblGrid>
              <a:tr h="193576">
                <a:tc rowSpan="2"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Theme</a:t>
                      </a:r>
                    </a:p>
                  </a:txBody>
                  <a:tcPr marL="108000" marR="108000" marT="36000" marB="36000"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hMerge="1">
                  <a:txBody>
                    <a:bodyPr/>
                    <a:lstStyle/>
                    <a:p>
                      <a:endParaRPr lang="en-US"/>
                    </a:p>
                  </a:txBody>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Insights</a:t>
                      </a:r>
                    </a:p>
                  </a:txBody>
                  <a:tcPr marL="108000" marR="108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200" b="1" kern="1200" noProof="0">
                          <a:solidFill>
                            <a:schemeClr val="bg1"/>
                          </a:solidFill>
                          <a:latin typeface="+mj-lt"/>
                          <a:ea typeface="+mn-ea"/>
                          <a:cs typeface="Arial" charset="0"/>
                        </a:rPr>
                        <a:t>Stakeholder observations</a:t>
                      </a:r>
                    </a:p>
                  </a:txBody>
                  <a:tcPr marL="108000" marR="108000" marT="36000" marB="36000" anchor="ctr">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gridSpan="5">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Relevant to stages of progress reporting and progress audit processes</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08000" marR="108000" marT="72000" marB="72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6427449"/>
                  </a:ext>
                </a:extLst>
              </a:tr>
              <a:tr h="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AU" sz="1050" b="1" kern="1200" noProof="0">
                          <a:solidFill>
                            <a:schemeClr val="bg1"/>
                          </a:solidFill>
                          <a:latin typeface="+mj-lt"/>
                          <a:ea typeface="+mn-ea"/>
                          <a:cs typeface="Arial" charset="0"/>
                        </a:rPr>
                        <a:t>1</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2</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3</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4</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Tenorite"/>
                          <a:ea typeface="+mn-ea"/>
                          <a:cs typeface="Arial" charset="0"/>
                        </a:rPr>
                        <a:t>5</a:t>
                      </a:r>
                    </a:p>
                  </a:txBody>
                  <a:tcPr marL="108000" marR="108000" marT="36000" marB="36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164687017"/>
                  </a:ext>
                </a:extLst>
              </a:tr>
              <a:tr h="945617">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6</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mj-lt"/>
                        <a:buNone/>
                        <a:tabLst/>
                        <a:defRPr/>
                      </a:pPr>
                      <a:r>
                        <a:rPr lang="en-AU" sz="1000" b="1" strike="noStrike" kern="1200">
                          <a:solidFill>
                            <a:schemeClr val="tx2">
                              <a:lumMod val="10000"/>
                            </a:schemeClr>
                          </a:solidFill>
                          <a:latin typeface="+mn-lt"/>
                          <a:ea typeface="+mn-ea"/>
                          <a:cs typeface="+mn-cs"/>
                        </a:rPr>
                        <a:t>Confusion </a:t>
                      </a:r>
                      <a:r>
                        <a:rPr lang="en-AU" sz="1000" b="1" kern="1200">
                          <a:solidFill>
                            <a:schemeClr val="tx2">
                              <a:lumMod val="10000"/>
                            </a:schemeClr>
                          </a:solidFill>
                          <a:latin typeface="+mn-lt"/>
                          <a:ea typeface="+mn-ea"/>
                          <a:cs typeface="+mn-cs"/>
                        </a:rPr>
                        <a:t>on the level of detail required to publish the progress reports on defined entities’ websites</a:t>
                      </a:r>
                    </a:p>
                    <a:p>
                      <a:pPr marL="0" marR="0" lvl="1" indent="0" algn="l" defTabSz="914400" rtl="0" eaLnBrk="1" fontAlgn="base" latinLnBrk="0" hangingPunct="1">
                        <a:lnSpc>
                          <a:spcPct val="80000"/>
                        </a:lnSpc>
                        <a:spcBef>
                          <a:spcPct val="0"/>
                        </a:spcBef>
                        <a:spcAft>
                          <a:spcPct val="0"/>
                        </a:spcAft>
                        <a:buClrTx/>
                        <a:buSzTx/>
                        <a:buFont typeface="+mj-lt"/>
                        <a:buNone/>
                        <a:tabLst/>
                        <a:defRPr/>
                      </a:pPr>
                      <a:endParaRPr lang="en-AU" sz="1000" b="1" kern="1200">
                        <a:solidFill>
                          <a:schemeClr val="tx2">
                            <a:lumMod val="10000"/>
                          </a:schemeClr>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Defined entities are unclear if they are meant to publish the detailed Excel spreadsheet on their website or if they can publish a summarised version of the progress report.</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‘Lack of clarity in understanding the level of detail required for the version of the progress report that we will need to be made publicly available on the website once assessed and deemed compliant. Will a detailed Excel spreadsheet be overwhelming/engaging for the broader council and community – is a carefully designed infographic summary the most effective way of promoting progress against the GEAP and distilling complex information into a more digestible format? What are the accessibility limitations around the Excel spreadsheet?’</a:t>
                      </a:r>
                      <a:endParaRPr lang="en-AU" sz="9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2000" b="0" i="1" kern="1200" noProof="0">
                          <a:solidFill>
                            <a:schemeClr val="tx1"/>
                          </a:solidFill>
                          <a:latin typeface="+mn-lt"/>
                          <a:ea typeface="+mn-ea"/>
                          <a:cs typeface="+mn-cs"/>
                          <a:sym typeface="Wingdings" panose="05000000000000000000" pitchFamily="2" charset="2"/>
                        </a:rPr>
                        <a:t></a:t>
                      </a: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153940812"/>
                  </a:ext>
                </a:extLst>
              </a:tr>
              <a:tr h="2340000">
                <a:tc>
                  <a:txBody>
                    <a:bodyPr/>
                    <a:lstStyle/>
                    <a:p>
                      <a:pPr marL="0" marR="0" lvl="1" indent="0" algn="ctr" defTabSz="914400" rtl="0" eaLnBrk="1" fontAlgn="base" latinLnBrk="0" hangingPunct="1">
                        <a:lnSpc>
                          <a:spcPct val="90000"/>
                        </a:lnSpc>
                        <a:spcBef>
                          <a:spcPts val="0"/>
                        </a:spcBef>
                        <a:spcAft>
                          <a:spcPts val="0"/>
                        </a:spcAft>
                        <a:buClrTx/>
                        <a:buSzTx/>
                        <a:buFont typeface="+mj-lt"/>
                        <a:buNone/>
                        <a:tabLst/>
                        <a:defRPr/>
                      </a:pPr>
                      <a:r>
                        <a:rPr lang="en-AU" sz="1200" b="1" kern="1200">
                          <a:solidFill>
                            <a:schemeClr val="bg1"/>
                          </a:solidFill>
                          <a:latin typeface="+mn-lt"/>
                          <a:ea typeface="+mn-ea"/>
                          <a:cs typeface="+mn-cs"/>
                        </a:rPr>
                        <a:t>7</a:t>
                      </a:r>
                    </a:p>
                  </a:txBody>
                  <a:tcPr marL="108000" marR="108000" marT="72000" marB="72000">
                    <a:lnL w="285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004172"/>
                    </a:solidFill>
                  </a:tcPr>
                </a:tc>
                <a:tc>
                  <a:txBody>
                    <a:bodyPr/>
                    <a:lstStyle/>
                    <a:p>
                      <a:pPr marL="0" marR="0" lvl="1" indent="0" algn="l" defTabSz="914400" rtl="0" eaLnBrk="1" fontAlgn="base" latinLnBrk="0" hangingPunct="1">
                        <a:lnSpc>
                          <a:spcPct val="90000"/>
                        </a:lnSpc>
                        <a:spcBef>
                          <a:spcPct val="0"/>
                        </a:spcBef>
                        <a:spcAft>
                          <a:spcPct val="0"/>
                        </a:spcAft>
                        <a:buClrTx/>
                        <a:buSzTx/>
                        <a:buFont typeface="+mj-lt"/>
                        <a:buNone/>
                        <a:tabLst/>
                        <a:defRPr/>
                      </a:pPr>
                      <a:r>
                        <a:rPr lang="en-AU" sz="1000" b="1" kern="1200">
                          <a:solidFill>
                            <a:schemeClr val="tx2">
                              <a:lumMod val="10000"/>
                            </a:schemeClr>
                          </a:solidFill>
                          <a:latin typeface="+mn-lt"/>
                          <a:ea typeface="+mn-ea"/>
                          <a:cs typeface="+mn-cs"/>
                        </a:rPr>
                        <a:t>Insufficiency of platform functionality</a:t>
                      </a: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50196"/>
                      </a:srgbClr>
                    </a:solidFill>
                  </a:tcPr>
                </a:tc>
                <a:tc>
                  <a:txBody>
                    <a:bodyPr/>
                    <a:lstStyle/>
                    <a:p>
                      <a:pPr marL="0"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lang="en-AU" sz="1000" b="0" kern="1200" noProof="0">
                          <a:solidFill>
                            <a:schemeClr val="tx1"/>
                          </a:solidFill>
                          <a:latin typeface="+mn-lt"/>
                          <a:ea typeface="+mn-ea"/>
                          <a:cs typeface="+mn-cs"/>
                        </a:rPr>
                        <a:t>Platform users encountered several issues with the functionality which delayed their progress in meeting reporting obligations.</a:t>
                      </a:r>
                      <a:endParaRPr lang="en-AU" sz="1000" b="0"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kumimoji="0" lang="en-AU" sz="900" b="0" i="1" u="none" strike="noStrike" kern="1200" cap="none" spc="0" normalizeH="0" baseline="0" noProof="0">
                          <a:ln>
                            <a:noFill/>
                          </a:ln>
                          <a:solidFill>
                            <a:schemeClr val="tx1"/>
                          </a:solidFill>
                          <a:effectLst/>
                          <a:uLnTx/>
                          <a:uFillTx/>
                          <a:latin typeface="+mn-lt"/>
                          <a:ea typeface="+mn-ea"/>
                          <a:cs typeface="+mn-cs"/>
                        </a:rPr>
                        <a:t>‘We haven't designed a platform that works for us in determining progress.’</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900" b="0" i="1" kern="1200">
                          <a:solidFill>
                            <a:schemeClr val="tx1"/>
                          </a:solidFill>
                          <a:latin typeface="+mn-lt"/>
                          <a:ea typeface="+mn-ea"/>
                          <a:cs typeface="+mn-cs"/>
                        </a:rPr>
                        <a:t>‘Commission’s website - audit reporting portal - does not compare 2021 and 2023 data in a quick and easy way which means we do our analysis on our own. We don’t use the portal at all.‘</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‘The platform doesn't give you enough to solve the problem yourself. And by the time we got to that stage, we'd allowed three or four days to work through in case there were any.’</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‘I’m not using the Commission’s Portal much at all because I found it so clunky every time you clicked into something, it changed the year back to the other year. It’s just like everything that could go wrong with it did.’</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AU" sz="900" b="0" i="1" kern="1200" noProof="0">
                          <a:solidFill>
                            <a:schemeClr val="tx1"/>
                          </a:solidFill>
                          <a:latin typeface="+mn-lt"/>
                          <a:ea typeface="+mn-ea"/>
                          <a:cs typeface="+mn-cs"/>
                        </a:rPr>
                        <a:t>‘With regards to the workforce audit data, small data sets are being shown as ‘no data available’ via the CGEPS portal. This is problematic, as we still need to be able to measure change where the representation of particular cohorts within the workforce is low (e.g., gender diverse employees).’ </a:t>
                      </a:r>
                    </a:p>
                    <a:p>
                      <a:pPr marL="171450" marR="0" lvl="1" indent="-171450" algn="l" defTabSz="914400" rtl="0" eaLnBrk="1" fontAlgn="base" latinLnBrk="0" hangingPunct="1">
                        <a:lnSpc>
                          <a:spcPct val="80000"/>
                        </a:lnSpc>
                        <a:spcBef>
                          <a:spcPts val="100"/>
                        </a:spcBef>
                        <a:spcAft>
                          <a:spcPct val="0"/>
                        </a:spcAft>
                        <a:buClrTx/>
                        <a:buSzTx/>
                        <a:buFont typeface="Arial" panose="020B0604020202020204" pitchFamily="34" charset="0"/>
                        <a:buChar char="•"/>
                        <a:tabLst/>
                        <a:defRPr/>
                      </a:pPr>
                      <a:r>
                        <a:rPr lang="en-US" sz="900" b="0" i="1" kern="1200">
                          <a:solidFill>
                            <a:schemeClr val="tx1"/>
                          </a:solidFill>
                          <a:latin typeface="+mn-lt"/>
                          <a:ea typeface="+mn-ea"/>
                          <a:cs typeface="+mn-cs"/>
                        </a:rPr>
                        <a:t>‘The reporting tool was not easy to navigate &amp; it was a time-consuming process to look at all the data sets individually. There was an enormous number of data sets available. Then comparing 2021 data with 2023 data &amp; reaching meaningful conclusions if progress was made or not was challenging. Some data was small, and, in analytical terms, it wasn’t prudent to rely on it as evidence.  I tried exporting the data to excel however this didn’t help me. You also couldn’t print the data sets or graphs which meant I had to cut &amp; paste the data into a Word document.  I needed this information printed in order to go through the review &amp; approval process. The approvers, CEO &amp; Board, are not going to view the portal, so this was a necessary requirement.’</a:t>
                      </a:r>
                      <a:endParaRPr lang="en-AU" sz="900" b="0" i="1" kern="1200" noProof="0" dirty="0">
                        <a:solidFill>
                          <a:schemeClr val="tx1"/>
                        </a:solidFill>
                        <a:latin typeface="+mn-lt"/>
                        <a:ea typeface="+mn-ea"/>
                        <a:cs typeface="+mn-cs"/>
                      </a:endParaRPr>
                    </a:p>
                  </a:txBody>
                  <a:tcPr marL="108000" marR="108000" marT="72000" marB="72000">
                    <a:lnL w="38100" cap="flat" cmpd="sng" algn="ctr">
                      <a:no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AU" sz="2000" b="0" i="1" kern="1200" noProof="0">
                          <a:solidFill>
                            <a:schemeClr val="tx1"/>
                          </a:solidFill>
                          <a:latin typeface="+mn-lt"/>
                          <a:ea typeface="+mn-ea"/>
                          <a:cs typeface="+mn-cs"/>
                          <a:sym typeface="Wingdings" panose="05000000000000000000" pitchFamily="2" charset="2"/>
                        </a:rPr>
                        <a:t></a:t>
                      </a:r>
                      <a:endParaRPr lang="en-AU" sz="2000" b="0" i="1" kern="1200" noProof="0" dirty="0">
                        <a:solidFill>
                          <a:schemeClr val="tx1"/>
                        </a:solidFill>
                        <a:latin typeface="+mn-lt"/>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AU" sz="2000" b="0" i="1" u="none" strike="noStrike" kern="1200" cap="none" spc="0" normalizeH="0" baseline="0" noProof="0">
                          <a:ln>
                            <a:noFill/>
                          </a:ln>
                          <a:solidFill>
                            <a:schemeClr val="tx1"/>
                          </a:solidFill>
                          <a:effectLst/>
                          <a:uLnTx/>
                          <a:uFillTx/>
                          <a:latin typeface="Tenorite"/>
                          <a:ea typeface="+mn-ea"/>
                          <a:cs typeface="+mn-cs"/>
                          <a:sym typeface="Wingdings" panose="05000000000000000000" pitchFamily="2" charset="2"/>
                        </a:rPr>
                        <a:t></a:t>
                      </a: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AU" sz="2000" b="0" i="1" u="none" strike="noStrike" kern="1200" cap="none" spc="0" normalizeH="0" baseline="0" noProof="0" dirty="0">
                        <a:ln>
                          <a:noFill/>
                        </a:ln>
                        <a:solidFill>
                          <a:schemeClr val="tx1"/>
                        </a:solidFill>
                        <a:effectLst/>
                        <a:uLnTx/>
                        <a:uFillTx/>
                        <a:latin typeface="Tenorite"/>
                        <a:ea typeface="+mn-ea"/>
                        <a:cs typeface="+mn-cs"/>
                        <a:sym typeface="Wingdings" panose="05000000000000000000" pitchFamily="2" charset="2"/>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1"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endParaRPr lang="en-AU" sz="2000" b="0" i="1" kern="1200" noProof="0" dirty="0">
                        <a:solidFill>
                          <a:schemeClr val="tx1"/>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38100" cap="flat" cmpd="sng" algn="ctr">
                      <a:solidFill>
                        <a:schemeClr val="accent5">
                          <a:lumMod val="20000"/>
                          <a:lumOff val="8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71450" marR="0" lvl="1" indent="-171450" algn="ctr"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AU" sz="2000" b="0" i="1" kern="1200" noProof="0" dirty="0">
                        <a:solidFill>
                          <a:schemeClr val="tx1"/>
                        </a:solidFill>
                        <a:latin typeface="+mn-lt"/>
                        <a:ea typeface="+mn-ea"/>
                        <a:cs typeface="+mn-cs"/>
                      </a:endParaRPr>
                    </a:p>
                  </a:txBody>
                  <a:tcPr marL="108000" marR="108000" marT="72000" marB="72000" anchor="ctr">
                    <a:lnL w="38100" cap="flat" cmpd="sng" algn="ctr">
                      <a:solidFill>
                        <a:schemeClr val="accent5">
                          <a:lumMod val="20000"/>
                          <a:lumOff val="80000"/>
                        </a:schemeClr>
                      </a:solid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020318465"/>
                  </a:ext>
                </a:extLst>
              </a:tr>
            </a:tbl>
          </a:graphicData>
        </a:graphic>
      </p:graphicFrame>
      <p:sp>
        <p:nvSpPr>
          <p:cNvPr id="2" name="Title 1">
            <a:extLst>
              <a:ext uri="{FF2B5EF4-FFF2-40B4-BE49-F238E27FC236}">
                <a16:creationId xmlns:a16="http://schemas.microsoft.com/office/drawing/2014/main" id="{7AFF3F33-ACAB-6A46-D625-257B5722A8F1}"/>
              </a:ext>
            </a:extLst>
          </p:cNvPr>
          <p:cNvSpPr>
            <a:spLocks noGrp="1"/>
          </p:cNvSpPr>
          <p:nvPr>
            <p:ph type="title"/>
          </p:nvPr>
        </p:nvSpPr>
        <p:spPr>
          <a:xfrm>
            <a:off x="769800" y="449796"/>
            <a:ext cx="7200000" cy="792000"/>
          </a:xfrm>
        </p:spPr>
        <p:txBody>
          <a:bodyPr vert="horz"/>
          <a:lstStyle/>
          <a:p>
            <a:r>
              <a:rPr lang="en-AU"/>
              <a:t>Insights from consultation with defined entities and CGEPS on what didn’t work well with the progress reporting and progress audit processes</a:t>
            </a:r>
          </a:p>
        </p:txBody>
      </p:sp>
      <p:sp>
        <p:nvSpPr>
          <p:cNvPr id="5" name="Text Placeholder 3">
            <a:extLst>
              <a:ext uri="{FF2B5EF4-FFF2-40B4-BE49-F238E27FC236}">
                <a16:creationId xmlns:a16="http://schemas.microsoft.com/office/drawing/2014/main" id="{B4EA3E9F-575B-FF79-9E29-B5E490FBCC86}"/>
              </a:ext>
            </a:extLst>
          </p:cNvPr>
          <p:cNvSpPr>
            <a:spLocks noGrp="1"/>
          </p:cNvSpPr>
          <p:nvPr>
            <p:ph type="body" sz="quarter" idx="13"/>
          </p:nvPr>
        </p:nvSpPr>
        <p:spPr>
          <a:xfrm>
            <a:off x="766199" y="6423661"/>
            <a:ext cx="9720000" cy="252000"/>
          </a:xfrm>
        </p:spPr>
        <p:txBody>
          <a:bodyPr/>
          <a:lstStyle/>
          <a:p>
            <a:r>
              <a:rPr lang="en-AU" noProof="0"/>
              <a:t>Note: The quotations on this page are not all verbatim; every effort was made to capture the content accurately and capture the essence of the conversation.</a:t>
            </a:r>
            <a:br>
              <a:rPr lang="en-AU" noProof="0"/>
            </a:br>
            <a:r>
              <a:rPr lang="en-AU" noProof="0"/>
              <a:t>Source: CGEPS Progress Reporting and Progress Audit Processes Review – Defined entities focus groups (N=24 defined entities and 31 participants). (2024, Aug-Sept).</a:t>
            </a:r>
          </a:p>
        </p:txBody>
      </p:sp>
      <p:sp>
        <p:nvSpPr>
          <p:cNvPr id="12" name="Rectangle 11">
            <a:extLst>
              <a:ext uri="{FF2B5EF4-FFF2-40B4-BE49-F238E27FC236}">
                <a16:creationId xmlns:a16="http://schemas.microsoft.com/office/drawing/2014/main" id="{0D2D3AEC-F112-1B87-B019-DD52D6D491FE}"/>
              </a:ext>
            </a:extLst>
          </p:cNvPr>
          <p:cNvSpPr/>
          <p:nvPr/>
        </p:nvSpPr>
        <p:spPr>
          <a:xfrm>
            <a:off x="766762" y="-495"/>
            <a:ext cx="5132593" cy="36716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00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2846"/>
                </a:solidFill>
                <a:effectLst/>
                <a:uLnTx/>
                <a:uFillTx/>
                <a:latin typeface="Tenorite"/>
                <a:ea typeface="+mn-ea"/>
                <a:cs typeface="Arial" charset="0"/>
              </a:rPr>
              <a:t>What didn’t work well</a:t>
            </a:r>
          </a:p>
        </p:txBody>
      </p:sp>
      <p:pic>
        <p:nvPicPr>
          <p:cNvPr id="14" name="Graphic 13">
            <a:extLst>
              <a:ext uri="{FF2B5EF4-FFF2-40B4-BE49-F238E27FC236}">
                <a16:creationId xmlns:a16="http://schemas.microsoft.com/office/drawing/2014/main" id="{B974F17C-F4BE-5782-3261-14EF3A7C971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04" r="104"/>
          <a:stretch/>
        </p:blipFill>
        <p:spPr>
          <a:xfrm>
            <a:off x="798651" y="29887"/>
            <a:ext cx="305757" cy="306396"/>
          </a:xfrm>
          <a:prstGeom prst="rect">
            <a:avLst/>
          </a:prstGeom>
        </p:spPr>
      </p:pic>
      <p:graphicFrame>
        <p:nvGraphicFramePr>
          <p:cNvPr id="13" name="Table 12">
            <a:extLst>
              <a:ext uri="{FF2B5EF4-FFF2-40B4-BE49-F238E27FC236}">
                <a16:creationId xmlns:a16="http://schemas.microsoft.com/office/drawing/2014/main" id="{C5F44EC3-8267-57B8-5E13-1022D5A2AE74}"/>
              </a:ext>
            </a:extLst>
          </p:cNvPr>
          <p:cNvGraphicFramePr>
            <a:graphicFrameLocks noGrp="1"/>
          </p:cNvGraphicFramePr>
          <p:nvPr>
            <p:extLst>
              <p:ext uri="{D42A27DB-BD31-4B8C-83A1-F6EECF244321}">
                <p14:modId xmlns:p14="http://schemas.microsoft.com/office/powerpoint/2010/main" val="4028558580"/>
              </p:ext>
            </p:extLst>
          </p:nvPr>
        </p:nvGraphicFramePr>
        <p:xfrm>
          <a:off x="8103177" y="5970577"/>
          <a:ext cx="3322623" cy="349200"/>
        </p:xfrm>
        <a:graphic>
          <a:graphicData uri="http://schemas.openxmlformats.org/drawingml/2006/table">
            <a:tbl>
              <a:tblPr firstRow="1" bandRow="1">
                <a:tableStyleId>{5C22544A-7EE6-4342-B048-85BDC9FD1C3A}</a:tableStyleId>
              </a:tblPr>
              <a:tblGrid>
                <a:gridCol w="385023">
                  <a:extLst>
                    <a:ext uri="{9D8B030D-6E8A-4147-A177-3AD203B41FA5}">
                      <a16:colId xmlns:a16="http://schemas.microsoft.com/office/drawing/2014/main" val="1666382747"/>
                    </a:ext>
                  </a:extLst>
                </a:gridCol>
                <a:gridCol w="979200">
                  <a:extLst>
                    <a:ext uri="{9D8B030D-6E8A-4147-A177-3AD203B41FA5}">
                      <a16:colId xmlns:a16="http://schemas.microsoft.com/office/drawing/2014/main" val="515327444"/>
                    </a:ext>
                  </a:extLst>
                </a:gridCol>
                <a:gridCol w="979200">
                  <a:extLst>
                    <a:ext uri="{9D8B030D-6E8A-4147-A177-3AD203B41FA5}">
                      <a16:colId xmlns:a16="http://schemas.microsoft.com/office/drawing/2014/main" val="3331948830"/>
                    </a:ext>
                  </a:extLst>
                </a:gridCol>
                <a:gridCol w="979200">
                  <a:extLst>
                    <a:ext uri="{9D8B030D-6E8A-4147-A177-3AD203B41FA5}">
                      <a16:colId xmlns:a16="http://schemas.microsoft.com/office/drawing/2014/main" val="2426280680"/>
                    </a:ext>
                  </a:extLst>
                </a:gridCol>
              </a:tblGrid>
              <a:tr h="349200">
                <a:tc>
                  <a:txBody>
                    <a:bodyPr/>
                    <a:lstStyle/>
                    <a:p>
                      <a:pPr algn="ctr" rtl="0"/>
                      <a:r>
                        <a:rPr lang="en-AU" sz="900" b="0">
                          <a:solidFill>
                            <a:schemeClr val="tx2">
                              <a:lumMod val="10000"/>
                            </a:schemeClr>
                          </a:solidFill>
                          <a:latin typeface="+mn-lt"/>
                        </a:rPr>
                        <a:t>Key</a:t>
                      </a:r>
                    </a:p>
                  </a:txBody>
                  <a:tcPr marL="36000" marR="36000" marT="36000" marB="3600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rtl="0"/>
                      <a:r>
                        <a:rPr lang="en-AU" sz="900" b="1">
                          <a:solidFill>
                            <a:schemeClr val="bg1"/>
                          </a:solidFill>
                          <a:latin typeface="+mn-lt"/>
                        </a:rPr>
                        <a:t>Progress report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a:solidFill>
                            <a:schemeClr val="bg1"/>
                          </a:solidFill>
                          <a:effectLst/>
                          <a:latin typeface="+mn-lt"/>
                          <a:ea typeface="+mn-ea"/>
                          <a:cs typeface="+mn-cs"/>
                        </a:rPr>
                        <a:t>Progress audit</a:t>
                      </a:r>
                    </a:p>
                  </a:txBody>
                  <a:tcPr marL="36000" marR="36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lumMod val="75000"/>
                        <a:lumOff val="25000"/>
                      </a:schemeClr>
                    </a:solidFill>
                  </a:tcPr>
                </a:tc>
                <a:tc>
                  <a:txBody>
                    <a:bodyPr/>
                    <a:lstStyle/>
                    <a:p>
                      <a:pPr algn="ctr" rtl="0"/>
                      <a:r>
                        <a:rPr lang="en-AU" sz="900" b="1">
                          <a:solidFill>
                            <a:schemeClr val="bg1"/>
                          </a:solidFill>
                          <a:latin typeface="+mn-lt"/>
                        </a:rPr>
                        <a:t>Both progress report and audit</a:t>
                      </a:r>
                    </a:p>
                  </a:txBody>
                  <a:tcPr marL="36000" marR="36000" marT="36000" marB="3600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532692658"/>
                  </a:ext>
                </a:extLst>
              </a:tr>
            </a:tbl>
          </a:graphicData>
        </a:graphic>
      </p:graphicFrame>
      <p:graphicFrame>
        <p:nvGraphicFramePr>
          <p:cNvPr id="15" name="Table 14">
            <a:extLst>
              <a:ext uri="{FF2B5EF4-FFF2-40B4-BE49-F238E27FC236}">
                <a16:creationId xmlns:a16="http://schemas.microsoft.com/office/drawing/2014/main" id="{AA359725-5AE3-CBFE-F2B1-52C60C42DFCD}"/>
              </a:ext>
            </a:extLst>
          </p:cNvPr>
          <p:cNvGraphicFramePr>
            <a:graphicFrameLocks noGrp="1"/>
          </p:cNvGraphicFramePr>
          <p:nvPr>
            <p:extLst>
              <p:ext uri="{D42A27DB-BD31-4B8C-83A1-F6EECF244321}">
                <p14:modId xmlns:p14="http://schemas.microsoft.com/office/powerpoint/2010/main" val="4105262736"/>
              </p:ext>
            </p:extLst>
          </p:nvPr>
        </p:nvGraphicFramePr>
        <p:xfrm>
          <a:off x="771762" y="5970577"/>
          <a:ext cx="7272000" cy="3492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893683971"/>
                    </a:ext>
                  </a:extLst>
                </a:gridCol>
                <a:gridCol w="1202400">
                  <a:extLst>
                    <a:ext uri="{9D8B030D-6E8A-4147-A177-3AD203B41FA5}">
                      <a16:colId xmlns:a16="http://schemas.microsoft.com/office/drawing/2014/main" val="2126949177"/>
                    </a:ext>
                  </a:extLst>
                </a:gridCol>
                <a:gridCol w="1202400">
                  <a:extLst>
                    <a:ext uri="{9D8B030D-6E8A-4147-A177-3AD203B41FA5}">
                      <a16:colId xmlns:a16="http://schemas.microsoft.com/office/drawing/2014/main" val="4199157817"/>
                    </a:ext>
                  </a:extLst>
                </a:gridCol>
                <a:gridCol w="1202400">
                  <a:extLst>
                    <a:ext uri="{9D8B030D-6E8A-4147-A177-3AD203B41FA5}">
                      <a16:colId xmlns:a16="http://schemas.microsoft.com/office/drawing/2014/main" val="4182830550"/>
                    </a:ext>
                  </a:extLst>
                </a:gridCol>
                <a:gridCol w="1202400">
                  <a:extLst>
                    <a:ext uri="{9D8B030D-6E8A-4147-A177-3AD203B41FA5}">
                      <a16:colId xmlns:a16="http://schemas.microsoft.com/office/drawing/2014/main" val="1743330242"/>
                    </a:ext>
                  </a:extLst>
                </a:gridCol>
                <a:gridCol w="1202400">
                  <a:extLst>
                    <a:ext uri="{9D8B030D-6E8A-4147-A177-3AD203B41FA5}">
                      <a16:colId xmlns:a16="http://schemas.microsoft.com/office/drawing/2014/main" val="3425721014"/>
                    </a:ext>
                  </a:extLst>
                </a:gridCol>
              </a:tblGrid>
              <a:tr h="34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0" kern="1200" noProof="0">
                          <a:solidFill>
                            <a:schemeClr val="tx2">
                              <a:lumMod val="10000"/>
                            </a:schemeClr>
                          </a:solidFill>
                          <a:latin typeface="+mn-lt"/>
                          <a:ea typeface="+mn-ea"/>
                          <a:cs typeface="+mn-cs"/>
                        </a:rPr>
                        <a:t>Progress reporting and audit processes stages</a:t>
                      </a: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1. Extract and collate required data</a:t>
                      </a:r>
                    </a:p>
                  </a:txBody>
                  <a:tcPr marL="36000" marR="36000" marT="36000" marB="36000" anchor="ctr">
                    <a:lnL w="381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2. Fill in data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templates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3. Review, approve, and submit reports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4. Receive outcomes and address findings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kern="1200" noProof="0">
                          <a:solidFill>
                            <a:schemeClr val="bg1"/>
                          </a:solidFill>
                          <a:latin typeface="+mn-lt"/>
                          <a:ea typeface="+mn-ea"/>
                          <a:cs typeface="Arial" charset="0"/>
                        </a:rPr>
                        <a:t>5. Publish </a:t>
                      </a:r>
                      <a:br>
                        <a:rPr lang="en-AU" sz="900" b="1" kern="1200" noProof="0">
                          <a:solidFill>
                            <a:schemeClr val="bg1"/>
                          </a:solidFill>
                          <a:latin typeface="+mn-lt"/>
                          <a:ea typeface="+mn-ea"/>
                          <a:cs typeface="Arial" charset="0"/>
                        </a:rPr>
                      </a:br>
                      <a:r>
                        <a:rPr lang="en-AU" sz="900" b="1" kern="1200" noProof="0">
                          <a:solidFill>
                            <a:schemeClr val="bg1"/>
                          </a:solidFill>
                          <a:latin typeface="+mn-lt"/>
                          <a:ea typeface="+mn-ea"/>
                          <a:cs typeface="Arial" charset="0"/>
                        </a:rPr>
                        <a:t>reports</a:t>
                      </a:r>
                    </a:p>
                  </a:txBody>
                  <a:tcPr marL="36000" marR="36000" marT="36000" marB="36000" anchor="ctr">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3590846690"/>
                  </a:ext>
                </a:extLst>
              </a:tr>
            </a:tbl>
          </a:graphicData>
        </a:graphic>
      </p:graphicFrame>
      <p:sp>
        <p:nvSpPr>
          <p:cNvPr id="16" name="Rounded Rectangle 15">
            <a:extLst>
              <a:ext uri="{FF2B5EF4-FFF2-40B4-BE49-F238E27FC236}">
                <a16:creationId xmlns:a16="http://schemas.microsoft.com/office/drawing/2014/main" id="{442A539E-B965-EC51-31BF-03E2AD20F77E}"/>
              </a:ext>
            </a:extLst>
          </p:cNvPr>
          <p:cNvSpPr/>
          <p:nvPr/>
        </p:nvSpPr>
        <p:spPr>
          <a:xfrm>
            <a:off x="2674474" y="38519"/>
            <a:ext cx="4617053" cy="287639"/>
          </a:xfrm>
          <a:prstGeom prst="roundRect">
            <a:avLst>
              <a:gd name="adj"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Tenorite"/>
                <a:ea typeface="+mn-ea"/>
                <a:cs typeface="Arial" charset="0"/>
              </a:rPr>
              <a:t>D1. Enabling infrastructure – CGEPS' platform/templates (3/3)</a:t>
            </a:r>
          </a:p>
        </p:txBody>
      </p:sp>
      <p:sp>
        <p:nvSpPr>
          <p:cNvPr id="3" name="Slide Number Placeholder 2">
            <a:extLst>
              <a:ext uri="{FF2B5EF4-FFF2-40B4-BE49-F238E27FC236}">
                <a16:creationId xmlns:a16="http://schemas.microsoft.com/office/drawing/2014/main" id="{A79B0009-F6F3-5BB7-A58B-2D853E0FE8ED}"/>
              </a:ext>
            </a:extLst>
          </p:cNvPr>
          <p:cNvSpPr>
            <a:spLocks noGrp="1"/>
          </p:cNvSpPr>
          <p:nvPr>
            <p:ph type="sldNum" sz="quarter" idx="15"/>
          </p:nvPr>
        </p:nvSpPr>
        <p:spPr/>
        <p:txBody>
          <a:bodyPr/>
          <a:lstStyle/>
          <a:p>
            <a:fld id="{F5AEA0E0-5CC6-4BD0-905C-A0021E419432}" type="slidenum">
              <a:rPr lang="en-AU" smtClean="0"/>
              <a:pPr/>
              <a:t>34</a:t>
            </a:fld>
            <a:endParaRPr lang="en-AU"/>
          </a:p>
        </p:txBody>
      </p:sp>
    </p:spTree>
    <p:custDataLst>
      <p:tags r:id="rId1"/>
    </p:custDataLst>
    <p:extLst>
      <p:ext uri="{BB962C8B-B14F-4D97-AF65-F5344CB8AC3E}">
        <p14:creationId xmlns:p14="http://schemas.microsoft.com/office/powerpoint/2010/main" val="2937216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D25879B-87B9-B6E6-8547-F7D4CE4D07A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062321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0D25879B-87B9-B6E6-8547-F7D4CE4D07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A21EA8-84FD-6F94-75CB-B6C11822F96E}"/>
              </a:ext>
            </a:extLst>
          </p:cNvPr>
          <p:cNvSpPr>
            <a:spLocks noGrp="1"/>
          </p:cNvSpPr>
          <p:nvPr>
            <p:ph type="title"/>
          </p:nvPr>
        </p:nvSpPr>
        <p:spPr>
          <a:xfrm>
            <a:off x="778860" y="3075708"/>
            <a:ext cx="4968000" cy="686771"/>
          </a:xfrm>
        </p:spPr>
        <p:txBody>
          <a:bodyPr vert="horz" anchor="t"/>
          <a:lstStyle/>
          <a:p>
            <a:r>
              <a:rPr lang="en-AU"/>
              <a:t>Survey outcome commentary</a:t>
            </a:r>
          </a:p>
        </p:txBody>
      </p:sp>
      <p:sp>
        <p:nvSpPr>
          <p:cNvPr id="10" name="Rectangle 9">
            <a:extLst>
              <a:ext uri="{FF2B5EF4-FFF2-40B4-BE49-F238E27FC236}">
                <a16:creationId xmlns:a16="http://schemas.microsoft.com/office/drawing/2014/main" id="{535A3672-2935-45FE-3CB5-E5A2115737F9}"/>
              </a:ext>
              <a:ext uri="{C183D7F6-B498-43B3-948B-1728B52AA6E4}">
                <adec:decorative xmlns:adec="http://schemas.microsoft.com/office/drawing/2017/decorative" val="1"/>
              </a:ext>
            </a:extLst>
          </p:cNvPr>
          <p:cNvSpPr/>
          <p:nvPr/>
        </p:nvSpPr>
        <p:spPr>
          <a:xfrm>
            <a:off x="778859" y="1642630"/>
            <a:ext cx="1230050" cy="1230050"/>
          </a:xfrm>
          <a:prstGeom prst="rect">
            <a:avLst/>
          </a:prstGeom>
          <a:solidFill>
            <a:srgbClr val="EA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descr="Chat with solid fill">
            <a:extLst>
              <a:ext uri="{FF2B5EF4-FFF2-40B4-BE49-F238E27FC236}">
                <a16:creationId xmlns:a16="http://schemas.microsoft.com/office/drawing/2014/main" id="{06B8CE1F-0973-B117-43E6-4FE229033A4F}"/>
              </a:ext>
            </a:extLst>
          </p:cNvPr>
          <p:cNvPicPr>
            <a:picLocks noChangeAspect="1"/>
          </p:cNvPicPr>
          <p:nvPr/>
        </p:nvPicPr>
        <p:blipFill>
          <a:blip r:embed="rId6">
            <a:extLst>
              <a:ext uri="{96DAC541-7B7A-43D3-8B79-37D633B846F1}">
                <asvg:svgBlip xmlns:asvg="http://schemas.microsoft.com/office/drawing/2016/SVG/main" r:embed="rId7"/>
              </a:ext>
            </a:extLst>
          </a:blip>
          <a:srcRect l="135" r="135"/>
          <a:stretch/>
        </p:blipFill>
        <p:spPr>
          <a:xfrm>
            <a:off x="937319" y="1800455"/>
            <a:ext cx="911940" cy="914400"/>
          </a:xfrm>
          <a:prstGeom prst="rect">
            <a:avLst/>
          </a:prstGeom>
        </p:spPr>
      </p:pic>
      <p:sp>
        <p:nvSpPr>
          <p:cNvPr id="3" name="Slide Number Placeholder 2">
            <a:extLst>
              <a:ext uri="{FF2B5EF4-FFF2-40B4-BE49-F238E27FC236}">
                <a16:creationId xmlns:a16="http://schemas.microsoft.com/office/drawing/2014/main" id="{1E03E04E-CDA5-99B4-E5D0-AA73524C3051}"/>
              </a:ext>
            </a:extLst>
          </p:cNvPr>
          <p:cNvSpPr>
            <a:spLocks noGrp="1"/>
          </p:cNvSpPr>
          <p:nvPr>
            <p:ph type="sldNum" sz="quarter" idx="14"/>
          </p:nvPr>
        </p:nvSpPr>
        <p:spPr/>
        <p:txBody>
          <a:bodyPr/>
          <a:lstStyle/>
          <a:p>
            <a:fld id="{F5AEA0E0-5CC6-4BD0-905C-A0021E419432}" type="slidenum">
              <a:rPr lang="en-AU" smtClean="0"/>
              <a:pPr/>
              <a:t>35</a:t>
            </a:fld>
            <a:endParaRPr lang="en-AU"/>
          </a:p>
        </p:txBody>
      </p:sp>
    </p:spTree>
    <p:extLst>
      <p:ext uri="{BB962C8B-B14F-4D97-AF65-F5344CB8AC3E}">
        <p14:creationId xmlns:p14="http://schemas.microsoft.com/office/powerpoint/2010/main" val="697469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6C78C-D2B8-AE65-E6B1-A4B2674075F6}"/>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EEDB94D-6B9B-0D77-CD1B-4A690A53921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980437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6EEDB94D-6B9B-0D77-CD1B-4A690A5392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0E122FE-ED0D-D207-AA23-6CE801AD9B60}"/>
              </a:ext>
            </a:extLst>
          </p:cNvPr>
          <p:cNvSpPr>
            <a:spLocks noGrp="1"/>
          </p:cNvSpPr>
          <p:nvPr>
            <p:ph type="title"/>
          </p:nvPr>
        </p:nvSpPr>
        <p:spPr/>
        <p:txBody>
          <a:bodyPr vert="horz"/>
          <a:lstStyle/>
          <a:p>
            <a:r>
              <a:rPr lang="en-AU"/>
              <a:t>Overview </a:t>
            </a:r>
          </a:p>
        </p:txBody>
      </p:sp>
      <p:sp>
        <p:nvSpPr>
          <p:cNvPr id="4" name="Text Placeholder 3">
            <a:extLst>
              <a:ext uri="{FF2B5EF4-FFF2-40B4-BE49-F238E27FC236}">
                <a16:creationId xmlns:a16="http://schemas.microsoft.com/office/drawing/2014/main" id="{A18A00FF-7018-94E5-C740-4EDAFD36F8D5}"/>
              </a:ext>
            </a:extLst>
          </p:cNvPr>
          <p:cNvSpPr>
            <a:spLocks noGrp="1"/>
          </p:cNvSpPr>
          <p:nvPr>
            <p:ph type="body" sz="quarter" idx="13"/>
          </p:nvPr>
        </p:nvSpPr>
        <p:spPr/>
        <p:txBody>
          <a:bodyPr/>
          <a:lstStyle/>
          <a:p>
            <a:endParaRPr lang="en-AU"/>
          </a:p>
        </p:txBody>
      </p:sp>
      <p:pic>
        <p:nvPicPr>
          <p:cNvPr id="3" name="Picture 2" descr="People talking to each other">
            <a:extLst>
              <a:ext uri="{FF2B5EF4-FFF2-40B4-BE49-F238E27FC236}">
                <a16:creationId xmlns:a16="http://schemas.microsoft.com/office/drawing/2014/main" id="{C24ECE73-335B-9421-6423-18F74EFCFD87}"/>
              </a:ext>
            </a:extLst>
          </p:cNvPr>
          <p:cNvPicPr>
            <a:picLocks noChangeAspect="1"/>
          </p:cNvPicPr>
          <p:nvPr/>
        </p:nvPicPr>
        <p:blipFill>
          <a:blip r:embed="rId6">
            <a:extLst>
              <a:ext uri="{28A0092B-C50C-407E-A947-70E740481C1C}">
                <a14:useLocalDpi xmlns:a14="http://schemas.microsoft.com/office/drawing/2010/main" val="0"/>
              </a:ext>
            </a:extLst>
          </a:blip>
          <a:srcRect t="959" b="959"/>
          <a:stretch/>
        </p:blipFill>
        <p:spPr>
          <a:xfrm>
            <a:off x="4352570" y="1688533"/>
            <a:ext cx="7070682" cy="4627940"/>
          </a:xfrm>
          <a:prstGeom prst="rect">
            <a:avLst/>
          </a:prstGeom>
        </p:spPr>
      </p:pic>
      <p:sp>
        <p:nvSpPr>
          <p:cNvPr id="5" name="Rectangle 4">
            <a:extLst>
              <a:ext uri="{FF2B5EF4-FFF2-40B4-BE49-F238E27FC236}">
                <a16:creationId xmlns:a16="http://schemas.microsoft.com/office/drawing/2014/main" id="{7673A77B-E858-8800-4DF4-897AD1097F94}"/>
              </a:ext>
              <a:ext uri="{C183D7F6-B498-43B3-948B-1728B52AA6E4}">
                <adec:decorative xmlns:adec="http://schemas.microsoft.com/office/drawing/2017/decorative" val="1"/>
              </a:ext>
            </a:extLst>
          </p:cNvPr>
          <p:cNvSpPr/>
          <p:nvPr/>
        </p:nvSpPr>
        <p:spPr>
          <a:xfrm>
            <a:off x="4547622" y="3429000"/>
            <a:ext cx="6877615" cy="2895223"/>
          </a:xfrm>
          <a:prstGeom prst="rect">
            <a:avLst/>
          </a:prstGeom>
          <a:gradFill>
            <a:gsLst>
              <a:gs pos="0">
                <a:schemeClr val="tx1">
                  <a:alpha val="0"/>
                </a:schemeClr>
              </a:gs>
              <a:gs pos="72000">
                <a:schemeClr val="tx1">
                  <a:alpha val="75000"/>
                </a:schemeClr>
              </a:gs>
            </a:gsLst>
            <a:lin ang="5400000" scaled="1"/>
          </a:gradFill>
          <a:ln w="25400" cap="flat" cmpd="sng" algn="ctr">
            <a:noFill/>
            <a:prstDash val="solid"/>
          </a:ln>
          <a:effectLst/>
        </p:spPr>
        <p:txBody>
          <a:bodyPr lIns="180000" tIns="72000" rIns="180000" b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600"/>
              </a:spcAft>
              <a:buClrTx/>
              <a:buSzTx/>
              <a:buFontTx/>
              <a:buNone/>
              <a:tabLst/>
              <a:defRPr/>
            </a:pPr>
            <a:endParaRPr lang="en-AU" sz="1200" b="1">
              <a:solidFill>
                <a:schemeClr val="bg1"/>
              </a:solidFill>
            </a:endParaRPr>
          </a:p>
        </p:txBody>
      </p:sp>
      <p:sp>
        <p:nvSpPr>
          <p:cNvPr id="6" name="Round Same-side Corner of Rectangle 5">
            <a:extLst>
              <a:ext uri="{FF2B5EF4-FFF2-40B4-BE49-F238E27FC236}">
                <a16:creationId xmlns:a16="http://schemas.microsoft.com/office/drawing/2014/main" id="{73A58E0F-5924-A3EB-BD70-F0D4ADBF4CAB}"/>
              </a:ext>
            </a:extLst>
          </p:cNvPr>
          <p:cNvSpPr/>
          <p:nvPr/>
        </p:nvSpPr>
        <p:spPr>
          <a:xfrm rot="16200000">
            <a:off x="1117414" y="1337884"/>
            <a:ext cx="4627938" cy="5329239"/>
          </a:xfrm>
          <a:prstGeom prst="round2SameRect">
            <a:avLst>
              <a:gd name="adj1" fmla="val 0"/>
              <a:gd name="adj2" fmla="val 1776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lIns="108000" tIns="360000" rIns="108000" bIns="72000" rtlCol="0" anchor="ctr"/>
          <a:lstStyle/>
          <a:p>
            <a:pPr marL="0" marR="0" lvl="0" indent="0" algn="l" defTabSz="914400" eaLnBrk="1" fontAlgn="auto" latinLnBrk="0" hangingPunct="1">
              <a:lnSpc>
                <a:spcPct val="95000"/>
              </a:lnSpc>
              <a:spcBef>
                <a:spcPts val="0"/>
              </a:spcBef>
              <a:spcAft>
                <a:spcPts val="600"/>
              </a:spcAft>
              <a:buClrTx/>
              <a:buSzTx/>
              <a:buFontTx/>
              <a:buNone/>
              <a:tabLst/>
              <a:defRPr/>
            </a:pPr>
            <a:r>
              <a:rPr kumimoji="0" lang="en-AU" sz="1400" b="1" i="0" u="none" strike="noStrike" kern="0" cap="none" spc="0" normalizeH="0" baseline="0" noProof="0">
                <a:ln>
                  <a:noFill/>
                </a:ln>
                <a:solidFill>
                  <a:schemeClr val="accent1"/>
                </a:solidFill>
                <a:effectLst/>
                <a:uLnTx/>
                <a:uFillTx/>
                <a:latin typeface="Tenorite"/>
                <a:ea typeface="+mn-ea"/>
                <a:cs typeface="Arial"/>
              </a:rPr>
              <a:t>CGEPS conducted a survey to evaluate the 2023 progress reporting and audit experiences of various defined entities, aiming to gather insights on challenges and identify opportunities for improvement. </a:t>
            </a:r>
            <a:endParaRPr lang="en-AU" sz="1400" b="1" kern="0">
              <a:solidFill>
                <a:schemeClr val="accent1"/>
              </a:solidFill>
              <a:latin typeface="Tenorite"/>
              <a:cs typeface="Arial"/>
            </a:endParaRPr>
          </a:p>
          <a:p>
            <a:pPr marL="0" marR="0" lvl="0" indent="0" algn="l" defTabSz="914400" eaLnBrk="1" fontAlgn="auto" latinLnBrk="0" hangingPunct="1">
              <a:lnSpc>
                <a:spcPct val="95000"/>
              </a:lnSpc>
              <a:spcBef>
                <a:spcPts val="0"/>
              </a:spcBef>
              <a:spcAft>
                <a:spcPts val="600"/>
              </a:spcAft>
              <a:buClrTx/>
              <a:buSzTx/>
              <a:buFontTx/>
              <a:buNone/>
              <a:tabLst/>
              <a:defRPr/>
            </a:pPr>
            <a:r>
              <a:rPr kumimoji="0" lang="en-AU" sz="1400" b="1" i="0" u="none" strike="noStrike" kern="0" cap="none" spc="0" normalizeH="0" baseline="0" noProof="0">
                <a:ln>
                  <a:noFill/>
                </a:ln>
                <a:solidFill>
                  <a:schemeClr val="accent1"/>
                </a:solidFill>
                <a:effectLst/>
                <a:uLnTx/>
                <a:uFillTx/>
                <a:latin typeface="Tenorite"/>
                <a:ea typeface="+mn-ea"/>
                <a:cs typeface="Arial"/>
              </a:rPr>
              <a:t>The survey focused on the time required to complete reports, the usability of the template, resource pressures and the effectiveness of tools provided. </a:t>
            </a:r>
            <a:endParaRPr lang="en-AU" sz="1400" b="0" noProof="0">
              <a:solidFill>
                <a:schemeClr val="accent1"/>
              </a:solidFill>
              <a:latin typeface="+mn-lt"/>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0" noProof="0">
                <a:solidFill>
                  <a:schemeClr val="accent1"/>
                </a:solidFill>
                <a:latin typeface="+mn-lt"/>
                <a:cs typeface="Arial"/>
              </a:rPr>
              <a:t>CGEPS gathered a total of </a:t>
            </a:r>
            <a:r>
              <a:rPr lang="en-AU" sz="1400" b="1" noProof="0">
                <a:solidFill>
                  <a:schemeClr val="accent1"/>
                </a:solidFill>
                <a:latin typeface="+mn-lt"/>
                <a:cs typeface="Arial"/>
              </a:rPr>
              <a:t>138 responses from defined entities: 79 for progress reporting and 59 for progress audit. </a:t>
            </a:r>
            <a:r>
              <a:rPr lang="en-AU" sz="1400" noProof="0">
                <a:solidFill>
                  <a:schemeClr val="accent1"/>
                </a:solidFill>
                <a:latin typeface="+mn-lt"/>
                <a:cs typeface="Arial"/>
              </a:rPr>
              <a:t>The defined entities that participated range across multiple industries (e.g., local government, universities, public healthcare, etc.) across rural, regional and metropolitan locations. </a:t>
            </a:r>
            <a:r>
              <a:rPr lang="en-US" sz="1400" noProof="0">
                <a:solidFill>
                  <a:schemeClr val="accent1"/>
                </a:solidFill>
                <a:latin typeface="+mn-lt"/>
                <a:cs typeface="Arial"/>
              </a:rPr>
              <a:t>These defined entities varied in size, with organisations ranging from 50 to 500 employees.</a:t>
            </a:r>
          </a:p>
        </p:txBody>
      </p:sp>
      <p:sp>
        <p:nvSpPr>
          <p:cNvPr id="7" name="Rectangle 6">
            <a:extLst>
              <a:ext uri="{FF2B5EF4-FFF2-40B4-BE49-F238E27FC236}">
                <a16:creationId xmlns:a16="http://schemas.microsoft.com/office/drawing/2014/main" id="{47701000-025A-4F31-26FC-E8EB773FFF71}"/>
              </a:ext>
              <a:ext uri="{C183D7F6-B498-43B3-948B-1728B52AA6E4}">
                <adec:decorative xmlns:adec="http://schemas.microsoft.com/office/drawing/2017/decorative" val="1"/>
              </a:ext>
            </a:extLst>
          </p:cNvPr>
          <p:cNvSpPr/>
          <p:nvPr/>
        </p:nvSpPr>
        <p:spPr>
          <a:xfrm>
            <a:off x="5883114" y="3252541"/>
            <a:ext cx="5597685" cy="1499925"/>
          </a:xfrm>
          <a:prstGeom prst="rect">
            <a:avLst/>
          </a:prstGeom>
          <a:noFill/>
          <a:ln w="25400" cap="flat" cmpd="sng" algn="ctr">
            <a:noFill/>
            <a:prstDash val="solid"/>
          </a:ln>
          <a:effectLst/>
        </p:spPr>
        <p:txBody>
          <a:bodyPr lIns="180000" tIns="72000" rIns="180000" b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lang="en-AU" sz="1400"/>
          </a:p>
        </p:txBody>
      </p:sp>
      <p:sp>
        <p:nvSpPr>
          <p:cNvPr id="9" name="Rectangle 8">
            <a:extLst>
              <a:ext uri="{FF2B5EF4-FFF2-40B4-BE49-F238E27FC236}">
                <a16:creationId xmlns:a16="http://schemas.microsoft.com/office/drawing/2014/main" id="{9B512F3F-8BEF-0050-2EDB-A6A2A542BA88}"/>
              </a:ext>
              <a:ext uri="{C183D7F6-B498-43B3-948B-1728B52AA6E4}">
                <adec:decorative xmlns:adec="http://schemas.microsoft.com/office/drawing/2017/decorative" val="1"/>
              </a:ext>
            </a:extLst>
          </p:cNvPr>
          <p:cNvSpPr/>
          <p:nvPr/>
        </p:nvSpPr>
        <p:spPr>
          <a:xfrm>
            <a:off x="858448" y="3296317"/>
            <a:ext cx="5237552" cy="1412372"/>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t"/>
          <a:lstStyle/>
          <a:p>
            <a:pPr>
              <a:lnSpc>
                <a:spcPct val="90000"/>
              </a:lnSpc>
            </a:pPr>
            <a:endParaRPr lang="en-AU" sz="1400" b="1">
              <a:solidFill>
                <a:schemeClr val="bg1"/>
              </a:solidFill>
            </a:endParaRPr>
          </a:p>
        </p:txBody>
      </p:sp>
      <p:cxnSp>
        <p:nvCxnSpPr>
          <p:cNvPr id="11" name="Straight Connector 10">
            <a:extLst>
              <a:ext uri="{FF2B5EF4-FFF2-40B4-BE49-F238E27FC236}">
                <a16:creationId xmlns:a16="http://schemas.microsoft.com/office/drawing/2014/main" id="{610D46C4-5744-2C3E-2528-573A19367FC1}"/>
              </a:ext>
              <a:ext uri="{C183D7F6-B498-43B3-948B-1728B52AA6E4}">
                <adec:decorative xmlns:adec="http://schemas.microsoft.com/office/drawing/2017/decorative" val="1"/>
              </a:ext>
            </a:extLst>
          </p:cNvPr>
          <p:cNvCxnSpPr>
            <a:cxnSpLocks/>
          </p:cNvCxnSpPr>
          <p:nvPr/>
        </p:nvCxnSpPr>
        <p:spPr>
          <a:xfrm>
            <a:off x="766763" y="1688533"/>
            <a:ext cx="0" cy="462794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D3A435-AD3B-0332-1A09-E3502F298F79}"/>
              </a:ext>
            </a:extLst>
          </p:cNvPr>
          <p:cNvSpPr/>
          <p:nvPr/>
        </p:nvSpPr>
        <p:spPr>
          <a:xfrm>
            <a:off x="6515675" y="4273905"/>
            <a:ext cx="4725349" cy="1822096"/>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b"/>
          <a:lstStyle/>
          <a:p>
            <a:pPr>
              <a:lnSpc>
                <a:spcPct val="90000"/>
              </a:lnSpc>
              <a:spcAft>
                <a:spcPts val="600"/>
              </a:spcAft>
              <a:defRPr/>
            </a:pPr>
            <a:r>
              <a:rPr lang="en-AU" sz="1400" b="1">
                <a:solidFill>
                  <a:schemeClr val="bg1"/>
                </a:solidFill>
                <a:cs typeface="Arial"/>
              </a:rPr>
              <a:t>The survey responses were collected over 2 weeks in </a:t>
            </a:r>
            <a:br>
              <a:rPr lang="en-AU" sz="1400" b="1">
                <a:solidFill>
                  <a:schemeClr val="bg1"/>
                </a:solidFill>
                <a:cs typeface="Arial"/>
              </a:rPr>
            </a:br>
            <a:r>
              <a:rPr lang="en-AU" sz="1400" b="1">
                <a:solidFill>
                  <a:schemeClr val="bg1"/>
                </a:solidFill>
                <a:cs typeface="Arial"/>
              </a:rPr>
              <a:t>August 2024. All responses were collected anonymously.</a:t>
            </a:r>
          </a:p>
          <a:p>
            <a:pPr>
              <a:lnSpc>
                <a:spcPct val="90000"/>
              </a:lnSpc>
              <a:spcAft>
                <a:spcPts val="600"/>
              </a:spcAft>
              <a:defRPr/>
            </a:pPr>
            <a:r>
              <a:rPr lang="en-US" sz="1400" b="1">
                <a:solidFill>
                  <a:schemeClr val="bg1"/>
                </a:solidFill>
                <a:cs typeface="Arial"/>
              </a:rPr>
              <a:t>The following pages provide high-level insights from the survey, organised according to the elements of the success factors framework. Each page focuses on aspects related to the progress reporting and progress audit processes.</a:t>
            </a:r>
          </a:p>
        </p:txBody>
      </p:sp>
      <p:sp>
        <p:nvSpPr>
          <p:cNvPr id="13" name="Slide Number Placeholder 12">
            <a:extLst>
              <a:ext uri="{FF2B5EF4-FFF2-40B4-BE49-F238E27FC236}">
                <a16:creationId xmlns:a16="http://schemas.microsoft.com/office/drawing/2014/main" id="{300C04FE-B039-3DBC-9961-2C4DA97DE0F3}"/>
              </a:ext>
            </a:extLst>
          </p:cNvPr>
          <p:cNvSpPr>
            <a:spLocks noGrp="1"/>
          </p:cNvSpPr>
          <p:nvPr>
            <p:ph type="sldNum" sz="quarter" idx="15"/>
          </p:nvPr>
        </p:nvSpPr>
        <p:spPr/>
        <p:txBody>
          <a:bodyPr/>
          <a:lstStyle/>
          <a:p>
            <a:fld id="{F5AEA0E0-5CC6-4BD0-905C-A0021E419432}" type="slidenum">
              <a:rPr lang="en-AU" smtClean="0"/>
              <a:pPr/>
              <a:t>36</a:t>
            </a:fld>
            <a:endParaRPr lang="en-AU"/>
          </a:p>
        </p:txBody>
      </p:sp>
    </p:spTree>
    <p:extLst>
      <p:ext uri="{BB962C8B-B14F-4D97-AF65-F5344CB8AC3E}">
        <p14:creationId xmlns:p14="http://schemas.microsoft.com/office/powerpoint/2010/main" val="668951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1CC8F-A184-0D58-B45C-C3B91BA3E095}"/>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657CBCD-7083-9A52-B5CC-50A7FFD52CD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365238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7657CBCD-7083-9A52-B5CC-50A7FFD52C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8DB23B4-D8C5-7B71-F5CC-6A36FD28C0B9}"/>
              </a:ext>
            </a:extLst>
          </p:cNvPr>
          <p:cNvSpPr>
            <a:spLocks noGrp="1"/>
          </p:cNvSpPr>
          <p:nvPr>
            <p:ph type="title"/>
          </p:nvPr>
        </p:nvSpPr>
        <p:spPr/>
        <p:txBody>
          <a:bodyPr vert="horz"/>
          <a:lstStyle/>
          <a:p>
            <a:r>
              <a:rPr lang="en-US"/>
              <a:t>High-level insights were identified from CGEPS’ progress reporting survey with defined entities, focusing on what did/didn’t work well</a:t>
            </a:r>
            <a:endParaRPr lang="en-AU"/>
          </a:p>
        </p:txBody>
      </p:sp>
      <p:sp>
        <p:nvSpPr>
          <p:cNvPr id="4" name="Text Placeholder 3">
            <a:extLst>
              <a:ext uri="{FF2B5EF4-FFF2-40B4-BE49-F238E27FC236}">
                <a16:creationId xmlns:a16="http://schemas.microsoft.com/office/drawing/2014/main" id="{B8A9201A-A3BF-F8D9-CEF7-38DF7DF08616}"/>
              </a:ext>
            </a:extLst>
          </p:cNvPr>
          <p:cNvSpPr>
            <a:spLocks noGrp="1"/>
          </p:cNvSpPr>
          <p:nvPr>
            <p:ph type="body" sz="quarter" idx="13"/>
          </p:nvPr>
        </p:nvSpPr>
        <p:spPr/>
        <p:txBody>
          <a:bodyPr/>
          <a:lstStyle/>
          <a:p>
            <a:r>
              <a:rPr lang="en-AU"/>
              <a:t>Source: Commission for Gender Equality in the Public Sector. (2024). Progress reporting experience survey (N=79), conducted by CGEPS.</a:t>
            </a:r>
          </a:p>
        </p:txBody>
      </p:sp>
      <p:graphicFrame>
        <p:nvGraphicFramePr>
          <p:cNvPr id="6" name="Table 5">
            <a:extLst>
              <a:ext uri="{FF2B5EF4-FFF2-40B4-BE49-F238E27FC236}">
                <a16:creationId xmlns:a16="http://schemas.microsoft.com/office/drawing/2014/main" id="{22274651-EEAE-F870-2C25-390D34817D98}"/>
              </a:ext>
            </a:extLst>
          </p:cNvPr>
          <p:cNvGraphicFramePr>
            <a:graphicFrameLocks noGrp="1"/>
          </p:cNvGraphicFramePr>
          <p:nvPr>
            <p:extLst>
              <p:ext uri="{D42A27DB-BD31-4B8C-83A1-F6EECF244321}">
                <p14:modId xmlns:p14="http://schemas.microsoft.com/office/powerpoint/2010/main" val="1633114888"/>
              </p:ext>
            </p:extLst>
          </p:nvPr>
        </p:nvGraphicFramePr>
        <p:xfrm>
          <a:off x="766199" y="1662536"/>
          <a:ext cx="3329477" cy="4745667"/>
        </p:xfrm>
        <a:graphic>
          <a:graphicData uri="http://schemas.openxmlformats.org/drawingml/2006/table">
            <a:tbl>
              <a:tblPr firstRow="1" bandRow="1">
                <a:tableStyleId>{5C22544A-7EE6-4342-B048-85BDC9FD1C3A}</a:tableStyleId>
              </a:tblPr>
              <a:tblGrid>
                <a:gridCol w="1296418">
                  <a:extLst>
                    <a:ext uri="{9D8B030D-6E8A-4147-A177-3AD203B41FA5}">
                      <a16:colId xmlns:a16="http://schemas.microsoft.com/office/drawing/2014/main" val="1347493124"/>
                    </a:ext>
                  </a:extLst>
                </a:gridCol>
                <a:gridCol w="2033059">
                  <a:extLst>
                    <a:ext uri="{9D8B030D-6E8A-4147-A177-3AD203B41FA5}">
                      <a16:colId xmlns:a16="http://schemas.microsoft.com/office/drawing/2014/main" val="3808327646"/>
                    </a:ext>
                  </a:extLst>
                </a:gridCol>
              </a:tblGrid>
              <a:tr h="347916">
                <a:tc gridSpan="2">
                  <a:txBody>
                    <a:bodyPr/>
                    <a:lstStyle/>
                    <a:p>
                      <a:pPr rtl="0"/>
                      <a:r>
                        <a:rPr lang="en-AU" sz="1400">
                          <a:solidFill>
                            <a:schemeClr val="accent1"/>
                          </a:solidFill>
                        </a:rPr>
                        <a:t>What worked well</a:t>
                      </a:r>
                    </a:p>
                  </a:txBody>
                  <a:tcPr marL="108000" marR="108000" marT="36000" marB="36000" anchor="ctr">
                    <a:lnL w="19050" cap="flat" cmpd="sng" algn="ctr">
                      <a:solidFill>
                        <a:srgbClr val="05B06E"/>
                      </a:solidFill>
                      <a:prstDash val="solid"/>
                      <a:round/>
                      <a:headEnd type="none" w="med" len="med"/>
                      <a:tailEnd type="none" w="med" len="med"/>
                    </a:lnL>
                    <a:lnR w="19050" cap="flat" cmpd="sng" algn="ctr">
                      <a:solidFill>
                        <a:srgbClr val="05B06E"/>
                      </a:solidFill>
                      <a:prstDash val="solid"/>
                      <a:round/>
                      <a:headEnd type="none" w="med" len="med"/>
                      <a:tailEnd type="none" w="med" len="med"/>
                    </a:lnR>
                    <a:lnT w="19050" cap="flat" cmpd="sng" algn="ctr">
                      <a:solidFill>
                        <a:srgbClr val="05B06E"/>
                      </a:solidFill>
                      <a:prstDash val="solid"/>
                      <a:round/>
                      <a:headEnd type="none" w="med" len="med"/>
                      <a:tailEnd type="none" w="med" len="med"/>
                    </a:lnT>
                    <a:lnB w="19050" cap="flat" cmpd="sng" algn="ctr">
                      <a:solidFill>
                        <a:srgbClr val="05B06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972831459"/>
                  </a:ext>
                </a:extLst>
              </a:tr>
              <a:tr h="347916">
                <a:tc>
                  <a:txBody>
                    <a:bodyPr/>
                    <a:lstStyle/>
                    <a:p>
                      <a:pPr rtl="0"/>
                      <a:r>
                        <a:rPr lang="en-AU" sz="1200" b="0">
                          <a:solidFill>
                            <a:schemeClr val="accent1"/>
                          </a:solidFill>
                        </a:rPr>
                        <a:t>Themes</a:t>
                      </a:r>
                    </a:p>
                  </a:txBody>
                  <a:tcPr marL="108000" marR="108000" marT="36000" marB="36000" anchor="ctr">
                    <a:lnL w="12700" cmpd="sng">
                      <a:noFill/>
                    </a:lnL>
                    <a:lnR w="12700" cmpd="sng">
                      <a:noFill/>
                    </a:lnR>
                    <a:lnT w="19050" cap="flat" cmpd="sng" algn="ctr">
                      <a:solidFill>
                        <a:srgbClr val="05B06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rtl="0"/>
                      <a:r>
                        <a:rPr lang="en-AU" sz="1200" b="0">
                          <a:solidFill>
                            <a:schemeClr val="accent1"/>
                          </a:solidFill>
                        </a:rPr>
                        <a:t>Survey observations</a:t>
                      </a:r>
                    </a:p>
                  </a:txBody>
                  <a:tcPr marL="108000" marR="108000" marT="36000" marB="36000" anchor="ctr">
                    <a:lnL w="12700" cmpd="sng">
                      <a:noFill/>
                    </a:lnL>
                    <a:lnR w="12700" cmpd="sng">
                      <a:noFill/>
                    </a:lnR>
                    <a:lnT w="19050" cap="flat" cmpd="sng" algn="ctr">
                      <a:solidFill>
                        <a:srgbClr val="05B06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31188463"/>
                  </a:ext>
                </a:extLst>
              </a:tr>
              <a:tr h="12872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n-lt"/>
                          <a:ea typeface="+mn-ea"/>
                          <a:cs typeface="Arial" charset="0"/>
                        </a:rPr>
                        <a:t>Organisation</a:t>
                      </a:r>
                    </a:p>
                  </a:txBody>
                  <a:tcPr marL="108000" marR="108000" marT="36000" marB="36000">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indent="0" algn="l" defTabSz="914400" rtl="0" eaLnBrk="1" latinLnBrk="0" hangingPunct="1">
                        <a:buFont typeface="Arial" panose="020B0604020202020204" pitchFamily="34" charset="0"/>
                        <a:buNone/>
                      </a:pPr>
                      <a:r>
                        <a:rPr lang="en-AU" sz="1000" kern="1200">
                          <a:solidFill>
                            <a:schemeClr val="accent1"/>
                          </a:solidFill>
                          <a:latin typeface="+mn-lt"/>
                          <a:ea typeface="+mn-ea"/>
                          <a:cs typeface="+mn-cs"/>
                        </a:rPr>
                        <a:t>Some responding defined entities did provide adequate resources by allocating staff across teams, establishing committees, and appointing dedicated roles.</a:t>
                      </a:r>
                    </a:p>
                  </a:txBody>
                  <a:tcPr marL="108000" marR="108000" marT="36000" marB="36000">
                    <a:lnL w="12700" cmpd="sng">
                      <a:noFill/>
                    </a:lnL>
                    <a:lnR w="12700" cmpd="sng">
                      <a:noFill/>
                    </a:lnR>
                    <a:lnT w="12700" cmpd="sng">
                      <a:noFill/>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4428015"/>
                  </a:ext>
                </a:extLst>
              </a:tr>
              <a:tr h="1475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n-lt"/>
                          <a:ea typeface="+mn-ea"/>
                          <a:cs typeface="Arial" charset="0"/>
                        </a:rPr>
                        <a:t>Enabling infrastructure</a:t>
                      </a:r>
                    </a:p>
                  </a:txBody>
                  <a:tcPr marL="108000" marR="108000" marT="36000" marB="36000">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indent="0" algn="l" defTabSz="914400" rtl="0" eaLnBrk="1" latinLnBrk="0" hangingPunct="1">
                        <a:buFont typeface="Arial" panose="020B0604020202020204" pitchFamily="34" charset="0"/>
                        <a:buNone/>
                      </a:pPr>
                      <a:r>
                        <a:rPr lang="en-AU" sz="1000" kern="1200">
                          <a:solidFill>
                            <a:schemeClr val="accent1"/>
                          </a:solidFill>
                          <a:latin typeface="+mn-lt"/>
                          <a:ea typeface="+mn-ea"/>
                          <a:cs typeface="+mn-cs"/>
                        </a:rPr>
                        <a:t>More than half of the responding defined entities had reached out to the Commission and were satisfied with the support received (e.g., follow up chats, sharing screens for further guidance, extensions that were granted quickly and Commission staff attendance at CoP).</a:t>
                      </a:r>
                    </a:p>
                  </a:txBody>
                  <a:tcPr marL="108000" marR="108000" marT="36000" marB="36000">
                    <a:lnL w="12700" cmpd="sng">
                      <a:noFill/>
                    </a:lnL>
                    <a:lnR w="12700" cmpd="sng">
                      <a:noFill/>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6111984"/>
                  </a:ext>
                </a:extLst>
              </a:tr>
              <a:tr h="12872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n-lt"/>
                          <a:ea typeface="+mn-ea"/>
                          <a:cs typeface="Arial" charset="0"/>
                        </a:rPr>
                        <a:t>CGEPS' platform/ templates </a:t>
                      </a:r>
                      <a:endParaRPr lang="en-AU" sz="1050"/>
                    </a:p>
                    <a:p>
                      <a:pPr rtl="0"/>
                      <a:endParaRPr lang="en-AU" sz="1050"/>
                    </a:p>
                  </a:txBody>
                  <a:tcPr marL="108000" marR="108000" marT="36000" marB="36000">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50000"/>
                      </a:schemeClr>
                    </a:solidFill>
                  </a:tcPr>
                </a:tc>
                <a:tc>
                  <a:txBody>
                    <a:bodyPr/>
                    <a:lstStyle/>
                    <a:p>
                      <a:pPr marL="0" indent="0" algn="l" defTabSz="914400" rtl="0" eaLnBrk="1" latinLnBrk="0" hangingPunct="1">
                        <a:buFont typeface="Arial" panose="020B0604020202020204" pitchFamily="34" charset="0"/>
                        <a:buNone/>
                      </a:pPr>
                      <a:r>
                        <a:rPr lang="en-AU" sz="1000" kern="1200">
                          <a:solidFill>
                            <a:schemeClr val="accent1"/>
                          </a:solidFill>
                          <a:latin typeface="+mn-lt"/>
                          <a:ea typeface="+mn-ea"/>
                          <a:cs typeface="+mn-cs"/>
                        </a:rPr>
                        <a:t>Majority of responding defined entities relied most heavily on the examples and notes in the progress reporting template and the guidance found on CGEPS’ website.</a:t>
                      </a:r>
                    </a:p>
                  </a:txBody>
                  <a:tcPr marL="108000" marR="108000" marT="36000" marB="36000">
                    <a:lnL w="12700" cmpd="sng">
                      <a:noFill/>
                    </a:lnL>
                    <a:lnR w="12700" cmpd="sng">
                      <a:noFill/>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6844405"/>
                  </a:ext>
                </a:extLst>
              </a:tr>
            </a:tbl>
          </a:graphicData>
        </a:graphic>
      </p:graphicFrame>
      <p:graphicFrame>
        <p:nvGraphicFramePr>
          <p:cNvPr id="7" name="Table 6">
            <a:extLst>
              <a:ext uri="{FF2B5EF4-FFF2-40B4-BE49-F238E27FC236}">
                <a16:creationId xmlns:a16="http://schemas.microsoft.com/office/drawing/2014/main" id="{8B790A54-5721-6795-9F47-EDE97CF19C1B}"/>
              </a:ext>
            </a:extLst>
          </p:cNvPr>
          <p:cNvGraphicFramePr>
            <a:graphicFrameLocks noGrp="1"/>
          </p:cNvGraphicFramePr>
          <p:nvPr>
            <p:extLst>
              <p:ext uri="{D42A27DB-BD31-4B8C-83A1-F6EECF244321}">
                <p14:modId xmlns:p14="http://schemas.microsoft.com/office/powerpoint/2010/main" val="3344607387"/>
              </p:ext>
            </p:extLst>
          </p:nvPr>
        </p:nvGraphicFramePr>
        <p:xfrm>
          <a:off x="4230002" y="1662537"/>
          <a:ext cx="7200000" cy="4745667"/>
        </p:xfrm>
        <a:graphic>
          <a:graphicData uri="http://schemas.openxmlformats.org/drawingml/2006/table">
            <a:tbl>
              <a:tblPr firstRow="1" bandRow="1">
                <a:tableStyleId>{5C22544A-7EE6-4342-B048-85BDC9FD1C3A}</a:tableStyleId>
              </a:tblPr>
              <a:tblGrid>
                <a:gridCol w="1479968">
                  <a:extLst>
                    <a:ext uri="{9D8B030D-6E8A-4147-A177-3AD203B41FA5}">
                      <a16:colId xmlns:a16="http://schemas.microsoft.com/office/drawing/2014/main" val="3871076289"/>
                    </a:ext>
                  </a:extLst>
                </a:gridCol>
                <a:gridCol w="5720032">
                  <a:extLst>
                    <a:ext uri="{9D8B030D-6E8A-4147-A177-3AD203B41FA5}">
                      <a16:colId xmlns:a16="http://schemas.microsoft.com/office/drawing/2014/main" val="440329145"/>
                    </a:ext>
                  </a:extLst>
                </a:gridCol>
              </a:tblGrid>
              <a:tr h="326172">
                <a:tc gridSpan="2">
                  <a:txBody>
                    <a:bodyPr/>
                    <a:lstStyle/>
                    <a:p>
                      <a:pPr rtl="0"/>
                      <a:r>
                        <a:rPr lang="en-AU" sz="1400">
                          <a:solidFill>
                            <a:schemeClr val="accent1"/>
                          </a:solidFill>
                        </a:rPr>
                        <a:t>What didn’t work well</a:t>
                      </a:r>
                    </a:p>
                  </a:txBody>
                  <a:tcPr marL="108000" marR="108000" marT="36000" marB="3600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972831459"/>
                  </a:ext>
                </a:extLst>
              </a:tr>
              <a:tr h="349505">
                <a:tc>
                  <a:txBody>
                    <a:bodyPr/>
                    <a:lstStyle/>
                    <a:p>
                      <a:pPr marL="0" algn="l" defTabSz="914400" rtl="0" eaLnBrk="1" latinLnBrk="0" hangingPunct="1"/>
                      <a:r>
                        <a:rPr lang="en-AU" sz="1200" b="0" kern="1200">
                          <a:solidFill>
                            <a:schemeClr val="accent1"/>
                          </a:solidFill>
                          <a:latin typeface="+mn-lt"/>
                          <a:ea typeface="+mn-ea"/>
                          <a:cs typeface="+mn-cs"/>
                        </a:rPr>
                        <a:t>Themes</a:t>
                      </a:r>
                    </a:p>
                  </a:txBody>
                  <a:tcPr marL="108000" marR="108000" marT="36000" marB="36000" anchor="ctr">
                    <a:lnL w="12700" cmpd="sng">
                      <a:noFill/>
                    </a:lnL>
                    <a:lnR w="12700" cmpd="sng">
                      <a:noFill/>
                    </a:lnR>
                    <a:lnT w="19050" cap="flat" cmpd="sng" algn="ctr">
                      <a:solidFill>
                        <a:schemeClr val="accent3">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l" defTabSz="914400" rtl="0" eaLnBrk="1" latinLnBrk="0" hangingPunct="1"/>
                      <a:r>
                        <a:rPr lang="en-AU" sz="1200" b="0" kern="1200">
                          <a:solidFill>
                            <a:schemeClr val="accent1"/>
                          </a:solidFill>
                          <a:latin typeface="+mn-lt"/>
                          <a:ea typeface="+mn-ea"/>
                          <a:cs typeface="+mn-cs"/>
                        </a:rPr>
                        <a:t>Survey observations</a:t>
                      </a:r>
                    </a:p>
                  </a:txBody>
                  <a:tcPr marL="108000" marR="108000" marT="36000" marB="36000" anchor="ctr">
                    <a:lnL w="12700" cmpd="sng">
                      <a:noFill/>
                    </a:lnL>
                    <a:lnR w="12700" cmpd="sng">
                      <a:noFill/>
                    </a:lnR>
                    <a:lnT w="19050" cap="flat" cmpd="sng" algn="ctr">
                      <a:solidFill>
                        <a:schemeClr val="accent3">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31188463"/>
                  </a:ext>
                </a:extLst>
              </a:tr>
              <a:tr h="480845">
                <a:tc row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50" b="1" kern="1200" noProof="0">
                          <a:solidFill>
                            <a:schemeClr val="bg1"/>
                          </a:solidFill>
                          <a:latin typeface="+mn-lt"/>
                          <a:ea typeface="+mn-ea"/>
                          <a:cs typeface="Arial" charset="0"/>
                        </a:rPr>
                        <a:t>Capability</a:t>
                      </a:r>
                    </a:p>
                  </a:txBody>
                  <a:tcPr marL="108000" marR="108000" marT="36000" marB="36000">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rtl="0">
                        <a:buFont typeface="Arial" panose="020B0604020202020204" pitchFamily="34" charset="0"/>
                        <a:buNone/>
                      </a:pPr>
                      <a:r>
                        <a:rPr lang="en-AU" sz="1000">
                          <a:solidFill>
                            <a:schemeClr val="accent1"/>
                          </a:solidFill>
                        </a:rPr>
                        <a:t>Majority of responding defined entities found the progress reporting process highly challenging, with the entire process being more difficult than individual sections or coordination tasks.</a:t>
                      </a:r>
                    </a:p>
                  </a:txBody>
                  <a:tcPr marL="108000" marR="108000" marT="36000" marB="36000">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0362286"/>
                  </a:ext>
                </a:extLst>
              </a:tr>
              <a:tr h="342370">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b="1" kern="1200" noProof="0">
                        <a:solidFill>
                          <a:schemeClr val="bg1"/>
                        </a:solidFill>
                        <a:latin typeface="+mn-lt"/>
                        <a:ea typeface="+mn-ea"/>
                        <a:cs typeface="Arial" charset="0"/>
                      </a:endParaRPr>
                    </a:p>
                  </a:txBody>
                  <a:tcPr>
                    <a:solidFill>
                      <a:schemeClr val="accent1"/>
                    </a:solidFill>
                  </a:tcPr>
                </a:tc>
                <a:tc>
                  <a:txBody>
                    <a:bodyPr/>
                    <a:lstStyle/>
                    <a:p>
                      <a:pPr marL="0" indent="0" rtl="0">
                        <a:buFont typeface="Arial" panose="020B0604020202020204" pitchFamily="34" charset="0"/>
                        <a:buNone/>
                      </a:pPr>
                      <a:r>
                        <a:rPr lang="en-AU" sz="1000">
                          <a:solidFill>
                            <a:schemeClr val="accent1"/>
                          </a:solidFill>
                        </a:rPr>
                        <a:t>Some responding defined entities suggested organising workshops by sector, providing more frequent workshops, and offering information sessions on the topic of data collection.</a:t>
                      </a:r>
                    </a:p>
                  </a:txBody>
                  <a:tcPr marL="108000" marR="108000" marT="36000" marB="36000">
                    <a:lnL w="12700" cmpd="sng">
                      <a:noFill/>
                    </a:lnL>
                    <a:lnR w="12700" cmpd="sng">
                      <a:noFill/>
                    </a:lnR>
                    <a:lnT w="63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54186"/>
                  </a:ext>
                </a:extLst>
              </a:tr>
              <a:tr h="342370">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50" b="1" kern="1200" noProof="0">
                        <a:solidFill>
                          <a:schemeClr val="bg1"/>
                        </a:solidFill>
                        <a:latin typeface="+mn-lt"/>
                        <a:ea typeface="+mn-ea"/>
                        <a:cs typeface="Arial" charset="0"/>
                      </a:endParaRPr>
                    </a:p>
                  </a:txBody>
                  <a:tcPr marL="108000" marR="108000" marT="36000" marB="36000">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a:solidFill>
                            <a:schemeClr val="accent1"/>
                          </a:solidFill>
                        </a:rPr>
                        <a:t>Majority of responding defined entities expressed the need for clearer guidance, more examples and timely support from CGEPS, as existing guidance was at times not clear enough or timely.</a:t>
                      </a:r>
                    </a:p>
                  </a:txBody>
                  <a:tcPr marL="108000" marR="108000" marT="36000" marB="36000">
                    <a:lnL w="12700" cmpd="sng">
                      <a:noFill/>
                    </a:lnL>
                    <a:lnR w="12700" cmpd="sng">
                      <a:noFill/>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4501171"/>
                  </a:ext>
                </a:extLst>
              </a:tr>
              <a:tr h="342370">
                <a:tc row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50" b="1" kern="1200" noProof="0">
                          <a:solidFill>
                            <a:schemeClr val="bg1"/>
                          </a:solidFill>
                          <a:latin typeface="+mn-lt"/>
                          <a:ea typeface="+mn-ea"/>
                          <a:cs typeface="Arial" charset="0"/>
                        </a:rPr>
                        <a:t>Organisation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50"/>
                    </a:p>
                  </a:txBody>
                  <a:tcPr marL="108000" marR="108000" marT="36000" marB="36000">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a:solidFill>
                            <a:schemeClr val="accent1"/>
                          </a:solidFill>
                        </a:rPr>
                        <a:t>Majority of responding defined entities underestimated the time required to complete progress reports, and the lack of timing guidance contributed to this issue.</a:t>
                      </a:r>
                    </a:p>
                  </a:txBody>
                  <a:tcPr marL="108000" marR="108000" marT="36000" marB="36000">
                    <a:lnL w="12700" cmpd="sng">
                      <a:noFill/>
                    </a:lnL>
                    <a:lnR w="12700" cmpd="sng">
                      <a:noFill/>
                    </a:lnR>
                    <a:lnT w="190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6844405"/>
                  </a:ext>
                </a:extLst>
              </a:tr>
              <a:tr h="342370">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p>
                  </a:txBody>
                  <a:tcPr>
                    <a:solidFill>
                      <a:srgbClr val="0EA18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a:solidFill>
                            <a:schemeClr val="accent1"/>
                          </a:solidFill>
                        </a:rPr>
                        <a:t>Limited resources, high workloads and competing priorities were significant challenges, with majority of responding defined entities lacking dedicated gender equality resources.</a:t>
                      </a:r>
                    </a:p>
                  </a:txBody>
                  <a:tcPr marL="108000" marR="108000" marT="36000" marB="36000">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24995"/>
                  </a:ext>
                </a:extLst>
              </a:tr>
              <a:tr h="342370">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p>
                  </a:txBody>
                  <a:tcPr>
                    <a:solidFill>
                      <a:srgbClr val="0EA18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a:solidFill>
                            <a:schemeClr val="accent1"/>
                          </a:solidFill>
                        </a:rPr>
                        <a:t>Some responding defined entities communicated that the Board was sometimes reluctant to provide gendered information due to privacy concerns.</a:t>
                      </a:r>
                    </a:p>
                  </a:txBody>
                  <a:tcPr marL="108000" marR="108000" marT="36000" marB="36000">
                    <a:lnL w="12700" cmpd="sng">
                      <a:noFill/>
                    </a:lnL>
                    <a:lnR w="12700" cmpd="sng">
                      <a:noFill/>
                    </a:lnR>
                    <a:lnT w="63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5395745"/>
                  </a:ext>
                </a:extLst>
              </a:tr>
              <a:tr h="42234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50" b="1" kern="1200" noProof="0">
                          <a:solidFill>
                            <a:schemeClr val="bg1"/>
                          </a:solidFill>
                          <a:latin typeface="+mn-lt"/>
                          <a:ea typeface="+mn-ea"/>
                          <a:cs typeface="Arial" charset="0"/>
                        </a:rPr>
                        <a:t>Culture and ways of working</a:t>
                      </a:r>
                    </a:p>
                  </a:txBody>
                  <a:tcPr marL="108000" marR="108000" marT="36000" marB="36000">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solidFill>
                            <a:schemeClr val="accent1"/>
                          </a:solidFill>
                        </a:rPr>
                        <a:t>Some responding defined entities felt their strategy was also their measure of progress and it looked as if they had to enter the information twice, doubling the work.</a:t>
                      </a:r>
                    </a:p>
                  </a:txBody>
                  <a:tcPr marL="108000" marR="108000" marT="36000" marB="36000">
                    <a:lnL w="12700" cmpd="sng">
                      <a:noFill/>
                    </a:lnL>
                    <a:lnR w="12700" cmpd="sng">
                      <a:noFill/>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7041824"/>
                  </a:ext>
                </a:extLst>
              </a:tr>
              <a:tr h="342370">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50" b="1" kern="1200" noProof="0">
                          <a:solidFill>
                            <a:schemeClr val="bg1"/>
                          </a:solidFill>
                          <a:latin typeface="+mn-lt"/>
                          <a:ea typeface="+mn-ea"/>
                          <a:cs typeface="Arial" charset="0"/>
                        </a:rPr>
                        <a:t>Enabling infrastructure</a:t>
                      </a:r>
                    </a:p>
                  </a:txBody>
                  <a:tcPr marL="108000" marR="108000" marT="36000" marB="36000">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indent="0" rtl="0">
                        <a:buFont typeface="Arial" panose="020B0604020202020204" pitchFamily="34" charset="0"/>
                        <a:buNone/>
                      </a:pPr>
                      <a:r>
                        <a:rPr lang="en-AU" sz="1000">
                          <a:solidFill>
                            <a:schemeClr val="accent1"/>
                          </a:solidFill>
                        </a:rPr>
                        <a:t>Most responding defined entities lacked adequate internal systems for capturing required information ahead of time, impacting their ability to measure progress effectively.</a:t>
                      </a:r>
                    </a:p>
                  </a:txBody>
                  <a:tcPr marL="108000" marR="108000" marT="36000" marB="36000">
                    <a:lnL w="12700" cmpd="sng">
                      <a:noFill/>
                    </a:lnL>
                    <a:lnR w="12700" cmpd="sng">
                      <a:noFill/>
                    </a:lnR>
                    <a:lnT w="190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711317"/>
                  </a:ext>
                </a:extLst>
              </a:tr>
              <a:tr h="342370">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b="1" kern="1200" noProof="0">
                        <a:solidFill>
                          <a:schemeClr val="bg1"/>
                        </a:solidFill>
                        <a:latin typeface="+mn-lt"/>
                        <a:ea typeface="+mn-ea"/>
                        <a:cs typeface="Arial" charset="0"/>
                      </a:endParaRPr>
                    </a:p>
                  </a:txBody>
                  <a:tcPr>
                    <a:lnT w="12700" cmpd="sng">
                      <a:noFill/>
                    </a:lnT>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a:solidFill>
                            <a:schemeClr val="accent1"/>
                          </a:solidFill>
                        </a:rPr>
                        <a:t>Internal records management systems of most responding defined entities often did not align with CGEPS' reporting requirements, leading to manual collation.</a:t>
                      </a:r>
                    </a:p>
                  </a:txBody>
                  <a:tcPr marL="108000" marR="108000" marT="36000" marB="36000">
                    <a:lnR w="12700" cmpd="sng">
                      <a:noFill/>
                    </a:lnR>
                    <a:lnT w="63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7971597"/>
                  </a:ext>
                </a:extLst>
              </a:tr>
              <a:tr h="480845">
                <a:tc>
                  <a:txBody>
                    <a:bodyPr/>
                    <a:lstStyle/>
                    <a:p>
                      <a:pPr marL="0" indent="0" rtl="0">
                        <a:buFont typeface="Arial" panose="020B0604020202020204" pitchFamily="34" charset="0"/>
                        <a:buNone/>
                      </a:pPr>
                      <a:r>
                        <a:rPr lang="en-AU" sz="1050" b="1" kern="1200" noProof="0">
                          <a:solidFill>
                            <a:schemeClr val="bg1"/>
                          </a:solidFill>
                          <a:latin typeface="+mn-lt"/>
                          <a:ea typeface="+mn-ea"/>
                          <a:cs typeface="Arial" charset="0"/>
                        </a:rPr>
                        <a:t>CGEPS' platform/ templates </a:t>
                      </a:r>
                      <a:endParaRPr lang="en-AU" sz="1050"/>
                    </a:p>
                  </a:txBody>
                  <a:tcPr marL="108000" marR="108000" marT="36000" marB="36000">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50000"/>
                      </a:schemeClr>
                    </a:solidFill>
                  </a:tcPr>
                </a:tc>
                <a:tc>
                  <a:txBody>
                    <a:bodyPr/>
                    <a:lstStyle/>
                    <a:p>
                      <a:pPr marL="0" indent="0" rtl="0">
                        <a:buFont typeface="Arial" panose="020B0604020202020204" pitchFamily="34" charset="0"/>
                        <a:buNone/>
                      </a:pPr>
                      <a:r>
                        <a:rPr lang="en-AU" sz="1000">
                          <a:solidFill>
                            <a:schemeClr val="accent1"/>
                          </a:solidFill>
                        </a:rPr>
                        <a:t>The Excel template and data portal used for reporting was found to be hard to edit and not user-friendly, causing double handling of tasks among other issues experienced by majority of responding defined entities.</a:t>
                      </a:r>
                    </a:p>
                  </a:txBody>
                  <a:tcPr marL="108000" marR="108000" marT="36000" marB="36000">
                    <a:lnL w="12700" cmpd="sng">
                      <a:noFill/>
                    </a:lnL>
                    <a:lnR w="12700" cmpd="sng">
                      <a:noFill/>
                    </a:lnR>
                    <a:lnT w="190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1346062"/>
                  </a:ext>
                </a:extLst>
              </a:tr>
            </a:tbl>
          </a:graphicData>
        </a:graphic>
      </p:graphicFrame>
      <p:pic>
        <p:nvPicPr>
          <p:cNvPr id="11" name="Graphic 10">
            <a:extLst>
              <a:ext uri="{FF2B5EF4-FFF2-40B4-BE49-F238E27FC236}">
                <a16:creationId xmlns:a16="http://schemas.microsoft.com/office/drawing/2014/main" id="{D5CB318E-63F8-87CC-04D1-151F373B8B9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l="104" r="104"/>
          <a:stretch/>
        </p:blipFill>
        <p:spPr>
          <a:xfrm>
            <a:off x="11091169" y="1686634"/>
            <a:ext cx="305757" cy="306396"/>
          </a:xfrm>
          <a:prstGeom prst="rect">
            <a:avLst/>
          </a:prstGeom>
        </p:spPr>
      </p:pic>
      <p:pic>
        <p:nvPicPr>
          <p:cNvPr id="5" name="Graphic 4" descr="Badge Follow with solid fill">
            <a:extLst>
              <a:ext uri="{FF2B5EF4-FFF2-40B4-BE49-F238E27FC236}">
                <a16:creationId xmlns:a16="http://schemas.microsoft.com/office/drawing/2014/main" id="{C70D9CA6-A0B4-F7EA-B737-473BE80F6444}"/>
              </a:ext>
            </a:extLst>
          </p:cNvPr>
          <p:cNvPicPr>
            <a:picLocks noChangeAspect="1"/>
          </p:cNvPicPr>
          <p:nvPr/>
        </p:nvPicPr>
        <p:blipFill>
          <a:blip r:embed="rId8">
            <a:extLst>
              <a:ext uri="{96DAC541-7B7A-43D3-8B79-37D633B846F1}">
                <asvg:svgBlip xmlns:asvg="http://schemas.microsoft.com/office/drawing/2016/SVG/main" r:embed="rId9"/>
              </a:ext>
            </a:extLst>
          </a:blip>
          <a:srcRect l="69" r="69"/>
          <a:stretch/>
        </p:blipFill>
        <p:spPr>
          <a:xfrm>
            <a:off x="3774965" y="1686634"/>
            <a:ext cx="305971" cy="306396"/>
          </a:xfrm>
          <a:prstGeom prst="rect">
            <a:avLst/>
          </a:prstGeom>
        </p:spPr>
      </p:pic>
      <p:sp>
        <p:nvSpPr>
          <p:cNvPr id="3" name="Slide Number Placeholder 2">
            <a:extLst>
              <a:ext uri="{FF2B5EF4-FFF2-40B4-BE49-F238E27FC236}">
                <a16:creationId xmlns:a16="http://schemas.microsoft.com/office/drawing/2014/main" id="{136224D7-2314-FB05-6327-386857F89214}"/>
              </a:ext>
            </a:extLst>
          </p:cNvPr>
          <p:cNvSpPr>
            <a:spLocks noGrp="1"/>
          </p:cNvSpPr>
          <p:nvPr>
            <p:ph type="sldNum" sz="quarter" idx="15"/>
          </p:nvPr>
        </p:nvSpPr>
        <p:spPr/>
        <p:txBody>
          <a:bodyPr/>
          <a:lstStyle/>
          <a:p>
            <a:fld id="{F5AEA0E0-5CC6-4BD0-905C-A0021E419432}" type="slidenum">
              <a:rPr lang="en-AU" smtClean="0"/>
              <a:pPr/>
              <a:t>37</a:t>
            </a:fld>
            <a:endParaRPr lang="en-AU"/>
          </a:p>
        </p:txBody>
      </p:sp>
    </p:spTree>
    <p:extLst>
      <p:ext uri="{BB962C8B-B14F-4D97-AF65-F5344CB8AC3E}">
        <p14:creationId xmlns:p14="http://schemas.microsoft.com/office/powerpoint/2010/main" val="2595647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18916-A9E6-AAF4-22BD-27D4B79929CF}"/>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A0743A2-CE83-37FF-E181-8D3F61B4AADC}"/>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095727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6" name="think-cell data - do not delete" hidden="1">
                        <a:extLst>
                          <a:ext uri="{FF2B5EF4-FFF2-40B4-BE49-F238E27FC236}">
                            <a16:creationId xmlns:a16="http://schemas.microsoft.com/office/drawing/2014/main" id="{1A0743A2-CE83-37FF-E181-8D3F61B4AAD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0D82B3-388B-BE49-FF7D-A94D37A53B65}"/>
              </a:ext>
            </a:extLst>
          </p:cNvPr>
          <p:cNvSpPr>
            <a:spLocks noGrp="1"/>
          </p:cNvSpPr>
          <p:nvPr>
            <p:ph type="title"/>
          </p:nvPr>
        </p:nvSpPr>
        <p:spPr/>
        <p:txBody>
          <a:bodyPr vert="horz"/>
          <a:lstStyle/>
          <a:p>
            <a:r>
              <a:rPr lang="en-US"/>
              <a:t>High-level insights were identified from CGEPS’ progress audit survey with defined entities, focusing on what did/didn’t work well</a:t>
            </a:r>
            <a:br>
              <a:rPr lang="en-AU" i="1"/>
            </a:br>
            <a:endParaRPr lang="en-AU"/>
          </a:p>
        </p:txBody>
      </p:sp>
      <p:sp>
        <p:nvSpPr>
          <p:cNvPr id="12" name="Text Placeholder 11">
            <a:extLst>
              <a:ext uri="{FF2B5EF4-FFF2-40B4-BE49-F238E27FC236}">
                <a16:creationId xmlns:a16="http://schemas.microsoft.com/office/drawing/2014/main" id="{14EE3245-B252-5267-1C4A-34E2B1D1E489}"/>
              </a:ext>
            </a:extLst>
          </p:cNvPr>
          <p:cNvSpPr>
            <a:spLocks noGrp="1"/>
          </p:cNvSpPr>
          <p:nvPr>
            <p:ph type="body" sz="quarter" idx="13"/>
          </p:nvPr>
        </p:nvSpPr>
        <p:spPr/>
        <p:txBody>
          <a:bodyPr/>
          <a:lstStyle/>
          <a:p>
            <a:r>
              <a:rPr lang="en-AU"/>
              <a:t>Source: Commission for Gender Equality in the Public Sector. (2024). Progress audit experience survey (N=59), conducted by CGEPS.</a:t>
            </a:r>
          </a:p>
        </p:txBody>
      </p:sp>
      <p:sp>
        <p:nvSpPr>
          <p:cNvPr id="9" name="Text Placeholder 3">
            <a:extLst>
              <a:ext uri="{FF2B5EF4-FFF2-40B4-BE49-F238E27FC236}">
                <a16:creationId xmlns:a16="http://schemas.microsoft.com/office/drawing/2014/main" id="{A38120A3-CC19-5754-AFDB-6CB54FD3D9EA}"/>
              </a:ext>
              <a:ext uri="{C183D7F6-B498-43B3-948B-1728B52AA6E4}">
                <adec:decorative xmlns:adec="http://schemas.microsoft.com/office/drawing/2017/decorative" val="1"/>
              </a:ext>
            </a:extLst>
          </p:cNvPr>
          <p:cNvSpPr txBox="1">
            <a:spLocks/>
          </p:cNvSpPr>
          <p:nvPr/>
        </p:nvSpPr>
        <p:spPr>
          <a:xfrm>
            <a:off x="762000" y="5943374"/>
            <a:ext cx="9720000" cy="252000"/>
          </a:xfrm>
          <a:prstGeom prst="rect">
            <a:avLst/>
          </a:prstGeom>
          <a:noFill/>
        </p:spPr>
        <p:txBody>
          <a:bodyPr vert="horz" lIns="0" tIns="0" rIns="0" bIns="0" rtlCol="0" anchor="ctr">
            <a:noAutofit/>
          </a:bodyPr>
          <a:lstStyle>
            <a:lvl1pPr marL="0" indent="0" algn="l" defTabSz="914400" rtl="0" eaLnBrk="1" latinLnBrk="0" hangingPunct="1">
              <a:lnSpc>
                <a:spcPct val="90000"/>
              </a:lnSpc>
              <a:spcBef>
                <a:spcPts val="600"/>
              </a:spcBef>
              <a:buFont typeface="Arial" panose="020B0604020202020204" pitchFamily="34" charset="0"/>
              <a:buNone/>
              <a:defRPr sz="900" b="0" kern="1200">
                <a:solidFill>
                  <a:schemeClr val="accent1"/>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900" b="1" kern="1200">
                <a:solidFill>
                  <a:schemeClr val="accent6"/>
                </a:solidFill>
                <a:latin typeface="+mj-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900" kern="1200">
                <a:solidFill>
                  <a:schemeClr val="accent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900" b="0" kern="1200">
                <a:solidFill>
                  <a:schemeClr val="accent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900" kern="1200">
                <a:solidFill>
                  <a:schemeClr val="accent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9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9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9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900" kern="1200">
                <a:solidFill>
                  <a:schemeClr val="tx1"/>
                </a:solidFill>
                <a:latin typeface="+mn-lt"/>
                <a:ea typeface="+mn-ea"/>
                <a:cs typeface="+mn-cs"/>
              </a:defRPr>
            </a:lvl9pPr>
          </a:lstStyle>
          <a:p>
            <a:endParaRPr lang="en-AU"/>
          </a:p>
        </p:txBody>
      </p:sp>
      <p:graphicFrame>
        <p:nvGraphicFramePr>
          <p:cNvPr id="4" name="Table 3">
            <a:extLst>
              <a:ext uri="{FF2B5EF4-FFF2-40B4-BE49-F238E27FC236}">
                <a16:creationId xmlns:a16="http://schemas.microsoft.com/office/drawing/2014/main" id="{AF0B51D6-1D1F-38C5-020A-5CD1D5C35F79}"/>
              </a:ext>
            </a:extLst>
          </p:cNvPr>
          <p:cNvGraphicFramePr>
            <a:graphicFrameLocks noGrp="1"/>
          </p:cNvGraphicFramePr>
          <p:nvPr>
            <p:extLst>
              <p:ext uri="{D42A27DB-BD31-4B8C-83A1-F6EECF244321}">
                <p14:modId xmlns:p14="http://schemas.microsoft.com/office/powerpoint/2010/main" val="1254140612"/>
              </p:ext>
            </p:extLst>
          </p:nvPr>
        </p:nvGraphicFramePr>
        <p:xfrm>
          <a:off x="766198" y="1662154"/>
          <a:ext cx="3030425" cy="3130859"/>
        </p:xfrm>
        <a:graphic>
          <a:graphicData uri="http://schemas.openxmlformats.org/drawingml/2006/table">
            <a:tbl>
              <a:tblPr firstRow="1" bandRow="1">
                <a:tableStyleId>{5C22544A-7EE6-4342-B048-85BDC9FD1C3A}</a:tableStyleId>
              </a:tblPr>
              <a:tblGrid>
                <a:gridCol w="1179974">
                  <a:extLst>
                    <a:ext uri="{9D8B030D-6E8A-4147-A177-3AD203B41FA5}">
                      <a16:colId xmlns:a16="http://schemas.microsoft.com/office/drawing/2014/main" val="1347493124"/>
                    </a:ext>
                  </a:extLst>
                </a:gridCol>
                <a:gridCol w="1850451">
                  <a:extLst>
                    <a:ext uri="{9D8B030D-6E8A-4147-A177-3AD203B41FA5}">
                      <a16:colId xmlns:a16="http://schemas.microsoft.com/office/drawing/2014/main" val="3808327646"/>
                    </a:ext>
                  </a:extLst>
                </a:gridCol>
              </a:tblGrid>
              <a:tr h="360000">
                <a:tc gridSpan="2">
                  <a:txBody>
                    <a:bodyPr/>
                    <a:lstStyle/>
                    <a:p>
                      <a:pPr rtl="0"/>
                      <a:r>
                        <a:rPr lang="en-AU" sz="1400">
                          <a:solidFill>
                            <a:schemeClr val="accent1"/>
                          </a:solidFill>
                        </a:rPr>
                        <a:t>What worked well</a:t>
                      </a:r>
                    </a:p>
                  </a:txBody>
                  <a:tcPr marL="108000" marR="108000" marT="36000" marB="36000" anchor="ctr">
                    <a:lnL w="19050" cap="flat" cmpd="sng" algn="ctr">
                      <a:solidFill>
                        <a:srgbClr val="05B06E"/>
                      </a:solidFill>
                      <a:prstDash val="solid"/>
                      <a:round/>
                      <a:headEnd type="none" w="med" len="med"/>
                      <a:tailEnd type="none" w="med" len="med"/>
                    </a:lnL>
                    <a:lnR w="19050" cap="flat" cmpd="sng" algn="ctr">
                      <a:solidFill>
                        <a:srgbClr val="05B06E"/>
                      </a:solidFill>
                      <a:prstDash val="solid"/>
                      <a:round/>
                      <a:headEnd type="none" w="med" len="med"/>
                      <a:tailEnd type="none" w="med" len="med"/>
                    </a:lnR>
                    <a:lnT w="19050" cap="flat" cmpd="sng" algn="ctr">
                      <a:solidFill>
                        <a:srgbClr val="05B06E"/>
                      </a:solidFill>
                      <a:prstDash val="solid"/>
                      <a:round/>
                      <a:headEnd type="none" w="med" len="med"/>
                      <a:tailEnd type="none" w="med" len="med"/>
                    </a:lnT>
                    <a:lnB w="19050" cap="flat" cmpd="sng" algn="ctr">
                      <a:solidFill>
                        <a:srgbClr val="05B06E"/>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972831459"/>
                  </a:ext>
                </a:extLst>
              </a:tr>
              <a:tr h="360000">
                <a:tc>
                  <a:txBody>
                    <a:bodyPr/>
                    <a:lstStyle/>
                    <a:p>
                      <a:pPr marL="0" algn="l" defTabSz="914400" rtl="0" eaLnBrk="1" latinLnBrk="0" hangingPunct="1"/>
                      <a:r>
                        <a:rPr lang="en-AU" sz="1200" b="0" kern="1200">
                          <a:solidFill>
                            <a:schemeClr val="accent1"/>
                          </a:solidFill>
                          <a:latin typeface="+mn-lt"/>
                          <a:ea typeface="+mn-ea"/>
                          <a:cs typeface="+mn-cs"/>
                        </a:rPr>
                        <a:t>Themes</a:t>
                      </a:r>
                    </a:p>
                  </a:txBody>
                  <a:tcPr marL="108000" marR="108000" marT="36000" marB="36000" anchor="ctr">
                    <a:lnL w="12700" cmpd="sng">
                      <a:noFill/>
                    </a:lnL>
                    <a:lnR w="12700" cmpd="sng">
                      <a:noFill/>
                    </a:lnR>
                    <a:lnT w="19050" cap="flat" cmpd="sng" algn="ctr">
                      <a:solidFill>
                        <a:srgbClr val="05B06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l" defTabSz="914400" rtl="0" eaLnBrk="1" latinLnBrk="0" hangingPunct="1"/>
                      <a:r>
                        <a:rPr lang="en-AU" sz="1200" b="0" kern="1200">
                          <a:solidFill>
                            <a:schemeClr val="accent1"/>
                          </a:solidFill>
                          <a:latin typeface="+mn-lt"/>
                          <a:ea typeface="+mn-ea"/>
                          <a:cs typeface="+mn-cs"/>
                        </a:rPr>
                        <a:t>Survey observations</a:t>
                      </a:r>
                    </a:p>
                  </a:txBody>
                  <a:tcPr marL="108000" marR="108000" marT="36000" marB="36000" anchor="ctr">
                    <a:lnL w="12700" cmpd="sng">
                      <a:noFill/>
                    </a:lnL>
                    <a:lnR w="12700" cmpd="sng">
                      <a:noFill/>
                    </a:lnR>
                    <a:lnT w="19050" cap="flat" cmpd="sng" algn="ctr">
                      <a:solidFill>
                        <a:srgbClr val="05B06E"/>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31188463"/>
                  </a:ext>
                </a:extLst>
              </a:tr>
              <a:tr h="814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n-lt"/>
                          <a:ea typeface="+mn-ea"/>
                          <a:cs typeface="Arial" charset="0"/>
                        </a:rPr>
                        <a:t>Capability</a:t>
                      </a:r>
                    </a:p>
                  </a:txBody>
                  <a:tcPr marL="108000" marR="108000" marT="36000" marB="36000">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2846"/>
                    </a:solidFill>
                  </a:tcPr>
                </a:tc>
                <a:tc>
                  <a:txBody>
                    <a:bodyPr/>
                    <a:lstStyle/>
                    <a:p>
                      <a:pPr marL="0" indent="0" algn="l" defTabSz="914400" rtl="0" eaLnBrk="1" latinLnBrk="0" hangingPunct="1">
                        <a:buFont typeface="Arial" panose="020B0604020202020204" pitchFamily="34" charset="0"/>
                        <a:buNone/>
                      </a:pPr>
                      <a:r>
                        <a:rPr lang="en-US" sz="1000" kern="1200">
                          <a:solidFill>
                            <a:schemeClr val="accent1"/>
                          </a:solidFill>
                          <a:latin typeface="+mn-lt"/>
                          <a:ea typeface="+mn-ea"/>
                          <a:cs typeface="+mn-cs"/>
                        </a:rPr>
                        <a:t>Around half of the responding defined entities indicated they had maintained process knowledge from 2021.</a:t>
                      </a:r>
                      <a:endParaRPr lang="en-AU" sz="1000" kern="1200">
                        <a:solidFill>
                          <a:schemeClr val="accent1"/>
                        </a:solidFill>
                        <a:latin typeface="+mn-lt"/>
                        <a:ea typeface="+mn-ea"/>
                        <a:cs typeface="+mn-cs"/>
                      </a:endParaRPr>
                    </a:p>
                  </a:txBody>
                  <a:tcPr marL="108000" marR="108000" marT="36000" marB="36000">
                    <a:lnL w="12700" cmpd="sng">
                      <a:noFill/>
                    </a:lnL>
                    <a:lnR w="12700" cmpd="sng">
                      <a:noFill/>
                    </a:lnR>
                    <a:lnT w="127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1127494"/>
                  </a:ext>
                </a:extLst>
              </a:tr>
              <a:tr h="1048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b="1" kern="1200" noProof="0">
                          <a:solidFill>
                            <a:schemeClr val="bg1"/>
                          </a:solidFill>
                          <a:latin typeface="+mn-lt"/>
                          <a:ea typeface="+mn-ea"/>
                          <a:cs typeface="Arial" charset="0"/>
                        </a:rPr>
                        <a:t>Organisation</a:t>
                      </a:r>
                    </a:p>
                  </a:txBody>
                  <a:tcPr marL="108000" marR="108000" marT="36000" marB="36000">
                    <a:lnL w="12700" cmpd="sng">
                      <a:noFill/>
                    </a:lnL>
                    <a:lnR w="12700" cmpd="sng">
                      <a:noFill/>
                    </a:lnR>
                    <a:lnT w="12700" cap="flat" cmpd="sng" algn="ctr">
                      <a:solidFill>
                        <a:schemeClr val="bg1">
                          <a:lumMod val="7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indent="0" algn="l" defTabSz="914400" rtl="0" eaLnBrk="1" latinLnBrk="0" hangingPunct="1">
                        <a:buFont typeface="Arial" panose="020B0604020202020204" pitchFamily="34" charset="0"/>
                        <a:buNone/>
                      </a:pPr>
                      <a:r>
                        <a:rPr lang="en-US" sz="1000" kern="1200">
                          <a:solidFill>
                            <a:schemeClr val="accent1"/>
                          </a:solidFill>
                          <a:latin typeface="+mn-lt"/>
                          <a:ea typeface="+mn-ea"/>
                          <a:cs typeface="+mn-cs"/>
                        </a:rPr>
                        <a:t>In evaluating the usefulness of various reports for supporting progress audits, the Data Quality Review report emerged as the most popular, due to nearly two-thirds of responding defined entities revising their data multiple times during submission rounds.</a:t>
                      </a:r>
                      <a:endParaRPr lang="en-AU" sz="1000" kern="1200">
                        <a:solidFill>
                          <a:schemeClr val="accent1"/>
                        </a:solidFill>
                        <a:latin typeface="+mn-lt"/>
                        <a:ea typeface="+mn-ea"/>
                        <a:cs typeface="+mn-cs"/>
                      </a:endParaRPr>
                    </a:p>
                  </a:txBody>
                  <a:tcPr marL="108000" marR="108000" marT="36000" marB="36000">
                    <a:lnL w="12700" cmpd="sng">
                      <a:noFill/>
                    </a:lnL>
                    <a:lnR w="12700" cmpd="sng">
                      <a:noFill/>
                    </a:lnR>
                    <a:lnT w="12700" cap="flat" cmpd="sng" algn="ctr">
                      <a:solidFill>
                        <a:schemeClr val="bg2">
                          <a:lumMod val="7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4428015"/>
                  </a:ext>
                </a:extLst>
              </a:tr>
            </a:tbl>
          </a:graphicData>
        </a:graphic>
      </p:graphicFrame>
      <p:graphicFrame>
        <p:nvGraphicFramePr>
          <p:cNvPr id="5" name="Table 4">
            <a:extLst>
              <a:ext uri="{FF2B5EF4-FFF2-40B4-BE49-F238E27FC236}">
                <a16:creationId xmlns:a16="http://schemas.microsoft.com/office/drawing/2014/main" id="{9BB032BD-FC87-7E0A-A581-40D5B13B1999}"/>
              </a:ext>
            </a:extLst>
          </p:cNvPr>
          <p:cNvGraphicFramePr>
            <a:graphicFrameLocks noGrp="1"/>
          </p:cNvGraphicFramePr>
          <p:nvPr>
            <p:extLst>
              <p:ext uri="{D42A27DB-BD31-4B8C-83A1-F6EECF244321}">
                <p14:modId xmlns:p14="http://schemas.microsoft.com/office/powerpoint/2010/main" val="1746437967"/>
              </p:ext>
            </p:extLst>
          </p:nvPr>
        </p:nvGraphicFramePr>
        <p:xfrm>
          <a:off x="3869356" y="1662154"/>
          <a:ext cx="7560645" cy="4705416"/>
        </p:xfrm>
        <a:graphic>
          <a:graphicData uri="http://schemas.openxmlformats.org/drawingml/2006/table">
            <a:tbl>
              <a:tblPr firstRow="1" bandRow="1">
                <a:tableStyleId>{5C22544A-7EE6-4342-B048-85BDC9FD1C3A}</a:tableStyleId>
              </a:tblPr>
              <a:tblGrid>
                <a:gridCol w="1421695">
                  <a:extLst>
                    <a:ext uri="{9D8B030D-6E8A-4147-A177-3AD203B41FA5}">
                      <a16:colId xmlns:a16="http://schemas.microsoft.com/office/drawing/2014/main" val="3871076289"/>
                    </a:ext>
                  </a:extLst>
                </a:gridCol>
                <a:gridCol w="6138950">
                  <a:extLst>
                    <a:ext uri="{9D8B030D-6E8A-4147-A177-3AD203B41FA5}">
                      <a16:colId xmlns:a16="http://schemas.microsoft.com/office/drawing/2014/main" val="440329145"/>
                    </a:ext>
                  </a:extLst>
                </a:gridCol>
              </a:tblGrid>
              <a:tr h="368777">
                <a:tc gridSpan="2">
                  <a:txBody>
                    <a:bodyPr/>
                    <a:lstStyle/>
                    <a:p>
                      <a:pPr rtl="0"/>
                      <a:r>
                        <a:rPr lang="en-AU" sz="1400">
                          <a:solidFill>
                            <a:schemeClr val="accent1"/>
                          </a:solidFill>
                        </a:rPr>
                        <a:t>What didn’t work well</a:t>
                      </a:r>
                    </a:p>
                  </a:txBody>
                  <a:tcPr marL="108000" marR="108000" marT="36000" marB="3600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972831459"/>
                  </a:ext>
                </a:extLst>
              </a:tr>
              <a:tr h="326401">
                <a:tc>
                  <a:txBody>
                    <a:bodyPr/>
                    <a:lstStyle/>
                    <a:p>
                      <a:pPr marL="0" algn="l" defTabSz="914400" rtl="0" eaLnBrk="1" latinLnBrk="0" hangingPunct="1"/>
                      <a:r>
                        <a:rPr lang="en-AU" sz="1200" b="0" kern="1200">
                          <a:solidFill>
                            <a:schemeClr val="accent1"/>
                          </a:solidFill>
                          <a:latin typeface="+mn-lt"/>
                          <a:ea typeface="+mn-ea"/>
                          <a:cs typeface="+mn-cs"/>
                        </a:rPr>
                        <a:t>Themes</a:t>
                      </a:r>
                    </a:p>
                  </a:txBody>
                  <a:tcPr marL="108000" marR="108000" marT="36000" marB="36000" anchor="ctr">
                    <a:lnL w="12700" cmpd="sng">
                      <a:noFill/>
                    </a:lnL>
                    <a:lnR w="12700" cmpd="sng">
                      <a:noFill/>
                    </a:lnR>
                    <a:lnT w="19050" cap="flat" cmpd="sng" algn="ctr">
                      <a:solidFill>
                        <a:schemeClr val="accent3">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l" defTabSz="914400" rtl="0" eaLnBrk="1" latinLnBrk="0" hangingPunct="1"/>
                      <a:r>
                        <a:rPr lang="en-AU" sz="1200" b="0" kern="1200">
                          <a:solidFill>
                            <a:schemeClr val="accent1"/>
                          </a:solidFill>
                          <a:latin typeface="+mn-lt"/>
                          <a:ea typeface="+mn-ea"/>
                          <a:cs typeface="+mn-cs"/>
                        </a:rPr>
                        <a:t>Survey observations</a:t>
                      </a:r>
                    </a:p>
                  </a:txBody>
                  <a:tcPr marL="108000" marR="108000" marT="36000" marB="36000" anchor="ctr">
                    <a:lnL w="12700" cmpd="sng">
                      <a:noFill/>
                    </a:lnL>
                    <a:lnR w="12700" cmpd="sng">
                      <a:noFill/>
                    </a:lnR>
                    <a:lnT w="19050" cap="flat" cmpd="sng" algn="ctr">
                      <a:solidFill>
                        <a:schemeClr val="accent3">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31188463"/>
                  </a:ext>
                </a:extLst>
              </a:tr>
              <a:tr h="343058">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50" b="1" kern="1200" noProof="0">
                          <a:solidFill>
                            <a:schemeClr val="bg1"/>
                          </a:solidFill>
                          <a:latin typeface="+mn-lt"/>
                          <a:ea typeface="+mn-ea"/>
                          <a:cs typeface="Arial" charset="0"/>
                        </a:rPr>
                        <a:t>Capability</a:t>
                      </a:r>
                    </a:p>
                  </a:txBody>
                  <a:tcPr marL="108000" marR="108000" marT="36000" marB="36000">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l" defTabSz="914400" rtl="0" eaLnBrk="1" latinLnBrk="0" hangingPunct="1">
                        <a:lnSpc>
                          <a:spcPct val="95000"/>
                        </a:lnSpc>
                        <a:buFont typeface="Arial" panose="020B0604020202020204" pitchFamily="34" charset="0"/>
                        <a:buNone/>
                      </a:pPr>
                      <a:r>
                        <a:rPr lang="en-AU" sz="1000" kern="1200">
                          <a:solidFill>
                            <a:schemeClr val="accent1"/>
                          </a:solidFill>
                          <a:latin typeface="+mn-lt"/>
                          <a:ea typeface="+mn-ea"/>
                          <a:cs typeface="+mn-cs"/>
                        </a:rPr>
                        <a:t>About half of responding defined entities said intersectional data preparation was the hardest; however, this is an optional section that can simply be skipped.</a:t>
                      </a:r>
                    </a:p>
                  </a:txBody>
                  <a:tcPr>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0362286"/>
                  </a:ext>
                </a:extLst>
              </a:tr>
              <a:tr h="343058">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b="1" kern="1200" noProof="0">
                        <a:solidFill>
                          <a:schemeClr val="bg1"/>
                        </a:solidFill>
                        <a:latin typeface="+mn-lt"/>
                        <a:ea typeface="+mn-ea"/>
                        <a:cs typeface="Arial" charset="0"/>
                      </a:endParaRPr>
                    </a:p>
                  </a:txBody>
                  <a:tcPr>
                    <a:solidFill>
                      <a:schemeClr val="accent1"/>
                    </a:solidFill>
                  </a:tcPr>
                </a:tc>
                <a:tc>
                  <a:txBody>
                    <a:bodyPr/>
                    <a:lstStyle/>
                    <a:p>
                      <a:pPr marL="0" indent="0" algn="l" defTabSz="914400" rtl="0" eaLnBrk="1" latinLnBrk="0" hangingPunct="1">
                        <a:lnSpc>
                          <a:spcPct val="95000"/>
                        </a:lnSpc>
                        <a:buFont typeface="Arial" panose="020B0604020202020204" pitchFamily="34" charset="0"/>
                        <a:buNone/>
                      </a:pPr>
                      <a:r>
                        <a:rPr lang="en-AU" sz="1000" kern="1200">
                          <a:solidFill>
                            <a:schemeClr val="accent1"/>
                          </a:solidFill>
                          <a:latin typeface="+mn-lt"/>
                          <a:ea typeface="+mn-ea"/>
                          <a:cs typeface="+mn-cs"/>
                        </a:rPr>
                        <a:t>Some responding defined entities called for more help (workshops, training and/or tools) with data analysis. </a:t>
                      </a:r>
                    </a:p>
                  </a:txBody>
                  <a:tcPr>
                    <a:lnL w="12700" cmpd="sng">
                      <a:noFill/>
                    </a:lnL>
                    <a:lnR w="12700" cmpd="sng">
                      <a:noFill/>
                    </a:lnR>
                    <a:lnT w="63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54186"/>
                  </a:ext>
                </a:extLst>
              </a:tr>
              <a:tr h="343058">
                <a:tc row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50" b="1" kern="1200" noProof="0">
                          <a:solidFill>
                            <a:schemeClr val="bg1"/>
                          </a:solidFill>
                          <a:latin typeface="+mn-lt"/>
                          <a:ea typeface="+mn-ea"/>
                          <a:cs typeface="Arial" charset="0"/>
                        </a:rPr>
                        <a:t>Organisation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50"/>
                    </a:p>
                  </a:txBody>
                  <a:tcPr marL="108000" marR="108000" marT="36000" marB="36000">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lang="en-AU" sz="1000" kern="1200">
                          <a:solidFill>
                            <a:schemeClr val="accent1"/>
                          </a:solidFill>
                          <a:latin typeface="+mn-lt"/>
                          <a:ea typeface="+mn-ea"/>
                          <a:cs typeface="+mn-cs"/>
                        </a:rPr>
                        <a:t>Most responding defined entities underestimated the time required to complete progress audits and would appreciate guidance around suggested timeframes. </a:t>
                      </a:r>
                    </a:p>
                  </a:txBody>
                  <a:tcPr>
                    <a:lnL w="12700" cmpd="sng">
                      <a:noFill/>
                    </a:lnL>
                    <a:lnR w="12700" cmpd="sng">
                      <a:noFill/>
                    </a:lnR>
                    <a:lnT w="190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6844405"/>
                  </a:ext>
                </a:extLst>
              </a:tr>
              <a:tr h="473420">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p>
                  </a:txBody>
                  <a:tcPr>
                    <a:solidFill>
                      <a:srgbClr val="0EA18C"/>
                    </a:solidFill>
                  </a:tcPr>
                </a:tc>
                <a:tc>
                  <a:txBody>
                    <a:body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lang="en-AU" sz="1000" kern="1200">
                          <a:solidFill>
                            <a:schemeClr val="accent1"/>
                          </a:solidFill>
                          <a:latin typeface="+mn-lt"/>
                          <a:ea typeface="+mn-ea"/>
                          <a:cs typeface="+mn-cs"/>
                        </a:rPr>
                        <a:t>Majority of responding defined entities had a different person completing the audit in 2023 than in 2021, highlighting the lack of dedicated roles/high staff turnover and the gap in maintained process knowledge.</a:t>
                      </a:r>
                    </a:p>
                  </a:txBody>
                  <a:tcPr>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24995"/>
                  </a:ext>
                </a:extLst>
              </a:tr>
              <a:tr h="473420">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p>
                  </a:txBody>
                  <a:tcPr>
                    <a:solidFill>
                      <a:srgbClr val="0EA18C"/>
                    </a:solidFill>
                  </a:tcPr>
                </a:tc>
                <a:tc>
                  <a:txBody>
                    <a:body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lang="en-AU" sz="1000" kern="1200">
                          <a:solidFill>
                            <a:schemeClr val="accent1"/>
                          </a:solidFill>
                          <a:latin typeface="+mn-lt"/>
                          <a:ea typeface="+mn-ea"/>
                          <a:cs typeface="+mn-cs"/>
                        </a:rPr>
                        <a:t>Almost half of responding defined entities did not obtain sign-off from their CEO or equivalent, which may indicate that CEO-level or Board-level stakeholders do not have visibility of or support the audit findings.</a:t>
                      </a:r>
                    </a:p>
                  </a:txBody>
                  <a:tcPr>
                    <a:lnL w="12700" cmpd="sng">
                      <a:noFill/>
                    </a:lnL>
                    <a:lnR w="12700" cmpd="sng">
                      <a:noFill/>
                    </a:lnR>
                    <a:lnT w="63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5395745"/>
                  </a:ext>
                </a:extLst>
              </a:tr>
              <a:tr h="473420">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50" b="1" kern="1200" noProof="0">
                          <a:solidFill>
                            <a:schemeClr val="bg1"/>
                          </a:solidFill>
                          <a:latin typeface="+mn-lt"/>
                          <a:ea typeface="+mn-ea"/>
                          <a:cs typeface="Arial" charset="0"/>
                        </a:rPr>
                        <a:t>Enabling infrastructure</a:t>
                      </a:r>
                    </a:p>
                  </a:txBody>
                  <a:tcPr marL="108000" marR="108000" marT="36000" marB="36000">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indent="0" algn="l" defTabSz="914400" rtl="0" eaLnBrk="1" latinLnBrk="0" hangingPunct="1">
                        <a:lnSpc>
                          <a:spcPct val="95000"/>
                        </a:lnSpc>
                        <a:buFont typeface="Arial" panose="020B0604020202020204" pitchFamily="34" charset="0"/>
                        <a:buNone/>
                      </a:pPr>
                      <a:r>
                        <a:rPr lang="en-AU" sz="1000" kern="1200">
                          <a:solidFill>
                            <a:schemeClr val="accent1"/>
                          </a:solidFill>
                          <a:latin typeface="+mn-lt"/>
                          <a:ea typeface="+mn-ea"/>
                          <a:cs typeface="+mn-cs"/>
                        </a:rPr>
                        <a:t>Majority of responding defined entities experienced challenges in preparing and obtaining reliable data and had difficulties accessing specific data due to internal privacy and restrictive processes. Some also called for a report that shows current and past data in the same view.</a:t>
                      </a:r>
                    </a:p>
                  </a:txBody>
                  <a:tcPr>
                    <a:lnL w="12700" cmpd="sng">
                      <a:noFill/>
                    </a:lnL>
                    <a:lnR w="12700" cmpd="sng">
                      <a:noFill/>
                    </a:lnR>
                    <a:lnT w="190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711317"/>
                  </a:ext>
                </a:extLst>
              </a:tr>
              <a:tr h="473420">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b="1" kern="1200" noProof="0">
                        <a:solidFill>
                          <a:schemeClr val="bg1"/>
                        </a:solidFill>
                        <a:latin typeface="+mn-lt"/>
                        <a:ea typeface="+mn-ea"/>
                        <a:cs typeface="Arial" charset="0"/>
                      </a:endParaRPr>
                    </a:p>
                  </a:txBody>
                  <a:tcPr>
                    <a:solidFill>
                      <a:schemeClr val="accent3">
                        <a:lumMod val="75000"/>
                      </a:schemeClr>
                    </a:solidFill>
                  </a:tcPr>
                </a:tc>
                <a:tc>
                  <a:txBody>
                    <a:body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lang="en-US" sz="1000" kern="1200">
                          <a:solidFill>
                            <a:schemeClr val="accent1"/>
                          </a:solidFill>
                          <a:latin typeface="+mn-lt"/>
                          <a:ea typeface="+mn-ea"/>
                          <a:cs typeface="+mn-cs"/>
                        </a:rPr>
                        <a:t>Some responding defined entities advocated adding quick references, FAQs and examples. Some also called for improving remuneration guidance, best practice indicators, compliance standards and offering more human assistance options instead of fully relying on website materials.</a:t>
                      </a:r>
                      <a:endParaRPr lang="en-AU" sz="1000" kern="1200">
                        <a:solidFill>
                          <a:schemeClr val="accent1"/>
                        </a:solidFill>
                        <a:latin typeface="+mn-lt"/>
                        <a:ea typeface="+mn-ea"/>
                        <a:cs typeface="+mn-cs"/>
                      </a:endParaRPr>
                    </a:p>
                  </a:txBody>
                  <a:tcPr>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5501932"/>
                  </a:ext>
                </a:extLst>
              </a:tr>
              <a:tr h="473420">
                <a:tc rowSpan="2">
                  <a:txBody>
                    <a:bodyPr/>
                    <a:lstStyle/>
                    <a:p>
                      <a:pPr marL="0" indent="0" rtl="0">
                        <a:buFont typeface="Arial" panose="020B0604020202020204" pitchFamily="34" charset="0"/>
                        <a:buNone/>
                      </a:pPr>
                      <a:r>
                        <a:rPr lang="en-AU" sz="1050" b="1" kern="1200" noProof="0">
                          <a:solidFill>
                            <a:schemeClr val="bg1"/>
                          </a:solidFill>
                          <a:latin typeface="+mn-lt"/>
                          <a:ea typeface="+mn-ea"/>
                          <a:cs typeface="Arial" charset="0"/>
                        </a:rPr>
                        <a:t>CGEPS' platform/ templates </a:t>
                      </a:r>
                      <a:endParaRPr lang="en-AU" sz="1050"/>
                    </a:p>
                  </a:txBody>
                  <a:tcPr marL="108000" marR="108000" marT="36000" marB="36000">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50000"/>
                      </a:schemeClr>
                    </a:solidFill>
                  </a:tcPr>
                </a:tc>
                <a:tc>
                  <a:txBody>
                    <a:bodyPr/>
                    <a:lstStyle/>
                    <a:p>
                      <a:pPr marL="0" indent="0" algn="l" defTabSz="914400" rtl="0" eaLnBrk="1" latinLnBrk="0" hangingPunct="1">
                        <a:lnSpc>
                          <a:spcPct val="95000"/>
                        </a:lnSpc>
                        <a:buFont typeface="Arial" panose="020B0604020202020204" pitchFamily="34" charset="0"/>
                        <a:buNone/>
                      </a:pPr>
                      <a:r>
                        <a:rPr lang="en-AU" sz="1000" kern="1200">
                          <a:solidFill>
                            <a:schemeClr val="accent1"/>
                          </a:solidFill>
                          <a:latin typeface="+mn-lt"/>
                          <a:ea typeface="+mn-ea"/>
                          <a:cs typeface="+mn-cs"/>
                        </a:rPr>
                        <a:t>Some responding defined entities faced repeated issues with the reporting platform causing delays and incorrect results.</a:t>
                      </a:r>
                    </a:p>
                    <a:p>
                      <a:pPr marL="0" indent="0" algn="l" defTabSz="914400" rtl="0" eaLnBrk="1" latinLnBrk="0" hangingPunct="1">
                        <a:lnSpc>
                          <a:spcPct val="95000"/>
                        </a:lnSpc>
                        <a:buFont typeface="Arial" panose="020B0604020202020204" pitchFamily="34" charset="0"/>
                        <a:buNone/>
                      </a:pPr>
                      <a:r>
                        <a:rPr lang="en-AU" sz="1000" kern="1200">
                          <a:solidFill>
                            <a:schemeClr val="accent1"/>
                          </a:solidFill>
                          <a:latin typeface="+mn-lt"/>
                          <a:ea typeface="+mn-ea"/>
                          <a:cs typeface="+mn-cs"/>
                        </a:rPr>
                        <a:t>Some found People Matters Survey (PMS) data difficult to inspect through CGEPS’ reports.</a:t>
                      </a:r>
                    </a:p>
                  </a:txBody>
                  <a:tcPr>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1346062"/>
                  </a:ext>
                </a:extLst>
              </a:tr>
              <a:tr h="343058">
                <a:tc vMerge="1">
                  <a:txBody>
                    <a:bodyPr/>
                    <a:lstStyle/>
                    <a:p>
                      <a:endParaRPr lang="en-AU"/>
                    </a:p>
                  </a:txBody>
                  <a:tcPr/>
                </a:tc>
                <a:tc>
                  <a:txBody>
                    <a:bodyPr/>
                    <a:lstStyle/>
                    <a:p>
                      <a:pPr marL="0" indent="0" algn="l" defTabSz="914400" rtl="0" eaLnBrk="1" latinLnBrk="0" hangingPunct="1">
                        <a:lnSpc>
                          <a:spcPct val="95000"/>
                        </a:lnSpc>
                        <a:buFont typeface="Arial" panose="020B0604020202020204" pitchFamily="34" charset="0"/>
                        <a:buNone/>
                      </a:pPr>
                      <a:r>
                        <a:rPr lang="en-AU" sz="1000" kern="1200">
                          <a:solidFill>
                            <a:schemeClr val="accent1"/>
                          </a:solidFill>
                          <a:latin typeface="+mn-lt"/>
                          <a:ea typeface="+mn-ea"/>
                          <a:cs typeface="+mn-cs"/>
                        </a:rPr>
                        <a:t>Majority of responding defined entities stated that the website needs to be improved as it currently has too much information and is hard to navigate.</a:t>
                      </a:r>
                    </a:p>
                  </a:txBody>
                  <a:tcPr>
                    <a:lnL w="12700" cmpd="sng">
                      <a:noFill/>
                    </a:lnL>
                    <a:lnR w="12700" cmpd="sng">
                      <a:noFill/>
                    </a:lnR>
                    <a:lnT w="63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9894846"/>
                  </a:ext>
                </a:extLst>
              </a:tr>
            </a:tbl>
          </a:graphicData>
        </a:graphic>
      </p:graphicFrame>
      <p:pic>
        <p:nvPicPr>
          <p:cNvPr id="7" name="Graphic 6">
            <a:extLst>
              <a:ext uri="{FF2B5EF4-FFF2-40B4-BE49-F238E27FC236}">
                <a16:creationId xmlns:a16="http://schemas.microsoft.com/office/drawing/2014/main" id="{6493D05C-2837-9371-E7C6-85690703A9D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l="104" r="104"/>
          <a:stretch/>
        </p:blipFill>
        <p:spPr>
          <a:xfrm>
            <a:off x="11051512" y="1686251"/>
            <a:ext cx="305757" cy="306396"/>
          </a:xfrm>
          <a:prstGeom prst="rect">
            <a:avLst/>
          </a:prstGeom>
        </p:spPr>
      </p:pic>
      <p:pic>
        <p:nvPicPr>
          <p:cNvPr id="8" name="Graphic 7" descr="Badge Follow with solid fill">
            <a:extLst>
              <a:ext uri="{FF2B5EF4-FFF2-40B4-BE49-F238E27FC236}">
                <a16:creationId xmlns:a16="http://schemas.microsoft.com/office/drawing/2014/main" id="{D1FF9420-ECFE-1C33-3EBE-477C20013933}"/>
              </a:ext>
            </a:extLst>
          </p:cNvPr>
          <p:cNvPicPr>
            <a:picLocks noChangeAspect="1"/>
          </p:cNvPicPr>
          <p:nvPr/>
        </p:nvPicPr>
        <p:blipFill>
          <a:blip r:embed="rId8">
            <a:extLst>
              <a:ext uri="{96DAC541-7B7A-43D3-8B79-37D633B846F1}">
                <asvg:svgBlip xmlns:asvg="http://schemas.microsoft.com/office/drawing/2016/SVG/main" r:embed="rId9"/>
              </a:ext>
            </a:extLst>
          </a:blip>
          <a:srcRect l="69" r="69"/>
          <a:stretch/>
        </p:blipFill>
        <p:spPr>
          <a:xfrm>
            <a:off x="3442526" y="1686251"/>
            <a:ext cx="305971" cy="306396"/>
          </a:xfrm>
          <a:prstGeom prst="rect">
            <a:avLst/>
          </a:prstGeom>
        </p:spPr>
      </p:pic>
      <p:sp>
        <p:nvSpPr>
          <p:cNvPr id="3" name="Slide Number Placeholder 2">
            <a:extLst>
              <a:ext uri="{FF2B5EF4-FFF2-40B4-BE49-F238E27FC236}">
                <a16:creationId xmlns:a16="http://schemas.microsoft.com/office/drawing/2014/main" id="{5919806D-A245-9D24-2D4E-98501DF6BF9E}"/>
              </a:ext>
            </a:extLst>
          </p:cNvPr>
          <p:cNvSpPr>
            <a:spLocks noGrp="1"/>
          </p:cNvSpPr>
          <p:nvPr>
            <p:ph type="sldNum" sz="quarter" idx="15"/>
          </p:nvPr>
        </p:nvSpPr>
        <p:spPr/>
        <p:txBody>
          <a:bodyPr/>
          <a:lstStyle/>
          <a:p>
            <a:fld id="{F5AEA0E0-5CC6-4BD0-905C-A0021E419432}" type="slidenum">
              <a:rPr lang="en-AU" smtClean="0"/>
              <a:pPr/>
              <a:t>38</a:t>
            </a:fld>
            <a:endParaRPr lang="en-AU"/>
          </a:p>
        </p:txBody>
      </p:sp>
    </p:spTree>
    <p:extLst>
      <p:ext uri="{BB962C8B-B14F-4D97-AF65-F5344CB8AC3E}">
        <p14:creationId xmlns:p14="http://schemas.microsoft.com/office/powerpoint/2010/main" val="3654012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DDD31-0318-F5FC-ADE8-0478FCEDDE2D}"/>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C12CAFC-2729-54F4-D3E2-33EFDC65D7FA}"/>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000433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7C12CAFC-2729-54F4-D3E2-33EFDC65D7F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240E4F-6916-80B2-F142-11036016CCC0}"/>
              </a:ext>
            </a:extLst>
          </p:cNvPr>
          <p:cNvSpPr>
            <a:spLocks noGrp="1"/>
          </p:cNvSpPr>
          <p:nvPr>
            <p:ph type="title"/>
          </p:nvPr>
        </p:nvSpPr>
        <p:spPr>
          <a:xfrm>
            <a:off x="723200" y="3085614"/>
            <a:ext cx="7110615" cy="2878458"/>
          </a:xfrm>
        </p:spPr>
        <p:txBody>
          <a:bodyPr vert="horz" anchor="t"/>
          <a:lstStyle/>
          <a:p>
            <a:r>
              <a:rPr lang="en-US" sz="4800"/>
              <a:t>Opportunities to address challenges with progress reporting and progress audit processes</a:t>
            </a:r>
          </a:p>
        </p:txBody>
      </p:sp>
      <p:sp>
        <p:nvSpPr>
          <p:cNvPr id="10" name="Rectangle 9">
            <a:extLst>
              <a:ext uri="{FF2B5EF4-FFF2-40B4-BE49-F238E27FC236}">
                <a16:creationId xmlns:a16="http://schemas.microsoft.com/office/drawing/2014/main" id="{9093586F-E43F-4FF6-6B62-CED541EB301B}"/>
              </a:ext>
              <a:ext uri="{C183D7F6-B498-43B3-948B-1728B52AA6E4}">
                <adec:decorative xmlns:adec="http://schemas.microsoft.com/office/drawing/2017/decorative" val="1"/>
              </a:ext>
            </a:extLst>
          </p:cNvPr>
          <p:cNvSpPr/>
          <p:nvPr/>
        </p:nvSpPr>
        <p:spPr>
          <a:xfrm>
            <a:off x="778859" y="1642630"/>
            <a:ext cx="1230050" cy="1230050"/>
          </a:xfrm>
          <a:prstGeom prst="rect">
            <a:avLst/>
          </a:prstGeom>
          <a:solidFill>
            <a:srgbClr val="EA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descr="Clipboard Ticked with solid fill">
            <a:extLst>
              <a:ext uri="{FF2B5EF4-FFF2-40B4-BE49-F238E27FC236}">
                <a16:creationId xmlns:a16="http://schemas.microsoft.com/office/drawing/2014/main" id="{4A93680C-0EA4-E92B-4EB1-BA4DD267A946}"/>
              </a:ext>
            </a:extLst>
          </p:cNvPr>
          <p:cNvPicPr>
            <a:picLocks noChangeAspect="1"/>
          </p:cNvPicPr>
          <p:nvPr/>
        </p:nvPicPr>
        <p:blipFill>
          <a:blip r:embed="rId6">
            <a:extLst>
              <a:ext uri="{96DAC541-7B7A-43D3-8B79-37D633B846F1}">
                <asvg:svgBlip xmlns:asvg="http://schemas.microsoft.com/office/drawing/2016/SVG/main" r:embed="rId7"/>
              </a:ext>
            </a:extLst>
          </a:blip>
          <a:srcRect l="130" r="130"/>
          <a:stretch/>
        </p:blipFill>
        <p:spPr>
          <a:xfrm>
            <a:off x="937319" y="1800455"/>
            <a:ext cx="912020" cy="914400"/>
          </a:xfrm>
          <a:prstGeom prst="rect">
            <a:avLst/>
          </a:prstGeom>
        </p:spPr>
      </p:pic>
      <p:sp>
        <p:nvSpPr>
          <p:cNvPr id="9" name="Slide Number Placeholder 8">
            <a:extLst>
              <a:ext uri="{FF2B5EF4-FFF2-40B4-BE49-F238E27FC236}">
                <a16:creationId xmlns:a16="http://schemas.microsoft.com/office/drawing/2014/main" id="{E6CF9C80-0A10-8ED3-4B9A-30BD9DE04B98}"/>
              </a:ext>
            </a:extLst>
          </p:cNvPr>
          <p:cNvSpPr>
            <a:spLocks noGrp="1"/>
          </p:cNvSpPr>
          <p:nvPr>
            <p:ph type="sldNum" sz="quarter" idx="14"/>
          </p:nvPr>
        </p:nvSpPr>
        <p:spPr/>
        <p:txBody>
          <a:bodyPr/>
          <a:lstStyle/>
          <a:p>
            <a:fld id="{F5AEA0E0-5CC6-4BD0-905C-A0021E419432}" type="slidenum">
              <a:rPr lang="en-AU" smtClean="0"/>
              <a:pPr/>
              <a:t>39</a:t>
            </a:fld>
            <a:endParaRPr lang="en-AU"/>
          </a:p>
        </p:txBody>
      </p:sp>
    </p:spTree>
    <p:extLst>
      <p:ext uri="{BB962C8B-B14F-4D97-AF65-F5344CB8AC3E}">
        <p14:creationId xmlns:p14="http://schemas.microsoft.com/office/powerpoint/2010/main" val="360381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233964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ound Same-side Corner of Rectangle 5">
            <a:extLst>
              <a:ext uri="{FF2B5EF4-FFF2-40B4-BE49-F238E27FC236}">
                <a16:creationId xmlns:a16="http://schemas.microsoft.com/office/drawing/2014/main" id="{E4583AFF-04C2-DFE7-1EF4-35F30504A009}"/>
              </a:ext>
              <a:ext uri="{C183D7F6-B498-43B3-948B-1728B52AA6E4}">
                <adec:decorative xmlns:adec="http://schemas.microsoft.com/office/drawing/2017/decorative" val="1"/>
              </a:ext>
            </a:extLst>
          </p:cNvPr>
          <p:cNvSpPr/>
          <p:nvPr/>
        </p:nvSpPr>
        <p:spPr>
          <a:xfrm>
            <a:off x="766198" y="1641507"/>
            <a:ext cx="2278800" cy="4667217"/>
          </a:xfrm>
          <a:prstGeom prst="round2SameRect">
            <a:avLst>
              <a:gd name="adj1" fmla="val 0"/>
              <a:gd name="adj2" fmla="val 0"/>
            </a:avLst>
          </a:prstGeom>
          <a:gradFill>
            <a:gsLst>
              <a:gs pos="53000">
                <a:srgbClr val="EADBFF"/>
              </a:gs>
              <a:gs pos="99000">
                <a:schemeClr val="accent5">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8FF5E47-5204-CE17-2F8C-4813723FC361}"/>
              </a:ext>
            </a:extLst>
          </p:cNvPr>
          <p:cNvSpPr>
            <a:spLocks noGrp="1"/>
          </p:cNvSpPr>
          <p:nvPr>
            <p:ph type="title"/>
          </p:nvPr>
        </p:nvSpPr>
        <p:spPr/>
        <p:txBody>
          <a:bodyPr vert="horz"/>
          <a:lstStyle/>
          <a:p>
            <a:r>
              <a:rPr lang="en-AU"/>
              <a:t>Gender equality remains a global challenge, with Australia making significant strides through Victoria’s Gender Equality Act 2020</a:t>
            </a:r>
          </a:p>
        </p:txBody>
      </p:sp>
      <p:sp>
        <p:nvSpPr>
          <p:cNvPr id="4" name="Text Placeholder 3">
            <a:extLst>
              <a:ext uri="{FF2B5EF4-FFF2-40B4-BE49-F238E27FC236}">
                <a16:creationId xmlns:a16="http://schemas.microsoft.com/office/drawing/2014/main" id="{392C56BE-0402-979C-CEC4-4D7CF73809DA}"/>
              </a:ext>
            </a:extLst>
          </p:cNvPr>
          <p:cNvSpPr>
            <a:spLocks noGrp="1"/>
          </p:cNvSpPr>
          <p:nvPr>
            <p:ph type="body" sz="quarter" idx="13"/>
          </p:nvPr>
        </p:nvSpPr>
        <p:spPr>
          <a:xfrm>
            <a:off x="766199" y="6535210"/>
            <a:ext cx="9720000" cy="252000"/>
          </a:xfrm>
        </p:spPr>
        <p:txBody>
          <a:bodyPr/>
          <a:lstStyle/>
          <a:p>
            <a:r>
              <a:rPr lang="en-AU"/>
              <a:t>Source: </a:t>
            </a:r>
            <a:r>
              <a:rPr lang="en-AU" sz="900"/>
              <a:t>Commission for Gender Equality in the Public Sector. (2024). </a:t>
            </a:r>
            <a:r>
              <a:rPr lang="en-AU"/>
              <a:t>Right Lane Consulting. (2024).; Rogers, A. (2024, May). Revaluing work. https://www.churchilltrust.com.au/fellow/amy-rogers-vic-2019/</a:t>
            </a:r>
          </a:p>
        </p:txBody>
      </p:sp>
      <p:grpSp>
        <p:nvGrpSpPr>
          <p:cNvPr id="10" name="Group 9">
            <a:extLst>
              <a:ext uri="{FF2B5EF4-FFF2-40B4-BE49-F238E27FC236}">
                <a16:creationId xmlns:a16="http://schemas.microsoft.com/office/drawing/2014/main" id="{43709791-D63A-6FCC-40E4-DB25558683D4}"/>
              </a:ext>
              <a:ext uri="{C183D7F6-B498-43B3-948B-1728B52AA6E4}">
                <adec:decorative xmlns:adec="http://schemas.microsoft.com/office/drawing/2017/decorative" val="1"/>
              </a:ext>
            </a:extLst>
          </p:cNvPr>
          <p:cNvGrpSpPr/>
          <p:nvPr/>
        </p:nvGrpSpPr>
        <p:grpSpPr>
          <a:xfrm>
            <a:off x="1110661" y="1909317"/>
            <a:ext cx="1588522" cy="1491974"/>
            <a:chOff x="1147465" y="1937027"/>
            <a:chExt cx="1514913" cy="1422838"/>
          </a:xfrm>
        </p:grpSpPr>
        <p:sp>
          <p:nvSpPr>
            <p:cNvPr id="11" name="Freeform: Shape 10">
              <a:extLst>
                <a:ext uri="{FF2B5EF4-FFF2-40B4-BE49-F238E27FC236}">
                  <a16:creationId xmlns:a16="http://schemas.microsoft.com/office/drawing/2014/main" id="{6131C7C5-D49F-3DBE-676F-CF415E06CD40}"/>
                </a:ext>
              </a:extLst>
            </p:cNvPr>
            <p:cNvSpPr/>
            <p:nvPr/>
          </p:nvSpPr>
          <p:spPr>
            <a:xfrm>
              <a:off x="1147465" y="2366664"/>
              <a:ext cx="1033529" cy="993201"/>
            </a:xfrm>
            <a:custGeom>
              <a:avLst/>
              <a:gdLst>
                <a:gd name="connsiteX0" fmla="*/ 590339 w 590338"/>
                <a:gd name="connsiteY0" fmla="*/ 567303 h 567303"/>
                <a:gd name="connsiteX1" fmla="*/ 469082 w 590338"/>
                <a:gd name="connsiteY1" fmla="*/ 456964 h 567303"/>
                <a:gd name="connsiteX2" fmla="*/ 0 w 590338"/>
                <a:gd name="connsiteY2" fmla="*/ 456964 h 567303"/>
                <a:gd name="connsiteX3" fmla="*/ 0 w 590338"/>
                <a:gd name="connsiteY3" fmla="*/ 0 h 567303"/>
                <a:gd name="connsiteX4" fmla="*/ 590339 w 590338"/>
                <a:gd name="connsiteY4" fmla="*/ 0 h 567303"/>
                <a:gd name="connsiteX5" fmla="*/ 590339 w 590338"/>
                <a:gd name="connsiteY5" fmla="*/ 567303 h 56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338" h="567303">
                  <a:moveTo>
                    <a:pt x="590339" y="567303"/>
                  </a:moveTo>
                  <a:lnTo>
                    <a:pt x="469082" y="456964"/>
                  </a:lnTo>
                  <a:lnTo>
                    <a:pt x="0" y="456964"/>
                  </a:lnTo>
                  <a:lnTo>
                    <a:pt x="0" y="0"/>
                  </a:lnTo>
                  <a:lnTo>
                    <a:pt x="590339" y="0"/>
                  </a:lnTo>
                  <a:lnTo>
                    <a:pt x="590339" y="567303"/>
                  </a:lnTo>
                  <a:close/>
                </a:path>
              </a:pathLst>
            </a:custGeom>
            <a:solidFill>
              <a:srgbClr val="7030A0"/>
            </a:solidFill>
            <a:ln w="0" cap="flat">
              <a:noFill/>
              <a:prstDash val="solid"/>
              <a:miter/>
            </a:ln>
          </p:spPr>
          <p:txBody>
            <a:bodyPr rtlCol="0" anchor="ctr"/>
            <a:lstStyle/>
            <a:p>
              <a:endParaRPr lang="en-AU" dirty="0"/>
            </a:p>
          </p:txBody>
        </p:sp>
        <p:sp>
          <p:nvSpPr>
            <p:cNvPr id="12" name="Freeform: Shape 11">
              <a:extLst>
                <a:ext uri="{FF2B5EF4-FFF2-40B4-BE49-F238E27FC236}">
                  <a16:creationId xmlns:a16="http://schemas.microsoft.com/office/drawing/2014/main" id="{9A3372CD-9640-F37B-6FD4-14345A6E6E38}"/>
                </a:ext>
              </a:extLst>
            </p:cNvPr>
            <p:cNvSpPr/>
            <p:nvPr/>
          </p:nvSpPr>
          <p:spPr>
            <a:xfrm>
              <a:off x="1344082" y="2616927"/>
              <a:ext cx="511745" cy="27054"/>
            </a:xfrm>
            <a:custGeom>
              <a:avLst/>
              <a:gdLst>
                <a:gd name="connsiteX0" fmla="*/ 0 w 292302"/>
                <a:gd name="connsiteY0" fmla="*/ 0 h 15453"/>
                <a:gd name="connsiteX1" fmla="*/ 292302 w 292302"/>
                <a:gd name="connsiteY1" fmla="*/ 0 h 15453"/>
              </a:gdLst>
              <a:ahLst/>
              <a:cxnLst>
                <a:cxn ang="0">
                  <a:pos x="connsiteX0" y="connsiteY0"/>
                </a:cxn>
                <a:cxn ang="0">
                  <a:pos x="connsiteX1" y="connsiteY1"/>
                </a:cxn>
              </a:cxnLst>
              <a:rect l="l" t="t" r="r" b="b"/>
              <a:pathLst>
                <a:path w="292302" h="15453">
                  <a:moveTo>
                    <a:pt x="0" y="0"/>
                  </a:moveTo>
                  <a:lnTo>
                    <a:pt x="292302" y="0"/>
                  </a:lnTo>
                </a:path>
              </a:pathLst>
            </a:custGeom>
            <a:ln w="19433" cap="flat">
              <a:solidFill>
                <a:schemeClr val="bg1"/>
              </a:solidFill>
              <a:prstDash val="solid"/>
              <a:miter/>
            </a:ln>
          </p:spPr>
          <p:txBody>
            <a:bodyPr rtlCol="0" anchor="ctr"/>
            <a:lstStyle/>
            <a:p>
              <a:endParaRPr lang="en-AU" dirty="0"/>
            </a:p>
          </p:txBody>
        </p:sp>
        <p:sp>
          <p:nvSpPr>
            <p:cNvPr id="13" name="Freeform: Shape 12">
              <a:extLst>
                <a:ext uri="{FF2B5EF4-FFF2-40B4-BE49-F238E27FC236}">
                  <a16:creationId xmlns:a16="http://schemas.microsoft.com/office/drawing/2014/main" id="{83FC0B19-2F8C-30A4-1946-03606BA5E64B}"/>
                </a:ext>
              </a:extLst>
            </p:cNvPr>
            <p:cNvSpPr/>
            <p:nvPr/>
          </p:nvSpPr>
          <p:spPr>
            <a:xfrm>
              <a:off x="1344082" y="2759779"/>
              <a:ext cx="511745" cy="27054"/>
            </a:xfrm>
            <a:custGeom>
              <a:avLst/>
              <a:gdLst>
                <a:gd name="connsiteX0" fmla="*/ 0 w 292302"/>
                <a:gd name="connsiteY0" fmla="*/ 0 h 15453"/>
                <a:gd name="connsiteX1" fmla="*/ 292302 w 292302"/>
                <a:gd name="connsiteY1" fmla="*/ 0 h 15453"/>
              </a:gdLst>
              <a:ahLst/>
              <a:cxnLst>
                <a:cxn ang="0">
                  <a:pos x="connsiteX0" y="connsiteY0"/>
                </a:cxn>
                <a:cxn ang="0">
                  <a:pos x="connsiteX1" y="connsiteY1"/>
                </a:cxn>
              </a:cxnLst>
              <a:rect l="l" t="t" r="r" b="b"/>
              <a:pathLst>
                <a:path w="292302" h="15453">
                  <a:moveTo>
                    <a:pt x="0" y="0"/>
                  </a:moveTo>
                  <a:lnTo>
                    <a:pt x="292302" y="0"/>
                  </a:lnTo>
                </a:path>
              </a:pathLst>
            </a:custGeom>
            <a:ln w="19433" cap="flat">
              <a:solidFill>
                <a:schemeClr val="bg1"/>
              </a:solidFill>
              <a:prstDash val="solid"/>
              <a:miter/>
            </a:ln>
          </p:spPr>
          <p:txBody>
            <a:bodyPr rtlCol="0" anchor="ctr"/>
            <a:lstStyle/>
            <a:p>
              <a:endParaRPr lang="en-AU" dirty="0"/>
            </a:p>
          </p:txBody>
        </p:sp>
        <p:sp>
          <p:nvSpPr>
            <p:cNvPr id="14" name="Freeform: Shape 13">
              <a:extLst>
                <a:ext uri="{FF2B5EF4-FFF2-40B4-BE49-F238E27FC236}">
                  <a16:creationId xmlns:a16="http://schemas.microsoft.com/office/drawing/2014/main" id="{0C156510-6FC1-903A-640A-55E301B3FDD6}"/>
                </a:ext>
              </a:extLst>
            </p:cNvPr>
            <p:cNvSpPr/>
            <p:nvPr/>
          </p:nvSpPr>
          <p:spPr>
            <a:xfrm>
              <a:off x="1344082" y="2902360"/>
              <a:ext cx="511745" cy="27054"/>
            </a:xfrm>
            <a:custGeom>
              <a:avLst/>
              <a:gdLst>
                <a:gd name="connsiteX0" fmla="*/ 0 w 292302"/>
                <a:gd name="connsiteY0" fmla="*/ 0 h 15453"/>
                <a:gd name="connsiteX1" fmla="*/ 292302 w 292302"/>
                <a:gd name="connsiteY1" fmla="*/ 0 h 15453"/>
              </a:gdLst>
              <a:ahLst/>
              <a:cxnLst>
                <a:cxn ang="0">
                  <a:pos x="connsiteX0" y="connsiteY0"/>
                </a:cxn>
                <a:cxn ang="0">
                  <a:pos x="connsiteX1" y="connsiteY1"/>
                </a:cxn>
              </a:cxnLst>
              <a:rect l="l" t="t" r="r" b="b"/>
              <a:pathLst>
                <a:path w="292302" h="15453">
                  <a:moveTo>
                    <a:pt x="0" y="0"/>
                  </a:moveTo>
                  <a:lnTo>
                    <a:pt x="292302" y="0"/>
                  </a:lnTo>
                </a:path>
              </a:pathLst>
            </a:custGeom>
            <a:ln w="19433" cap="flat">
              <a:solidFill>
                <a:schemeClr val="bg1"/>
              </a:solidFill>
              <a:prstDash val="solid"/>
              <a:miter/>
            </a:ln>
          </p:spPr>
          <p:txBody>
            <a:bodyPr rtlCol="0" anchor="ctr"/>
            <a:lstStyle/>
            <a:p>
              <a:endParaRPr lang="en-AU" dirty="0"/>
            </a:p>
          </p:txBody>
        </p:sp>
        <p:sp>
          <p:nvSpPr>
            <p:cNvPr id="15" name="Freeform: Shape 14">
              <a:extLst>
                <a:ext uri="{FF2B5EF4-FFF2-40B4-BE49-F238E27FC236}">
                  <a16:creationId xmlns:a16="http://schemas.microsoft.com/office/drawing/2014/main" id="{115D562D-8862-11AD-A320-5ACD3BE81155}"/>
                </a:ext>
              </a:extLst>
            </p:cNvPr>
            <p:cNvSpPr/>
            <p:nvPr/>
          </p:nvSpPr>
          <p:spPr>
            <a:xfrm>
              <a:off x="1931977" y="1937027"/>
              <a:ext cx="730401" cy="701814"/>
            </a:xfrm>
            <a:custGeom>
              <a:avLst/>
              <a:gdLst>
                <a:gd name="connsiteX0" fmla="*/ 0 w 417195"/>
                <a:gd name="connsiteY0" fmla="*/ 400867 h 400867"/>
                <a:gd name="connsiteX1" fmla="*/ 85733 w 417195"/>
                <a:gd name="connsiteY1" fmla="*/ 322827 h 400867"/>
                <a:gd name="connsiteX2" fmla="*/ 417195 w 417195"/>
                <a:gd name="connsiteY2" fmla="*/ 322827 h 400867"/>
                <a:gd name="connsiteX3" fmla="*/ 417195 w 417195"/>
                <a:gd name="connsiteY3" fmla="*/ 0 h 400867"/>
                <a:gd name="connsiteX4" fmla="*/ 0 w 417195"/>
                <a:gd name="connsiteY4" fmla="*/ 0 h 400867"/>
                <a:gd name="connsiteX5" fmla="*/ 0 w 417195"/>
                <a:gd name="connsiteY5" fmla="*/ 400867 h 40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95" h="400867">
                  <a:moveTo>
                    <a:pt x="0" y="400867"/>
                  </a:moveTo>
                  <a:lnTo>
                    <a:pt x="85733" y="322827"/>
                  </a:lnTo>
                  <a:lnTo>
                    <a:pt x="417195" y="322827"/>
                  </a:lnTo>
                  <a:lnTo>
                    <a:pt x="417195" y="0"/>
                  </a:lnTo>
                  <a:lnTo>
                    <a:pt x="0" y="0"/>
                  </a:lnTo>
                  <a:lnTo>
                    <a:pt x="0" y="400867"/>
                  </a:lnTo>
                  <a:close/>
                </a:path>
              </a:pathLst>
            </a:custGeom>
            <a:solidFill>
              <a:srgbClr val="BA56FF"/>
            </a:solidFill>
            <a:ln w="0" cap="flat">
              <a:noFill/>
              <a:prstDash val="solid"/>
              <a:miter/>
            </a:ln>
          </p:spPr>
          <p:txBody>
            <a:bodyPr rtlCol="0" anchor="ctr"/>
            <a:lstStyle/>
            <a:p>
              <a:endParaRPr lang="en-AU" dirty="0"/>
            </a:p>
          </p:txBody>
        </p:sp>
      </p:grpSp>
      <p:graphicFrame>
        <p:nvGraphicFramePr>
          <p:cNvPr id="5" name="Table 4">
            <a:extLst>
              <a:ext uri="{FF2B5EF4-FFF2-40B4-BE49-F238E27FC236}">
                <a16:creationId xmlns:a16="http://schemas.microsoft.com/office/drawing/2014/main" id="{3712774C-B2E0-6B26-011F-AF9120E06BE7}"/>
              </a:ext>
            </a:extLst>
          </p:cNvPr>
          <p:cNvGraphicFramePr>
            <a:graphicFrameLocks noGrp="1"/>
          </p:cNvGraphicFramePr>
          <p:nvPr>
            <p:extLst>
              <p:ext uri="{D42A27DB-BD31-4B8C-83A1-F6EECF244321}">
                <p14:modId xmlns:p14="http://schemas.microsoft.com/office/powerpoint/2010/main" val="1247904089"/>
              </p:ext>
            </p:extLst>
          </p:nvPr>
        </p:nvGraphicFramePr>
        <p:xfrm>
          <a:off x="3143250" y="1641507"/>
          <a:ext cx="8282549" cy="4667217"/>
        </p:xfrm>
        <a:graphic>
          <a:graphicData uri="http://schemas.openxmlformats.org/drawingml/2006/table">
            <a:tbl>
              <a:tblPr firstRow="1" bandRow="1">
                <a:tableStyleId>{5C22544A-7EE6-4342-B048-85BDC9FD1C3A}</a:tableStyleId>
              </a:tblPr>
              <a:tblGrid>
                <a:gridCol w="8282549">
                  <a:extLst>
                    <a:ext uri="{9D8B030D-6E8A-4147-A177-3AD203B41FA5}">
                      <a16:colId xmlns:a16="http://schemas.microsoft.com/office/drawing/2014/main" val="1084505482"/>
                    </a:ext>
                  </a:extLst>
                </a:gridCol>
              </a:tblGrid>
              <a:tr h="4667217">
                <a:tc>
                  <a:txBody>
                    <a:bodyPr/>
                    <a:lstStyle/>
                    <a:p>
                      <a:pPr marL="0" marR="0" lvl="0" indent="0" algn="l" defTabSz="914400" rtl="0" eaLnBrk="1" fontAlgn="auto" latinLnBrk="0" hangingPunct="1">
                        <a:lnSpc>
                          <a:spcPct val="100000"/>
                        </a:lnSpc>
                        <a:spcBef>
                          <a:spcPts val="200"/>
                        </a:spcBef>
                        <a:spcAft>
                          <a:spcPts val="600"/>
                        </a:spcAft>
                        <a:buClrTx/>
                        <a:buSzTx/>
                        <a:buFontTx/>
                        <a:buNone/>
                        <a:tabLst>
                          <a:tab pos="615950" algn="l"/>
                        </a:tabLst>
                        <a:defRPr/>
                      </a:pPr>
                      <a:r>
                        <a:rPr lang="en-AU" sz="1100" b="0" kern="1200" noProof="0">
                          <a:solidFill>
                            <a:schemeClr val="accent1"/>
                          </a:solidFill>
                          <a:latin typeface="+mn-lt"/>
                          <a:ea typeface="+mn-ea"/>
                          <a:cs typeface="+mn-cs"/>
                        </a:rPr>
                        <a:t>Globally, gender equality remains one of the most pressing and complex challenges of our time. While significant progress has been made, many countries continue to grapple with structural inequalities that disproportionately affect women and marginalised groups. Across the world, efforts to bridge these gaps have gained momentum, with legislative reforms, social movements, and public policy playing key roles in advancing the agenda for equality. Yet, even with this progress, many of the systems and structures that sustain gender inequality persist, particularly in the workplace. </a:t>
                      </a:r>
                    </a:p>
                    <a:p>
                      <a:pPr marL="0" marR="0" lvl="0" indent="0" algn="l" defTabSz="914400" rtl="0" eaLnBrk="1" fontAlgn="auto" latinLnBrk="0" hangingPunct="1">
                        <a:lnSpc>
                          <a:spcPct val="100000"/>
                        </a:lnSpc>
                        <a:spcBef>
                          <a:spcPts val="200"/>
                        </a:spcBef>
                        <a:spcAft>
                          <a:spcPts val="600"/>
                        </a:spcAft>
                        <a:buClrTx/>
                        <a:buSzTx/>
                        <a:buFontTx/>
                        <a:buNone/>
                        <a:tabLst>
                          <a:tab pos="615950" algn="l"/>
                        </a:tabLst>
                        <a:defRPr/>
                      </a:pPr>
                      <a:r>
                        <a:rPr lang="en-AU" sz="1100" b="0" kern="1200" noProof="0">
                          <a:solidFill>
                            <a:schemeClr val="accent1"/>
                          </a:solidFill>
                          <a:latin typeface="+mn-lt"/>
                          <a:ea typeface="+mn-ea"/>
                          <a:cs typeface="+mn-cs"/>
                        </a:rPr>
                        <a:t>Australia, however, stands out as one of the few countries that has committed to tackling these issues through robust legislative frameworks. In recent years, Australia has seen an increased focus on gender equality, driven by both public and political demand. A series of reforms, campaigns, and inquiries, such as the #MeToo movement and the Respect at Work inquiry, have underscored the urgent need to address inequalities in the workplace and beyond. However, despite decades of advocacy by unions and women’s movements, achieving widespread gender equality continues to be a significant challenge, especially in sectors characterised by gender segregation and undervaluation of work. </a:t>
                      </a:r>
                    </a:p>
                    <a:p>
                      <a:pPr marL="0" marR="0" lvl="0" indent="0" algn="l" defTabSz="914400" rtl="0" eaLnBrk="1" fontAlgn="auto" latinLnBrk="0" hangingPunct="1">
                        <a:lnSpc>
                          <a:spcPct val="100000"/>
                        </a:lnSpc>
                        <a:spcBef>
                          <a:spcPts val="200"/>
                        </a:spcBef>
                        <a:spcAft>
                          <a:spcPts val="600"/>
                        </a:spcAft>
                        <a:buClrTx/>
                        <a:buSzTx/>
                        <a:buFontTx/>
                        <a:buNone/>
                        <a:tabLst>
                          <a:tab pos="615950" algn="l"/>
                        </a:tabLst>
                        <a:defRPr/>
                      </a:pPr>
                      <a:r>
                        <a:rPr lang="en-AU" sz="1100" b="0" kern="1200" noProof="0">
                          <a:solidFill>
                            <a:schemeClr val="accent1"/>
                          </a:solidFill>
                          <a:latin typeface="+mn-lt"/>
                          <a:ea typeface="+mn-ea"/>
                          <a:cs typeface="+mn-cs"/>
                        </a:rPr>
                        <a:t>Amid this backdrop, Victoria has taken a leadership role with the introduction of the Gender Equality Act 2020 (Vic). This groundbreaking legislation positions Victoria as a leader in workplace gender equality, both in Australia and internationally. The Act mandates public sector organisations, local councils, hospitals and universities, collectively referred to as ‘defined entities,’ to embed gender equality in their policies, programs, and services. These entities, with 50 or more employees, are required to </a:t>
                      </a:r>
                      <a:r>
                        <a:rPr lang="en-US" sz="1100" b="0" kern="1200" noProof="0">
                          <a:solidFill>
                            <a:schemeClr val="accent1"/>
                          </a:solidFill>
                          <a:latin typeface="+mn-lt"/>
                          <a:ea typeface="+mn-ea"/>
                          <a:cs typeface="+mn-cs"/>
                        </a:rPr>
                        <a:t>conduct workplace audits, develop Gender Equality Action Plans (GEAPs), undertake Gender Impact Assessments (GIAs) and report on their progresses every two years to ensure they promote gender equality</a:t>
                      </a:r>
                      <a:r>
                        <a:rPr lang="en-AU" sz="1100" b="0" kern="1200" noProof="0">
                          <a:solidFill>
                            <a:schemeClr val="accent1"/>
                          </a:solidFill>
                          <a:latin typeface="+mn-lt"/>
                          <a:ea typeface="+mn-ea"/>
                          <a:cs typeface="+mn-cs"/>
                        </a:rPr>
                        <a:t>. There are ~300 defined entities in Victoria with obligations under the Gender Equality Act 2020. </a:t>
                      </a:r>
                    </a:p>
                    <a:p>
                      <a:pPr marL="0" marR="0" lvl="0" indent="0" algn="l" defTabSz="914400" rtl="0" eaLnBrk="1" fontAlgn="auto" latinLnBrk="0" hangingPunct="1">
                        <a:lnSpc>
                          <a:spcPct val="100000"/>
                        </a:lnSpc>
                        <a:spcBef>
                          <a:spcPts val="200"/>
                        </a:spcBef>
                        <a:spcAft>
                          <a:spcPts val="600"/>
                        </a:spcAft>
                        <a:buClrTx/>
                        <a:buSzTx/>
                        <a:buFontTx/>
                        <a:buNone/>
                        <a:tabLst>
                          <a:tab pos="615950" algn="l"/>
                        </a:tabLst>
                        <a:defRPr/>
                      </a:pPr>
                      <a:r>
                        <a:rPr lang="en-AU" sz="1100" b="0" kern="1200" noProof="0">
                          <a:solidFill>
                            <a:schemeClr val="accent1"/>
                          </a:solidFill>
                          <a:latin typeface="+mn-lt"/>
                          <a:ea typeface="+mn-ea"/>
                          <a:cs typeface="+mn-cs"/>
                        </a:rPr>
                        <a:t>The Commission for Gender Equality in the Public Sector (CGEPS), led by Dr Niki Vincent, the Gender Equality Commissioner, oversees the implementation of the Gender Equality Act, providing guidance and support to defined entities as they work towards compliance with their legislative responsibilities. CGEPS is comprised of 16.5 FTE and with limited funding, it has supported and monitored the progress of defined entities, receiving and analysing close to 300 progress reports and audits from defined entities that are diverse in size, function, and capacity.</a:t>
                      </a:r>
                    </a:p>
                  </a:txBody>
                  <a:tcPr marL="216000" marR="216000" marT="144000" marB="144000">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gradFill>
                      <a:gsLst>
                        <a:gs pos="81000">
                          <a:schemeClr val="bg1"/>
                        </a:gs>
                        <a:gs pos="99000">
                          <a:schemeClr val="accent5">
                            <a:lumMod val="20000"/>
                            <a:lumOff val="80000"/>
                          </a:schemeClr>
                        </a:gs>
                      </a:gsLst>
                      <a:lin ang="5400000" scaled="1"/>
                    </a:gradFill>
                  </a:tcPr>
                </a:tc>
                <a:extLst>
                  <a:ext uri="{0D108BD9-81ED-4DB2-BD59-A6C34878D82A}">
                    <a16:rowId xmlns:a16="http://schemas.microsoft.com/office/drawing/2014/main" val="2694726321"/>
                  </a:ext>
                </a:extLst>
              </a:tr>
            </a:tbl>
          </a:graphicData>
        </a:graphic>
      </p:graphicFrame>
      <p:sp>
        <p:nvSpPr>
          <p:cNvPr id="3" name="Slide Number Placeholder 2">
            <a:extLst>
              <a:ext uri="{FF2B5EF4-FFF2-40B4-BE49-F238E27FC236}">
                <a16:creationId xmlns:a16="http://schemas.microsoft.com/office/drawing/2014/main" id="{689432A1-2663-78BE-5624-2DA922F7FB6E}"/>
              </a:ext>
            </a:extLst>
          </p:cNvPr>
          <p:cNvSpPr>
            <a:spLocks noGrp="1"/>
          </p:cNvSpPr>
          <p:nvPr>
            <p:ph type="sldNum" sz="quarter" idx="15"/>
          </p:nvPr>
        </p:nvSpPr>
        <p:spPr/>
        <p:txBody>
          <a:bodyPr/>
          <a:lstStyle/>
          <a:p>
            <a:fld id="{F5AEA0E0-5CC6-4BD0-905C-A0021E419432}" type="slidenum">
              <a:rPr lang="en-AU" smtClean="0"/>
              <a:pPr/>
              <a:t>4</a:t>
            </a:fld>
            <a:endParaRPr lang="en-AU"/>
          </a:p>
        </p:txBody>
      </p:sp>
    </p:spTree>
    <p:extLst>
      <p:ext uri="{BB962C8B-B14F-4D97-AF65-F5344CB8AC3E}">
        <p14:creationId xmlns:p14="http://schemas.microsoft.com/office/powerpoint/2010/main" val="1273578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E1A09-4B30-23BA-8DA3-75236578F296}"/>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AE85513-F46C-04ED-A180-DEA273595D6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550197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CAE85513-F46C-04ED-A180-DEA273595D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icture 17" descr="Two people sketching and brainstorming on table">
            <a:extLst>
              <a:ext uri="{FF2B5EF4-FFF2-40B4-BE49-F238E27FC236}">
                <a16:creationId xmlns:a16="http://schemas.microsoft.com/office/drawing/2014/main" id="{F52BF8A4-C2F7-492D-7502-3F5AC328D0CD}"/>
              </a:ext>
            </a:extLst>
          </p:cNvPr>
          <p:cNvPicPr>
            <a:picLocks noChangeAspect="1"/>
          </p:cNvPicPr>
          <p:nvPr/>
        </p:nvPicPr>
        <p:blipFill>
          <a:blip r:embed="rId6">
            <a:extLst>
              <a:ext uri="{28A0092B-C50C-407E-A947-70E740481C1C}">
                <a14:useLocalDpi xmlns:a14="http://schemas.microsoft.com/office/drawing/2010/main" val="0"/>
              </a:ext>
            </a:extLst>
          </a:blip>
          <a:srcRect l="7028" t="13193" r="8951" b="4260"/>
          <a:stretch/>
        </p:blipFill>
        <p:spPr>
          <a:xfrm>
            <a:off x="4352570" y="1688533"/>
            <a:ext cx="7072668" cy="4627940"/>
          </a:xfrm>
          <a:prstGeom prst="rect">
            <a:avLst/>
          </a:prstGeom>
        </p:spPr>
      </p:pic>
      <p:sp>
        <p:nvSpPr>
          <p:cNvPr id="19" name="Rectangle 18">
            <a:extLst>
              <a:ext uri="{FF2B5EF4-FFF2-40B4-BE49-F238E27FC236}">
                <a16:creationId xmlns:a16="http://schemas.microsoft.com/office/drawing/2014/main" id="{40B52A09-63A4-A101-98C1-868E5C7698F4}"/>
              </a:ext>
              <a:ext uri="{C183D7F6-B498-43B3-948B-1728B52AA6E4}">
                <adec:decorative xmlns:adec="http://schemas.microsoft.com/office/drawing/2017/decorative" val="1"/>
              </a:ext>
            </a:extLst>
          </p:cNvPr>
          <p:cNvSpPr/>
          <p:nvPr/>
        </p:nvSpPr>
        <p:spPr>
          <a:xfrm>
            <a:off x="4684542" y="1581347"/>
            <a:ext cx="6740695" cy="4735126"/>
          </a:xfrm>
          <a:prstGeom prst="rect">
            <a:avLst/>
          </a:prstGeom>
          <a:gradFill>
            <a:gsLst>
              <a:gs pos="0">
                <a:schemeClr val="tx1">
                  <a:alpha val="0"/>
                </a:schemeClr>
              </a:gs>
              <a:gs pos="72000">
                <a:schemeClr val="tx1">
                  <a:alpha val="75000"/>
                </a:schemeClr>
              </a:gs>
            </a:gsLst>
            <a:lin ang="5400000" scaled="1"/>
          </a:gradFill>
          <a:ln w="25400" cap="flat" cmpd="sng" algn="ctr">
            <a:noFill/>
            <a:prstDash val="solid"/>
          </a:ln>
          <a:effectLst/>
        </p:spPr>
        <p:txBody>
          <a:bodyPr lIns="180000" tIns="72000" rIns="180000" b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600"/>
              </a:spcAft>
              <a:buClrTx/>
              <a:buSzTx/>
              <a:buFontTx/>
              <a:buNone/>
              <a:tabLst/>
              <a:defRPr/>
            </a:pPr>
            <a:endParaRPr lang="en-AU" sz="1200" b="1">
              <a:solidFill>
                <a:schemeClr val="bg1"/>
              </a:solidFill>
            </a:endParaRPr>
          </a:p>
        </p:txBody>
      </p:sp>
      <p:sp>
        <p:nvSpPr>
          <p:cNvPr id="5" name="Round Same-side Corner of Rectangle 4">
            <a:extLst>
              <a:ext uri="{FF2B5EF4-FFF2-40B4-BE49-F238E27FC236}">
                <a16:creationId xmlns:a16="http://schemas.microsoft.com/office/drawing/2014/main" id="{A075F9BA-8E3B-CDC6-F8CE-294D9523B8F5}"/>
              </a:ext>
            </a:extLst>
          </p:cNvPr>
          <p:cNvSpPr/>
          <p:nvPr/>
        </p:nvSpPr>
        <p:spPr>
          <a:xfrm rot="16200000">
            <a:off x="1117414" y="1337884"/>
            <a:ext cx="4627938" cy="5329239"/>
          </a:xfrm>
          <a:prstGeom prst="round2SameRect">
            <a:avLst>
              <a:gd name="adj1" fmla="val 0"/>
              <a:gd name="adj2" fmla="val 18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lIns="108000" tIns="360000" rIns="108000" bIns="72000" rtlCol="0" anchor="ctr"/>
          <a:lstStyle/>
          <a:p>
            <a:pPr marL="0" marR="0" lvl="0" indent="0" algn="l"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chemeClr val="accent1"/>
                </a:solidFill>
                <a:effectLst/>
                <a:uLnTx/>
                <a:uFillTx/>
                <a:ea typeface="+mn-ea"/>
                <a:cs typeface="Arial"/>
              </a:rPr>
              <a:t>The following pages present a list of opportunities, categorised into strategic and tactical</a:t>
            </a:r>
            <a:r>
              <a:rPr lang="en-US" sz="1600" b="1" kern="0">
                <a:solidFill>
                  <a:schemeClr val="accent1"/>
                </a:solidFill>
                <a:cs typeface="Arial"/>
              </a:rPr>
              <a:t>, </a:t>
            </a:r>
            <a:r>
              <a:rPr kumimoji="0" lang="en-US" sz="1600" b="1" i="0" u="none" strike="noStrike" kern="0" cap="none" spc="0" normalizeH="0" baseline="0" noProof="0">
                <a:ln>
                  <a:noFill/>
                </a:ln>
                <a:solidFill>
                  <a:schemeClr val="accent1"/>
                </a:solidFill>
                <a:effectLst/>
                <a:uLnTx/>
                <a:uFillTx/>
                <a:ea typeface="+mn-ea"/>
                <a:cs typeface="Arial"/>
              </a:rPr>
              <a:t>with the goal of enhancing the effectiveness and efficiency of progress reporting and audit processes.</a:t>
            </a:r>
            <a:endParaRPr kumimoji="0" lang="en-AU" sz="1600" b="1" i="0" u="none" strike="noStrike" kern="0" cap="none" spc="0" normalizeH="0" baseline="0" noProof="0">
              <a:ln>
                <a:noFill/>
              </a:ln>
              <a:solidFill>
                <a:schemeClr val="accent1"/>
              </a:solidFill>
              <a:effectLst/>
              <a:uLnTx/>
              <a:uFillTx/>
              <a:ea typeface="+mn-ea"/>
              <a:cs typeface="Arial"/>
            </a:endParaRPr>
          </a:p>
          <a:p>
            <a:pPr marL="0" marR="0" lvl="0" indent="0" defTabSz="914400" eaLnBrk="1" fontAlgn="auto" latinLnBrk="0" hangingPunct="1">
              <a:lnSpc>
                <a:spcPct val="100000"/>
              </a:lnSpc>
              <a:spcBef>
                <a:spcPts val="0"/>
              </a:spcBef>
              <a:spcAft>
                <a:spcPts val="600"/>
              </a:spcAft>
              <a:buClrTx/>
              <a:buSzTx/>
              <a:buFontTx/>
              <a:buNone/>
              <a:tabLst/>
              <a:defRPr/>
            </a:pPr>
            <a:r>
              <a:rPr lang="en-AU" sz="1600">
                <a:solidFill>
                  <a:schemeClr val="accent1"/>
                </a:solidFill>
              </a:rPr>
              <a:t>These opportunities are designed to address different dimensions of the success factors framework including Capability, Organisation, </a:t>
            </a:r>
            <a:r>
              <a:rPr lang="en-US" sz="1600">
                <a:solidFill>
                  <a:schemeClr val="accent1"/>
                </a:solidFill>
              </a:rPr>
              <a:t>Culture and ways of working</a:t>
            </a:r>
            <a:r>
              <a:rPr lang="en-AU" sz="1600">
                <a:solidFill>
                  <a:schemeClr val="accent1"/>
                </a:solidFill>
              </a:rPr>
              <a:t>, </a:t>
            </a:r>
            <a:br>
              <a:rPr lang="en-AU" sz="1600">
                <a:solidFill>
                  <a:schemeClr val="accent1"/>
                </a:solidFill>
              </a:rPr>
            </a:br>
            <a:r>
              <a:rPr lang="en-AU" sz="1600">
                <a:solidFill>
                  <a:schemeClr val="accent1"/>
                </a:solidFill>
              </a:rPr>
              <a:t>and Enabling infrastructure. </a:t>
            </a:r>
          </a:p>
        </p:txBody>
      </p:sp>
      <p:sp>
        <p:nvSpPr>
          <p:cNvPr id="2" name="Title 1">
            <a:extLst>
              <a:ext uri="{FF2B5EF4-FFF2-40B4-BE49-F238E27FC236}">
                <a16:creationId xmlns:a16="http://schemas.microsoft.com/office/drawing/2014/main" id="{8E931160-5100-598C-BFAE-BF08EDC8E2FD}"/>
              </a:ext>
            </a:extLst>
          </p:cNvPr>
          <p:cNvSpPr>
            <a:spLocks noGrp="1"/>
          </p:cNvSpPr>
          <p:nvPr>
            <p:ph type="title"/>
          </p:nvPr>
        </p:nvSpPr>
        <p:spPr/>
        <p:txBody>
          <a:bodyPr vert="horz"/>
          <a:lstStyle/>
          <a:p>
            <a:r>
              <a:rPr lang="en-AU"/>
              <a:t>Overview </a:t>
            </a:r>
          </a:p>
        </p:txBody>
      </p:sp>
      <p:sp>
        <p:nvSpPr>
          <p:cNvPr id="4" name="Text Placeholder 3">
            <a:extLst>
              <a:ext uri="{FF2B5EF4-FFF2-40B4-BE49-F238E27FC236}">
                <a16:creationId xmlns:a16="http://schemas.microsoft.com/office/drawing/2014/main" id="{CF788C9D-D4E9-D6C5-4BCF-6E46525A429F}"/>
              </a:ext>
            </a:extLst>
          </p:cNvPr>
          <p:cNvSpPr>
            <a:spLocks noGrp="1"/>
          </p:cNvSpPr>
          <p:nvPr>
            <p:ph type="body" sz="quarter" idx="13"/>
          </p:nvPr>
        </p:nvSpPr>
        <p:spPr/>
        <p:txBody>
          <a:bodyPr/>
          <a:lstStyle/>
          <a:p>
            <a:endParaRPr lang="en-AU"/>
          </a:p>
        </p:txBody>
      </p:sp>
      <p:sp>
        <p:nvSpPr>
          <p:cNvPr id="14" name="Rectangle 13">
            <a:extLst>
              <a:ext uri="{FF2B5EF4-FFF2-40B4-BE49-F238E27FC236}">
                <a16:creationId xmlns:a16="http://schemas.microsoft.com/office/drawing/2014/main" id="{925B465B-D160-DD8F-1102-B29E80D1F16C}"/>
              </a:ext>
              <a:ext uri="{C183D7F6-B498-43B3-948B-1728B52AA6E4}">
                <adec:decorative xmlns:adec="http://schemas.microsoft.com/office/drawing/2017/decorative" val="1"/>
              </a:ext>
            </a:extLst>
          </p:cNvPr>
          <p:cNvSpPr/>
          <p:nvPr/>
        </p:nvSpPr>
        <p:spPr>
          <a:xfrm>
            <a:off x="5883114" y="3252541"/>
            <a:ext cx="5597685" cy="1499925"/>
          </a:xfrm>
          <a:prstGeom prst="rect">
            <a:avLst/>
          </a:prstGeom>
          <a:noFill/>
          <a:ln w="25400" cap="flat" cmpd="sng" algn="ctr">
            <a:noFill/>
            <a:prstDash val="solid"/>
          </a:ln>
          <a:effectLst/>
        </p:spPr>
        <p:txBody>
          <a:bodyPr lIns="180000" tIns="72000" rIns="180000" b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lang="en-AU" sz="1400"/>
          </a:p>
        </p:txBody>
      </p:sp>
      <p:sp>
        <p:nvSpPr>
          <p:cNvPr id="22" name="Rectangle 21">
            <a:extLst>
              <a:ext uri="{FF2B5EF4-FFF2-40B4-BE49-F238E27FC236}">
                <a16:creationId xmlns:a16="http://schemas.microsoft.com/office/drawing/2014/main" id="{1DC2480D-CA89-780B-8D42-71C3A9CD6E00}"/>
              </a:ext>
              <a:ext uri="{C183D7F6-B498-43B3-948B-1728B52AA6E4}">
                <adec:decorative xmlns:adec="http://schemas.microsoft.com/office/drawing/2017/decorative" val="1"/>
              </a:ext>
            </a:extLst>
          </p:cNvPr>
          <p:cNvSpPr/>
          <p:nvPr/>
        </p:nvSpPr>
        <p:spPr>
          <a:xfrm>
            <a:off x="858448" y="3296317"/>
            <a:ext cx="5237552" cy="1412372"/>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t"/>
          <a:lstStyle/>
          <a:p>
            <a:pPr>
              <a:lnSpc>
                <a:spcPct val="90000"/>
              </a:lnSpc>
            </a:pPr>
            <a:endParaRPr lang="en-AU" sz="1400" b="1">
              <a:solidFill>
                <a:schemeClr val="bg1"/>
              </a:solidFill>
            </a:endParaRPr>
          </a:p>
        </p:txBody>
      </p:sp>
      <p:cxnSp>
        <p:nvCxnSpPr>
          <p:cNvPr id="25" name="Straight Connector 24">
            <a:extLst>
              <a:ext uri="{FF2B5EF4-FFF2-40B4-BE49-F238E27FC236}">
                <a16:creationId xmlns:a16="http://schemas.microsoft.com/office/drawing/2014/main" id="{66BAFE77-6637-DDFF-4186-70D74DB253FC}"/>
              </a:ext>
              <a:ext uri="{C183D7F6-B498-43B3-948B-1728B52AA6E4}">
                <adec:decorative xmlns:adec="http://schemas.microsoft.com/office/drawing/2017/decorative" val="1"/>
              </a:ext>
            </a:extLst>
          </p:cNvPr>
          <p:cNvCxnSpPr>
            <a:cxnSpLocks/>
          </p:cNvCxnSpPr>
          <p:nvPr/>
        </p:nvCxnSpPr>
        <p:spPr>
          <a:xfrm>
            <a:off x="766763" y="1688533"/>
            <a:ext cx="0" cy="462794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64FCD48-237F-2535-C393-8AAA23EC74A8}"/>
              </a:ext>
            </a:extLst>
          </p:cNvPr>
          <p:cNvSpPr/>
          <p:nvPr/>
        </p:nvSpPr>
        <p:spPr>
          <a:xfrm>
            <a:off x="6319286" y="2460818"/>
            <a:ext cx="4909561" cy="3813378"/>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t"/>
          <a:lstStyle/>
          <a:p>
            <a:pPr>
              <a:lnSpc>
                <a:spcPct val="85000"/>
              </a:lnSpc>
              <a:spcAft>
                <a:spcPts val="600"/>
              </a:spcAft>
            </a:pPr>
            <a:r>
              <a:rPr lang="en-US" sz="1600" b="1">
                <a:solidFill>
                  <a:schemeClr val="bg1"/>
                </a:solidFill>
              </a:rPr>
              <a:t>CGEPS project team and managers have prioritised these opportunities based on CGEPS resource availability and staff capacity. The highest-ranked opportunities have been shortlisted to be the Commission's focus in the lead up to the next reporting cycle and over the longer term.</a:t>
            </a:r>
          </a:p>
          <a:p>
            <a:pPr>
              <a:lnSpc>
                <a:spcPct val="85000"/>
              </a:lnSpc>
              <a:spcAft>
                <a:spcPts val="600"/>
              </a:spcAft>
            </a:pPr>
            <a:r>
              <a:rPr lang="en-AU" sz="1600" b="1">
                <a:solidFill>
                  <a:schemeClr val="bg1"/>
                </a:solidFill>
              </a:rPr>
              <a:t>The level of impact and effort required to address these opportunities have also been assessed and determined in consultation with CGEPS’ project </a:t>
            </a:r>
            <a:br>
              <a:rPr lang="en-AU" sz="1600" b="1">
                <a:solidFill>
                  <a:schemeClr val="bg1"/>
                </a:solidFill>
              </a:rPr>
            </a:br>
            <a:r>
              <a:rPr lang="en-AU" sz="1600" b="1">
                <a:solidFill>
                  <a:schemeClr val="bg1"/>
                </a:solidFill>
              </a:rPr>
              <a:t>team and managers:</a:t>
            </a:r>
          </a:p>
          <a:p>
            <a:pPr marL="285750" indent="-285750">
              <a:lnSpc>
                <a:spcPct val="85000"/>
              </a:lnSpc>
              <a:spcAft>
                <a:spcPts val="600"/>
              </a:spcAft>
              <a:buFont typeface="Arial" panose="020B0604020202020204" pitchFamily="34" charset="0"/>
              <a:buChar char="•"/>
            </a:pPr>
            <a:r>
              <a:rPr lang="en-AU" sz="1600" b="1" i="1">
                <a:solidFill>
                  <a:schemeClr val="bg1"/>
                </a:solidFill>
              </a:rPr>
              <a:t>Impact: </a:t>
            </a:r>
            <a:r>
              <a:rPr lang="en-AU" sz="1600" i="1">
                <a:solidFill>
                  <a:schemeClr val="bg1"/>
                </a:solidFill>
              </a:rPr>
              <a:t>How well does the opportunity improve progress reporting and progress audit processes and address pain points?</a:t>
            </a:r>
          </a:p>
          <a:p>
            <a:pPr marL="285750" indent="-285750" rtl="0">
              <a:lnSpc>
                <a:spcPct val="100000"/>
              </a:lnSpc>
              <a:spcAft>
                <a:spcPts val="600"/>
              </a:spcAft>
              <a:buFont typeface="Arial" panose="020B0604020202020204" pitchFamily="34" charset="0"/>
              <a:buChar char="•"/>
            </a:pPr>
            <a:r>
              <a:rPr lang="en-AU" sz="1600" b="1" i="1">
                <a:solidFill>
                  <a:schemeClr val="bg1"/>
                </a:solidFill>
              </a:rPr>
              <a:t>Effort: </a:t>
            </a:r>
            <a:r>
              <a:rPr lang="en-AU" sz="1600" i="1">
                <a:solidFill>
                  <a:schemeClr val="bg1"/>
                </a:solidFill>
              </a:rPr>
              <a:t>How much effort is required to address the opportunity?</a:t>
            </a:r>
          </a:p>
          <a:p>
            <a:pPr>
              <a:lnSpc>
                <a:spcPct val="85000"/>
              </a:lnSpc>
              <a:spcAft>
                <a:spcPts val="600"/>
              </a:spcAft>
            </a:pPr>
            <a:endParaRPr lang="en-AU" sz="1600" b="1">
              <a:solidFill>
                <a:schemeClr val="bg1"/>
              </a:solidFill>
            </a:endParaRPr>
          </a:p>
        </p:txBody>
      </p:sp>
      <p:sp>
        <p:nvSpPr>
          <p:cNvPr id="3" name="Slide Number Placeholder 2">
            <a:extLst>
              <a:ext uri="{FF2B5EF4-FFF2-40B4-BE49-F238E27FC236}">
                <a16:creationId xmlns:a16="http://schemas.microsoft.com/office/drawing/2014/main" id="{7FAD01B5-C913-A919-A9B4-06F5443CEC8E}"/>
              </a:ext>
            </a:extLst>
          </p:cNvPr>
          <p:cNvSpPr>
            <a:spLocks noGrp="1"/>
          </p:cNvSpPr>
          <p:nvPr>
            <p:ph type="sldNum" sz="quarter" idx="15"/>
          </p:nvPr>
        </p:nvSpPr>
        <p:spPr/>
        <p:txBody>
          <a:bodyPr/>
          <a:lstStyle/>
          <a:p>
            <a:fld id="{F5AEA0E0-5CC6-4BD0-905C-A0021E419432}" type="slidenum">
              <a:rPr lang="en-AU" smtClean="0"/>
              <a:pPr/>
              <a:t>40</a:t>
            </a:fld>
            <a:endParaRPr lang="en-AU"/>
          </a:p>
        </p:txBody>
      </p:sp>
    </p:spTree>
    <p:extLst>
      <p:ext uri="{BB962C8B-B14F-4D97-AF65-F5344CB8AC3E}">
        <p14:creationId xmlns:p14="http://schemas.microsoft.com/office/powerpoint/2010/main" val="405256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495A5-07DE-F5B5-A2BB-F5438509AB3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BBB7E99-76EF-0CE1-D1B5-ADA52097764F}"/>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259795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think-cell data - do not delete" hidden="1">
                        <a:extLst>
                          <a:ext uri="{FF2B5EF4-FFF2-40B4-BE49-F238E27FC236}">
                            <a16:creationId xmlns:a16="http://schemas.microsoft.com/office/drawing/2014/main" id="{7BBB7E99-76EF-0CE1-D1B5-ADA5209776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6736CDA-2FB3-66D2-E8CF-8B19108423BB}"/>
              </a:ext>
            </a:extLst>
          </p:cNvPr>
          <p:cNvSpPr>
            <a:spLocks noGrp="1"/>
          </p:cNvSpPr>
          <p:nvPr>
            <p:ph type="title"/>
          </p:nvPr>
        </p:nvSpPr>
        <p:spPr>
          <a:xfrm>
            <a:off x="778859" y="2547001"/>
            <a:ext cx="6969477" cy="1763998"/>
          </a:xfrm>
        </p:spPr>
        <p:txBody>
          <a:bodyPr vert="horz" anchor="ctr"/>
          <a:lstStyle/>
          <a:p>
            <a:r>
              <a:rPr lang="en-AU"/>
              <a:t>Proposed list of strategic and tactical opportunities</a:t>
            </a:r>
          </a:p>
        </p:txBody>
      </p:sp>
      <p:sp>
        <p:nvSpPr>
          <p:cNvPr id="4" name="Slide Number Placeholder 3">
            <a:extLst>
              <a:ext uri="{FF2B5EF4-FFF2-40B4-BE49-F238E27FC236}">
                <a16:creationId xmlns:a16="http://schemas.microsoft.com/office/drawing/2014/main" id="{D241E685-AB1B-FE5F-4F40-5194C9EF4EE4}"/>
              </a:ext>
            </a:extLst>
          </p:cNvPr>
          <p:cNvSpPr>
            <a:spLocks noGrp="1"/>
          </p:cNvSpPr>
          <p:nvPr>
            <p:ph type="sldNum" sz="quarter" idx="14"/>
          </p:nvPr>
        </p:nvSpPr>
        <p:spPr/>
        <p:txBody>
          <a:bodyPr/>
          <a:lstStyle/>
          <a:p>
            <a:fld id="{F5AEA0E0-5CC6-4BD0-905C-A0021E419432}" type="slidenum">
              <a:rPr lang="en-AU" smtClean="0"/>
              <a:pPr/>
              <a:t>41</a:t>
            </a:fld>
            <a:endParaRPr lang="en-AU"/>
          </a:p>
        </p:txBody>
      </p:sp>
    </p:spTree>
    <p:extLst>
      <p:ext uri="{BB962C8B-B14F-4D97-AF65-F5344CB8AC3E}">
        <p14:creationId xmlns:p14="http://schemas.microsoft.com/office/powerpoint/2010/main" val="3999456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795E4-AD0E-7C2A-5296-209702D7A60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39B6420-421F-76AC-19D6-9E2373099E94}"/>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189566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27" imgH="327" progId="TCLayout.ActiveDocument.1">
                  <p:embed/>
                </p:oleObj>
              </mc:Choice>
              <mc:Fallback>
                <p:oleObj name="think-cell Slide" r:id="rId5" imgW="327" imgH="327" progId="TCLayout.ActiveDocument.1">
                  <p:embed/>
                  <p:pic>
                    <p:nvPicPr>
                      <p:cNvPr id="8" name="think-cell data - do not delete" hidden="1">
                        <a:extLst>
                          <a:ext uri="{FF2B5EF4-FFF2-40B4-BE49-F238E27FC236}">
                            <a16:creationId xmlns:a16="http://schemas.microsoft.com/office/drawing/2014/main" id="{039B6420-421F-76AC-19D6-9E2373099E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E2AE7F3-78F0-8E9C-0C9B-3A22F89A92FF}"/>
              </a:ext>
            </a:extLst>
          </p:cNvPr>
          <p:cNvSpPr>
            <a:spLocks noGrp="1"/>
          </p:cNvSpPr>
          <p:nvPr>
            <p:ph type="title"/>
          </p:nvPr>
        </p:nvSpPr>
        <p:spPr>
          <a:xfrm>
            <a:off x="741823" y="335496"/>
            <a:ext cx="7200000" cy="792000"/>
          </a:xfrm>
        </p:spPr>
        <p:txBody>
          <a:bodyPr vert="horz"/>
          <a:lstStyle/>
          <a:p>
            <a:r>
              <a:rPr lang="en-US"/>
              <a:t>The strategic opportunities identified strive for the</a:t>
            </a:r>
            <a:br>
              <a:rPr lang="en-US"/>
            </a:br>
            <a:r>
              <a:rPr lang="en-US"/>
              <a:t>progress reporting and progress audit processes to be</a:t>
            </a:r>
            <a:br>
              <a:rPr lang="en-US"/>
            </a:br>
            <a:r>
              <a:rPr lang="en-US"/>
              <a:t>more reflective of practical realities on the ground</a:t>
            </a:r>
            <a:endParaRPr lang="en-AU"/>
          </a:p>
        </p:txBody>
      </p:sp>
      <p:sp>
        <p:nvSpPr>
          <p:cNvPr id="42" name="Text Placeholder 41">
            <a:extLst>
              <a:ext uri="{FF2B5EF4-FFF2-40B4-BE49-F238E27FC236}">
                <a16:creationId xmlns:a16="http://schemas.microsoft.com/office/drawing/2014/main" id="{761FC892-9C54-CC38-EBDA-605EB2AB7A6C}"/>
              </a:ext>
            </a:extLst>
          </p:cNvPr>
          <p:cNvSpPr>
            <a:spLocks noGrp="1"/>
          </p:cNvSpPr>
          <p:nvPr>
            <p:ph type="body" sz="quarter" idx="13"/>
          </p:nvPr>
        </p:nvSpPr>
        <p:spPr>
          <a:xfrm>
            <a:off x="766199" y="6423661"/>
            <a:ext cx="9720000" cy="252000"/>
          </a:xfrm>
        </p:spPr>
        <p:txBody>
          <a:bodyPr/>
          <a:lstStyle/>
          <a:p>
            <a:r>
              <a:rPr lang="en-AU"/>
              <a:t>Source: CGEPS. (2024). Progress reporting and progress audit workshop (N = 12). Facilitated and synthesised by Right Lane Consulting. (2024, September)</a:t>
            </a:r>
          </a:p>
        </p:txBody>
      </p:sp>
      <p:graphicFrame>
        <p:nvGraphicFramePr>
          <p:cNvPr id="3" name="Table 2">
            <a:extLst>
              <a:ext uri="{FF2B5EF4-FFF2-40B4-BE49-F238E27FC236}">
                <a16:creationId xmlns:a16="http://schemas.microsoft.com/office/drawing/2014/main" id="{8AC1CEE5-134D-6510-4830-5D98273BFE55}"/>
              </a:ext>
            </a:extLst>
          </p:cNvPr>
          <p:cNvGraphicFramePr>
            <a:graphicFrameLocks noGrp="1"/>
          </p:cNvGraphicFramePr>
          <p:nvPr>
            <p:extLst>
              <p:ext uri="{D42A27DB-BD31-4B8C-83A1-F6EECF244321}">
                <p14:modId xmlns:p14="http://schemas.microsoft.com/office/powerpoint/2010/main" val="2336576360"/>
              </p:ext>
            </p:extLst>
          </p:nvPr>
        </p:nvGraphicFramePr>
        <p:xfrm>
          <a:off x="604421" y="1386859"/>
          <a:ext cx="10821379" cy="5033524"/>
        </p:xfrm>
        <a:graphic>
          <a:graphicData uri="http://schemas.openxmlformats.org/drawingml/2006/table">
            <a:tbl>
              <a:tblPr firstRow="1" bandRow="1">
                <a:tableStyleId>{5C22544A-7EE6-4342-B048-85BDC9FD1C3A}</a:tableStyleId>
              </a:tblPr>
              <a:tblGrid>
                <a:gridCol w="328068">
                  <a:extLst>
                    <a:ext uri="{9D8B030D-6E8A-4147-A177-3AD203B41FA5}">
                      <a16:colId xmlns:a16="http://schemas.microsoft.com/office/drawing/2014/main" val="1877068310"/>
                    </a:ext>
                  </a:extLst>
                </a:gridCol>
                <a:gridCol w="3723918">
                  <a:extLst>
                    <a:ext uri="{9D8B030D-6E8A-4147-A177-3AD203B41FA5}">
                      <a16:colId xmlns:a16="http://schemas.microsoft.com/office/drawing/2014/main" val="4060029184"/>
                    </a:ext>
                  </a:extLst>
                </a:gridCol>
                <a:gridCol w="562708">
                  <a:extLst>
                    <a:ext uri="{9D8B030D-6E8A-4147-A177-3AD203B41FA5}">
                      <a16:colId xmlns:a16="http://schemas.microsoft.com/office/drawing/2014/main" val="2947720897"/>
                    </a:ext>
                  </a:extLst>
                </a:gridCol>
                <a:gridCol w="640080">
                  <a:extLst>
                    <a:ext uri="{9D8B030D-6E8A-4147-A177-3AD203B41FA5}">
                      <a16:colId xmlns:a16="http://schemas.microsoft.com/office/drawing/2014/main" val="1306754561"/>
                    </a:ext>
                  </a:extLst>
                </a:gridCol>
                <a:gridCol w="1005840">
                  <a:extLst>
                    <a:ext uri="{9D8B030D-6E8A-4147-A177-3AD203B41FA5}">
                      <a16:colId xmlns:a16="http://schemas.microsoft.com/office/drawing/2014/main" val="3154767316"/>
                    </a:ext>
                  </a:extLst>
                </a:gridCol>
                <a:gridCol w="569741">
                  <a:extLst>
                    <a:ext uri="{9D8B030D-6E8A-4147-A177-3AD203B41FA5}">
                      <a16:colId xmlns:a16="http://schemas.microsoft.com/office/drawing/2014/main" val="1703922482"/>
                    </a:ext>
                  </a:extLst>
                </a:gridCol>
                <a:gridCol w="682283">
                  <a:extLst>
                    <a:ext uri="{9D8B030D-6E8A-4147-A177-3AD203B41FA5}">
                      <a16:colId xmlns:a16="http://schemas.microsoft.com/office/drawing/2014/main" val="497301813"/>
                    </a:ext>
                  </a:extLst>
                </a:gridCol>
                <a:gridCol w="611945">
                  <a:extLst>
                    <a:ext uri="{9D8B030D-6E8A-4147-A177-3AD203B41FA5}">
                      <a16:colId xmlns:a16="http://schemas.microsoft.com/office/drawing/2014/main" val="2351541030"/>
                    </a:ext>
                  </a:extLst>
                </a:gridCol>
                <a:gridCol w="787791">
                  <a:extLst>
                    <a:ext uri="{9D8B030D-6E8A-4147-A177-3AD203B41FA5}">
                      <a16:colId xmlns:a16="http://schemas.microsoft.com/office/drawing/2014/main" val="3542801912"/>
                    </a:ext>
                  </a:extLst>
                </a:gridCol>
                <a:gridCol w="1909005">
                  <a:extLst>
                    <a:ext uri="{9D8B030D-6E8A-4147-A177-3AD203B41FA5}">
                      <a16:colId xmlns:a16="http://schemas.microsoft.com/office/drawing/2014/main" val="1374248709"/>
                    </a:ext>
                  </a:extLst>
                </a:gridCol>
              </a:tblGrid>
              <a:tr h="187837">
                <a:tc rowSpan="2" gridSpan="2">
                  <a:txBody>
                    <a:bodyPr/>
                    <a:lstStyle/>
                    <a:p>
                      <a:pPr algn="l" rtl="0">
                        <a:lnSpc>
                          <a:spcPct val="80000"/>
                        </a:lnSpc>
                      </a:pPr>
                      <a:r>
                        <a:rPr kumimoji="0" lang="en-AU" sz="1400" b="1" i="0" u="none" strike="noStrike" kern="1200" cap="none" spc="0" normalizeH="0" baseline="0">
                          <a:ln>
                            <a:noFill/>
                          </a:ln>
                          <a:solidFill>
                            <a:schemeClr val="bg1"/>
                          </a:solidFill>
                          <a:effectLst/>
                          <a:uLnTx/>
                          <a:uFillTx/>
                          <a:latin typeface="+mn-lt"/>
                          <a:ea typeface="+mn-ea"/>
                          <a:cs typeface="Arial" charset="0"/>
                        </a:rPr>
                        <a:t>A. List of strategic opportunities</a:t>
                      </a:r>
                    </a:p>
                  </a:txBody>
                  <a:tcPr marL="108000" marR="108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hMerge="1">
                  <a:txBody>
                    <a:bodyPr/>
                    <a:lstStyle/>
                    <a:p>
                      <a:endParaRPr/>
                    </a:p>
                  </a:txBody>
                  <a:tcPr marL="108000" marR="108000" marT="72000" marB="7200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algn="ctr" rtl="0">
                        <a:lnSpc>
                          <a:spcPct val="80000"/>
                        </a:lnSpc>
                        <a:spcBef>
                          <a:spcPts val="0"/>
                        </a:spcBef>
                        <a:spcAft>
                          <a:spcPts val="0"/>
                        </a:spcAft>
                      </a:pPr>
                      <a:r>
                        <a:rPr lang="en-AU" sz="1000" b="1" noProof="0">
                          <a:solidFill>
                            <a:schemeClr val="bg1"/>
                          </a:solidFill>
                        </a:rPr>
                        <a:t>Impact</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algn="ctr" rtl="0">
                        <a:lnSpc>
                          <a:spcPct val="80000"/>
                        </a:lnSpc>
                        <a:spcBef>
                          <a:spcPts val="0"/>
                        </a:spcBef>
                        <a:spcAft>
                          <a:spcPts val="0"/>
                        </a:spcAft>
                      </a:pPr>
                      <a:r>
                        <a:rPr lang="en-AU" sz="1000" b="1" noProof="0">
                          <a:solidFill>
                            <a:schemeClr val="bg1"/>
                          </a:solidFill>
                        </a:rPr>
                        <a:t>Effort</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1000" b="1" i="0" u="none" strike="noStrike" kern="1200" cap="none" spc="0" normalizeH="0" baseline="0" noProof="0">
                          <a:ln>
                            <a:noFill/>
                          </a:ln>
                          <a:solidFill>
                            <a:schemeClr val="bg1"/>
                          </a:solidFill>
                          <a:effectLst/>
                          <a:uLnTx/>
                          <a:uFillTx/>
                          <a:latin typeface="+mn-lt"/>
                          <a:ea typeface="+mn-ea"/>
                          <a:cs typeface="Arial" charset="0"/>
                        </a:rPr>
                        <a:t>Proposed implementation timeframe</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28575" cap="flat" cmpd="sng" algn="ctr">
                      <a:solidFill>
                        <a:schemeClr val="accent1">
                          <a:lumMod val="50000"/>
                          <a:lumOff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gridSpan="4">
                  <a:txBody>
                    <a:bodyPr/>
                    <a:lstStyle/>
                    <a:p>
                      <a:pPr marL="0" marR="0" lvl="1" indent="0" algn="l" defTabSz="914400" rtl="0" eaLnBrk="1" fontAlgn="base" latinLnBrk="0" hangingPunct="1">
                        <a:lnSpc>
                          <a:spcPct val="80000"/>
                        </a:lnSpc>
                        <a:spcBef>
                          <a:spcPts val="0"/>
                        </a:spcBef>
                        <a:spcAft>
                          <a:spcPts val="0"/>
                        </a:spcAft>
                        <a:buClrTx/>
                        <a:buSzTx/>
                        <a:buFont typeface="+mj-lt"/>
                        <a:buNone/>
                        <a:tabLst/>
                        <a:defRPr/>
                      </a:pPr>
                      <a:r>
                        <a:rPr kumimoji="0" lang="en-AU" sz="1000" b="1" i="0" u="none" strike="noStrike" kern="1200" cap="none" spc="0" normalizeH="0" baseline="0" noProof="0">
                          <a:ln>
                            <a:noFill/>
                          </a:ln>
                          <a:solidFill>
                            <a:schemeClr val="bg1"/>
                          </a:solidFill>
                          <a:effectLst/>
                          <a:uLnTx/>
                          <a:uFillTx/>
                          <a:latin typeface="+mn-lt"/>
                          <a:ea typeface="+mn-ea"/>
                          <a:cs typeface="Arial" charset="0"/>
                        </a:rPr>
                        <a:t>Opportunities to address challenges for the following success factor elements</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AU"/>
                    </a:p>
                  </a:txBody>
                  <a:tcPr/>
                </a:tc>
                <a:tc hMerge="1">
                  <a:txBody>
                    <a:bodyPr/>
                    <a:lstStyle/>
                    <a:p>
                      <a:pPr marL="0" marR="0" lvl="1" indent="0" algn="l" defTabSz="914400" rtl="0" eaLnBrk="1" fontAlgn="base" latinLnBrk="0" hangingPunct="1">
                        <a:lnSpc>
                          <a:spcPct val="90000"/>
                        </a:lnSpc>
                        <a:spcBef>
                          <a:spcPts val="0"/>
                        </a:spcBef>
                        <a:spcAft>
                          <a:spcPts val="0"/>
                        </a:spcAft>
                        <a:buClrTx/>
                        <a:buSzTx/>
                        <a:buFont typeface="+mj-lt"/>
                        <a:buNone/>
                        <a:tabLst/>
                        <a:defRPr/>
                      </a:pPr>
                      <a:endParaRPr kumimoji="0" lang="en-AU" sz="1000" b="1" i="0" u="none" strike="noStrike" kern="1200" cap="none" spc="0" normalizeH="0" baseline="0" noProof="0">
                        <a:ln>
                          <a:noFill/>
                        </a:ln>
                        <a:solidFill>
                          <a:schemeClr val="bg1"/>
                        </a:solidFill>
                        <a:effectLst/>
                        <a:uLnTx/>
                        <a:uFillTx/>
                        <a:latin typeface="+mn-lt"/>
                        <a:ea typeface="+mn-ea"/>
                        <a:cs typeface="Arial"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AU"/>
                    </a:p>
                  </a:txBody>
                  <a:tcPr/>
                </a:tc>
                <a:tc rowSpan="2">
                  <a:txBody>
                    <a:bodyPr/>
                    <a:lstStyle/>
                    <a:p>
                      <a:pPr marL="0" marR="0" lvl="1" indent="0" algn="l" defTabSz="914400" rtl="0" eaLnBrk="1" fontAlgn="base" latinLnBrk="0" hangingPunct="1">
                        <a:lnSpc>
                          <a:spcPct val="80000"/>
                        </a:lnSpc>
                        <a:spcBef>
                          <a:spcPts val="0"/>
                        </a:spcBef>
                        <a:spcAft>
                          <a:spcPts val="0"/>
                        </a:spcAft>
                        <a:buClrTx/>
                        <a:buSzTx/>
                        <a:buFont typeface="+mj-lt"/>
                        <a:buNone/>
                        <a:tabLst/>
                        <a:defRPr/>
                      </a:pPr>
                      <a:r>
                        <a:rPr kumimoji="0" lang="en-AU" sz="1000" b="1" i="0" u="none" strike="noStrike" kern="1200" cap="none" spc="0" normalizeH="0" baseline="0" noProof="0">
                          <a:ln>
                            <a:noFill/>
                          </a:ln>
                          <a:solidFill>
                            <a:schemeClr val="bg1"/>
                          </a:solidFill>
                          <a:effectLst/>
                          <a:uLnTx/>
                          <a:uFillTx/>
                          <a:latin typeface="+mn-lt"/>
                          <a:ea typeface="+mn-ea"/>
                          <a:cs typeface="Arial" charset="0"/>
                        </a:rPr>
                        <a:t>Comments from CGEPS</a:t>
                      </a:r>
                    </a:p>
                  </a:txBody>
                  <a:tcPr marL="54000" marR="54000" marT="54000" marB="54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94658"/>
                    </a:solidFill>
                  </a:tcPr>
                </a:tc>
                <a:extLst>
                  <a:ext uri="{0D108BD9-81ED-4DB2-BD59-A6C34878D82A}">
                    <a16:rowId xmlns:a16="http://schemas.microsoft.com/office/drawing/2014/main" val="66939529"/>
                  </a:ext>
                </a:extLst>
              </a:tr>
              <a:tr h="213706">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Capability </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Organisation</a:t>
                      </a:r>
                    </a:p>
                  </a:txBody>
                  <a:tcPr marL="54000" marR="54000" marT="54000" marB="54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Culture and ways of working </a:t>
                      </a:r>
                    </a:p>
                  </a:txBody>
                  <a:tcPr marL="54000" marR="54000" marT="54000" marB="54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Enabling infrastructure</a:t>
                      </a:r>
                    </a:p>
                  </a:txBody>
                  <a:tcPr marL="54000" marR="54000" marT="54000" marB="54000"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0165B"/>
                    </a:solidFill>
                  </a:tcPr>
                </a:tc>
                <a:tc vMerge="1">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endParaRPr kumimoji="0" lang="en-AU" sz="800" b="1" i="0" u="none" strike="noStrike" kern="1200" cap="none" spc="0" normalizeH="0" baseline="0" noProof="0">
                        <a:ln>
                          <a:noFill/>
                        </a:ln>
                        <a:solidFill>
                          <a:schemeClr val="bg1"/>
                        </a:solidFill>
                        <a:effectLst/>
                        <a:uLnTx/>
                        <a:uFillTx/>
                        <a:latin typeface="+mn-lt"/>
                        <a:ea typeface="+mn-ea"/>
                        <a:cs typeface="Arial" charset="0"/>
                      </a:endParaRPr>
                    </a:p>
                  </a:txBody>
                  <a:tcPr marL="54000" marR="54000" marT="54000" marB="54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0165B"/>
                    </a:solidFill>
                  </a:tcPr>
                </a:tc>
                <a:extLst>
                  <a:ext uri="{0D108BD9-81ED-4DB2-BD59-A6C34878D82A}">
                    <a16:rowId xmlns:a16="http://schemas.microsoft.com/office/drawing/2014/main" val="2782779002"/>
                  </a:ext>
                </a:extLst>
              </a:tr>
              <a:tr h="324000">
                <a:tc>
                  <a:txBody>
                    <a:bodyPr/>
                    <a:lstStyle/>
                    <a:p>
                      <a:pPr algn="ctr" rtl="0">
                        <a:lnSpc>
                          <a:spcPct val="85000"/>
                        </a:lnSpc>
                        <a:spcAft>
                          <a:spcPts val="0"/>
                        </a:spcAft>
                      </a:pPr>
                      <a:r>
                        <a:rPr lang="en-AU" sz="1000" b="1" noProof="0">
                          <a:solidFill>
                            <a:srgbClr val="7030A0"/>
                          </a:solidFill>
                        </a:rPr>
                        <a:t>A1</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Address cohort-specific challenges: </a:t>
                      </a:r>
                    </a:p>
                    <a:p>
                      <a:pPr marL="171450" marR="0" lvl="0" indent="-17145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Hospitals: Operating in an increasingly resource-constrained environment</a:t>
                      </a:r>
                    </a:p>
                    <a:p>
                      <a:pPr marL="171450" marR="0" lvl="0" indent="-17145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Local government </a:t>
                      </a:r>
                    </a:p>
                    <a:p>
                      <a:pPr marL="171450" marR="0" lvl="0" indent="-17145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Others as necessary</a:t>
                      </a:r>
                    </a:p>
                    <a:p>
                      <a:pPr marL="0" marR="0" lvl="0" indent="-449263" algn="l" defTabSz="914400" rtl="0" eaLnBrk="1" fontAlgn="auto"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Note: Cohorts are a cross-section of defined entities across different sectors, organisation sizes, location etc. The specific cohorts need to be determined by CGEPS.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85000"/>
                        </a:lnSpc>
                        <a:spcBef>
                          <a:spcPts val="0"/>
                        </a:spcBef>
                        <a:spcAft>
                          <a:spcPts val="0"/>
                        </a:spcAft>
                      </a:pPr>
                      <a:r>
                        <a:rPr lang="en-AU" sz="850" b="1" kern="1200" noProof="0">
                          <a:solidFill>
                            <a:schemeClr val="accent1"/>
                          </a:solidFill>
                          <a:latin typeface="+mn-lt"/>
                          <a:ea typeface="+mn-ea"/>
                          <a:cs typeface="+mn-cs"/>
                        </a:rPr>
                        <a:t>High</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algn="ctr" rtl="0">
                        <a:lnSpc>
                          <a:spcPct val="85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Tenorite"/>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tx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Tenorite"/>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Tenorite"/>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Defined entities should be encouraged to proactively consider collaboration as an important enabler (e.g., through participating in communities of practice or reaching out to peers).</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7873278"/>
                  </a:ext>
                </a:extLst>
              </a:tr>
              <a:tr h="356356">
                <a:tc>
                  <a:txBody>
                    <a:bodyPr/>
                    <a:lstStyle/>
                    <a:p>
                      <a:pPr algn="ctr" rtl="0">
                        <a:lnSpc>
                          <a:spcPct val="85000"/>
                        </a:lnSpc>
                        <a:spcAft>
                          <a:spcPts val="0"/>
                        </a:spcAft>
                      </a:pPr>
                      <a:r>
                        <a:rPr lang="en-AU" sz="1000" b="1" noProof="0">
                          <a:solidFill>
                            <a:srgbClr val="7030A0"/>
                          </a:solidFill>
                        </a:rPr>
                        <a:t>A2</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Consider implementing a maturity-based model for reporting requirements to foster progress among defined entities, taking into account their varying capabilities, organisational capacities, resources, and reporting infrastructures.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85000"/>
                        </a:lnSpc>
                        <a:spcBef>
                          <a:spcPts val="0"/>
                        </a:spcBef>
                        <a:spcAft>
                          <a:spcPts val="0"/>
                        </a:spcAft>
                      </a:pPr>
                      <a:r>
                        <a:rPr lang="en-AU" sz="850" b="1" kern="1200" noProof="0">
                          <a:solidFill>
                            <a:schemeClr val="accent1"/>
                          </a:solidFill>
                          <a:latin typeface="+mn-lt"/>
                          <a:ea typeface="+mn-ea"/>
                          <a:cs typeface="+mn-cs"/>
                        </a:rPr>
                        <a:t>High</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algn="ctr" rtl="0">
                        <a:lnSpc>
                          <a:spcPct val="85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tx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tx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This will need to align with legislative requirements, and CGEPS is collaborating with a regulatory expert to explore potential options.</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8772561"/>
                  </a:ext>
                </a:extLst>
              </a:tr>
              <a:tr h="324000">
                <a:tc>
                  <a:txBody>
                    <a:bodyPr/>
                    <a:lstStyle/>
                    <a:p>
                      <a:pPr algn="ctr" rtl="0">
                        <a:lnSpc>
                          <a:spcPct val="85000"/>
                        </a:lnSpc>
                        <a:spcAft>
                          <a:spcPts val="0"/>
                        </a:spcAft>
                      </a:pPr>
                      <a:r>
                        <a:rPr lang="en-AU" sz="1000" b="1" noProof="0">
                          <a:solidFill>
                            <a:srgbClr val="7030A0"/>
                          </a:solidFill>
                        </a:rPr>
                        <a:t>A3</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Identify opportunities to align reporting requirements with other gender equality obligations, such as those mandated by the WGEA.</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85000"/>
                        </a:lnSpc>
                        <a:spcBef>
                          <a:spcPts val="0"/>
                        </a:spcBef>
                        <a:spcAft>
                          <a:spcPts val="0"/>
                        </a:spcAft>
                      </a:pPr>
                      <a:r>
                        <a:rPr lang="en-AU" sz="850" b="1" kern="1200" noProof="0">
                          <a:solidFill>
                            <a:schemeClr val="accent1"/>
                          </a:solidFill>
                          <a:latin typeface="+mn-lt"/>
                          <a:ea typeface="+mn-ea"/>
                          <a:cs typeface="+mn-cs"/>
                        </a:rPr>
                        <a:t>Low</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algn="ctr" rtl="0">
                        <a:lnSpc>
                          <a:spcPct val="85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tx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tx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Initiative underway.</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3702667"/>
                  </a:ext>
                </a:extLst>
              </a:tr>
              <a:tr h="324000">
                <a:tc>
                  <a:txBody>
                    <a:bodyPr/>
                    <a:lstStyle/>
                    <a:p>
                      <a:pPr algn="ctr" rtl="0">
                        <a:lnSpc>
                          <a:spcPct val="85000"/>
                        </a:lnSpc>
                        <a:spcAft>
                          <a:spcPts val="0"/>
                        </a:spcAft>
                      </a:pPr>
                      <a:r>
                        <a:rPr lang="en-AU" sz="1000" b="1" noProof="0">
                          <a:solidFill>
                            <a:srgbClr val="7030A0"/>
                          </a:solidFill>
                        </a:rPr>
                        <a:t>A4</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Develop a preferred resourcing approach for progress reporting and the progress audit, identifying tasks to be centralised at CGEPS or at a sector level versus what should be done locally in defined entities. This will enable a more targeted approach in a resource-constrained environment and prevent duplication of efforts amongst defined entities.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85000"/>
                        </a:lnSpc>
                        <a:spcBef>
                          <a:spcPts val="0"/>
                        </a:spcBef>
                        <a:spcAft>
                          <a:spcPts val="0"/>
                        </a:spcAft>
                      </a:pPr>
                      <a:r>
                        <a:rPr lang="en-AU" sz="850" b="1" kern="1200" noProof="0">
                          <a:solidFill>
                            <a:schemeClr val="accent1"/>
                          </a:solidFill>
                          <a:latin typeface="+mn-lt"/>
                          <a:ea typeface="+mn-ea"/>
                          <a:cs typeface="+mn-cs"/>
                        </a:rPr>
                        <a:t>High</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algn="ctr" rtl="0">
                        <a:lnSpc>
                          <a:spcPct val="85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tx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85000"/>
                        </a:lnSpc>
                        <a:spcBef>
                          <a:spcPts val="0"/>
                        </a:spcBef>
                        <a:spcAft>
                          <a:spcPts val="0"/>
                        </a:spcAft>
                        <a:buClrTx/>
                        <a:buSzTx/>
                        <a:buFont typeface="+mj-lt"/>
                        <a:buNone/>
                        <a:tabLst/>
                        <a:defRPr/>
                      </a:pPr>
                      <a:r>
                        <a:rPr kumimoji="0" lang="en-AU" sz="850" b="0" i="0" u="none" strike="noStrike" kern="1200" cap="none" spc="0" normalizeH="0" baseline="0" noProof="0">
                          <a:ln>
                            <a:noFill/>
                          </a:ln>
                          <a:solidFill>
                            <a:schemeClr val="accent1"/>
                          </a:solidFill>
                          <a:effectLst/>
                          <a:uLnTx/>
                          <a:uFillTx/>
                          <a:latin typeface="+mn-lt"/>
                          <a:ea typeface="+mn-ea"/>
                          <a:cs typeface="+mn-cs"/>
                        </a:rPr>
                        <a:t>-</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1961186"/>
                  </a:ext>
                </a:extLst>
              </a:tr>
              <a:tr h="324000">
                <a:tc>
                  <a:txBody>
                    <a:bodyPr/>
                    <a:lstStyle/>
                    <a:p>
                      <a:pPr algn="ctr" rtl="0">
                        <a:lnSpc>
                          <a:spcPct val="85000"/>
                        </a:lnSpc>
                        <a:spcAft>
                          <a:spcPts val="0"/>
                        </a:spcAft>
                      </a:pPr>
                      <a:r>
                        <a:rPr lang="en-AU" sz="1000" b="1" noProof="0">
                          <a:solidFill>
                            <a:srgbClr val="7030A0"/>
                          </a:solidFill>
                        </a:rPr>
                        <a:t>A5</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Consider how approach to meeting legislative requirements can be structured to prioritise the allocation of resources at defined entities towards achieving substantive gender equality advancements, rather than merely fulfilling procedural reporting obligations.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85000"/>
                        </a:lnSpc>
                        <a:spcBef>
                          <a:spcPts val="0"/>
                        </a:spcBef>
                        <a:spcAft>
                          <a:spcPts val="0"/>
                        </a:spcAft>
                      </a:pPr>
                      <a:r>
                        <a:rPr lang="en-AU" sz="850" b="1" kern="1200" noProof="0">
                          <a:solidFill>
                            <a:schemeClr val="accent1"/>
                          </a:solidFill>
                          <a:latin typeface="+mn-lt"/>
                          <a:ea typeface="+mn-ea"/>
                          <a:cs typeface="+mn-cs"/>
                        </a:rPr>
                        <a:t>Medium</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algn="ctr" rtl="0">
                        <a:lnSpc>
                          <a:spcPct val="85000"/>
                        </a:lnSpc>
                        <a:spcBef>
                          <a:spcPts val="0"/>
                        </a:spcBef>
                        <a:spcAft>
                          <a:spcPts val="0"/>
                        </a:spcAft>
                      </a:pPr>
                      <a:r>
                        <a:rPr lang="en-AU" sz="850" b="1" kern="1200" noProof="0">
                          <a:solidFill>
                            <a:schemeClr val="accent1"/>
                          </a:solidFill>
                          <a:latin typeface="+mn-lt"/>
                          <a:ea typeface="+mn-ea"/>
                          <a:cs typeface="+mn-cs"/>
                        </a:rPr>
                        <a:t>Medium</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Medium-term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tx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The refinement of obligations for the next reporting cycle has prioritised streamlining reporting processes wherever possible.</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9920538"/>
                  </a:ext>
                </a:extLst>
              </a:tr>
              <a:tr h="324000">
                <a:tc>
                  <a:txBody>
                    <a:bodyPr/>
                    <a:lstStyle/>
                    <a:p>
                      <a:pPr algn="ctr" rtl="0">
                        <a:lnSpc>
                          <a:spcPct val="85000"/>
                        </a:lnSpc>
                        <a:spcAft>
                          <a:spcPts val="0"/>
                        </a:spcAft>
                      </a:pPr>
                      <a:r>
                        <a:rPr lang="en-AU" sz="1000" b="1" noProof="0">
                          <a:solidFill>
                            <a:srgbClr val="7030A0"/>
                          </a:solidFill>
                        </a:rPr>
                        <a:t>A6</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Consider and communicate the unique role of CGEPS in leveraging progress reporting and audit outcomes to drive systemic change, particularly through sector-level advocacy, thereby enabling defined entities to advance gender equality.</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85000"/>
                        </a:lnSpc>
                        <a:spcBef>
                          <a:spcPts val="0"/>
                        </a:spcBef>
                        <a:spcAft>
                          <a:spcPts val="0"/>
                        </a:spcAft>
                      </a:pPr>
                      <a:r>
                        <a:rPr lang="en-AU" sz="850" b="1" kern="1200" noProof="0">
                          <a:solidFill>
                            <a:schemeClr val="accent1"/>
                          </a:solidFill>
                          <a:latin typeface="+mn-lt"/>
                          <a:ea typeface="+mn-ea"/>
                          <a:cs typeface="+mn-cs"/>
                        </a:rPr>
                        <a:t>High</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algn="ctr" rtl="0">
                        <a:lnSpc>
                          <a:spcPct val="85000"/>
                        </a:lnSpc>
                        <a:spcBef>
                          <a:spcPts val="0"/>
                        </a:spcBef>
                        <a:spcAft>
                          <a:spcPts val="0"/>
                        </a:spcAft>
                      </a:pPr>
                      <a:r>
                        <a:rPr lang="en-AU" sz="850" b="1" kern="1200" noProof="0">
                          <a:solidFill>
                            <a:schemeClr val="accent1"/>
                          </a:solidFill>
                          <a:latin typeface="+mn-lt"/>
                          <a:ea typeface="+mn-ea"/>
                          <a:cs typeface="+mn-cs"/>
                        </a:rPr>
                        <a:t>Medium</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Medium-term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tx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There is a need to raise awareness of what is available on the Insights portal, e.g., through a communication campaign. Separately, there is an opportunity to play a role in advocacy. </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3228297"/>
                  </a:ext>
                </a:extLst>
              </a:tr>
              <a:tr h="324000">
                <a:tc>
                  <a:txBody>
                    <a:bodyPr/>
                    <a:lstStyle/>
                    <a:p>
                      <a:pPr algn="ctr" rtl="0">
                        <a:lnSpc>
                          <a:spcPct val="85000"/>
                        </a:lnSpc>
                        <a:spcAft>
                          <a:spcPts val="0"/>
                        </a:spcAft>
                      </a:pPr>
                      <a:r>
                        <a:rPr lang="en-AU" sz="1000" b="1" noProof="0">
                          <a:solidFill>
                            <a:srgbClr val="7030A0"/>
                          </a:solidFill>
                        </a:rPr>
                        <a:t>A7</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Increase engagement with boards, executives, and senior leaders within defined entities, incorporating a sector-based change narrative that frames progress reporting and progress audits as meaningful drivers of progress in gender equality, instead of being perceived as mere reporting mechanisms.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85000"/>
                        </a:lnSpc>
                        <a:spcBef>
                          <a:spcPts val="0"/>
                        </a:spcBef>
                        <a:spcAft>
                          <a:spcPts val="0"/>
                        </a:spcAft>
                      </a:pPr>
                      <a:r>
                        <a:rPr lang="en-AU" sz="850" b="1" kern="1200" noProof="0">
                          <a:solidFill>
                            <a:schemeClr val="accent1"/>
                          </a:solidFill>
                          <a:latin typeface="+mn-lt"/>
                          <a:ea typeface="+mn-ea"/>
                          <a:cs typeface="+mn-cs"/>
                        </a:rPr>
                        <a:t>High</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algn="ctr" rtl="0">
                        <a:lnSpc>
                          <a:spcPct val="85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solidFill>
                        <a:schemeClr val="accent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tx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85000"/>
                        </a:lnSpc>
                        <a:spcBef>
                          <a:spcPts val="0"/>
                        </a:spcBef>
                        <a:spcAft>
                          <a:spcPts val="0"/>
                        </a:spcAft>
                        <a:buClrTx/>
                        <a:buSzTx/>
                        <a:buFont typeface="+mj-lt"/>
                        <a:buNone/>
                        <a:tabLst/>
                        <a:defRPr/>
                      </a:pPr>
                      <a:endParaRPr kumimoji="0" lang="en-AU" sz="1200" b="1" i="0" u="none" strike="noStrike" kern="1200" cap="none" spc="0" normalizeH="0" baseline="0" noProof="0" dirty="0">
                        <a:ln>
                          <a:noFill/>
                        </a:ln>
                        <a:solidFill>
                          <a:schemeClr val="tx1"/>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85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This will be achieved through ongoing engagement with defined entities' leadership, including regular visits by the CGEPS Commissioner and the broader team.</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7776112"/>
                  </a:ext>
                </a:extLst>
              </a:tr>
            </a:tbl>
          </a:graphicData>
        </a:graphic>
      </p:graphicFrame>
      <p:sp>
        <p:nvSpPr>
          <p:cNvPr id="10" name="Slide Number Placeholder 9">
            <a:extLst>
              <a:ext uri="{FF2B5EF4-FFF2-40B4-BE49-F238E27FC236}">
                <a16:creationId xmlns:a16="http://schemas.microsoft.com/office/drawing/2014/main" id="{F42621CE-9BCE-038E-3A50-9554635D20F5}"/>
              </a:ext>
            </a:extLst>
          </p:cNvPr>
          <p:cNvSpPr>
            <a:spLocks noGrp="1"/>
          </p:cNvSpPr>
          <p:nvPr>
            <p:ph type="sldNum" sz="quarter" idx="15"/>
          </p:nvPr>
        </p:nvSpPr>
        <p:spPr/>
        <p:txBody>
          <a:bodyPr/>
          <a:lstStyle/>
          <a:p>
            <a:fld id="{F5AEA0E0-5CC6-4BD0-905C-A0021E419432}" type="slidenum">
              <a:rPr lang="en-AU" smtClean="0"/>
              <a:pPr/>
              <a:t>42</a:t>
            </a:fld>
            <a:endParaRPr lang="en-AU"/>
          </a:p>
        </p:txBody>
      </p:sp>
    </p:spTree>
    <p:custDataLst>
      <p:tags r:id="rId1"/>
    </p:custDataLst>
    <p:extLst>
      <p:ext uri="{BB962C8B-B14F-4D97-AF65-F5344CB8AC3E}">
        <p14:creationId xmlns:p14="http://schemas.microsoft.com/office/powerpoint/2010/main" val="2536125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6035C-488F-C11F-1DA7-DC72931CAE0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99528E1-15B3-9A2C-8B6B-96EB4AB14174}"/>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3267345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27" imgH="327" progId="TCLayout.ActiveDocument.1">
                  <p:embed/>
                </p:oleObj>
              </mc:Choice>
              <mc:Fallback>
                <p:oleObj name="think-cell Slide" r:id="rId5" imgW="327" imgH="327" progId="TCLayout.ActiveDocument.1">
                  <p:embed/>
                  <p:pic>
                    <p:nvPicPr>
                      <p:cNvPr id="8" name="think-cell data - do not delete" hidden="1">
                        <a:extLst>
                          <a:ext uri="{FF2B5EF4-FFF2-40B4-BE49-F238E27FC236}">
                            <a16:creationId xmlns:a16="http://schemas.microsoft.com/office/drawing/2014/main" id="{A99528E1-15B3-9A2C-8B6B-96EB4AB141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9739891-C839-74A8-4756-12E22884730C}"/>
              </a:ext>
            </a:extLst>
          </p:cNvPr>
          <p:cNvSpPr>
            <a:spLocks noGrp="1"/>
          </p:cNvSpPr>
          <p:nvPr>
            <p:ph type="title"/>
          </p:nvPr>
        </p:nvSpPr>
        <p:spPr>
          <a:xfrm>
            <a:off x="769800" y="449796"/>
            <a:ext cx="7200000" cy="792000"/>
          </a:xfrm>
        </p:spPr>
        <p:txBody>
          <a:bodyPr vert="horz"/>
          <a:lstStyle/>
          <a:p>
            <a:r>
              <a:rPr lang="en-US"/>
              <a:t>The tactical opportunities are considered to enhance the efficiency and effectiveness of progress reporting and progress audit processes (1 of 2)</a:t>
            </a:r>
            <a:endParaRPr lang="en-AU"/>
          </a:p>
        </p:txBody>
      </p:sp>
      <p:sp>
        <p:nvSpPr>
          <p:cNvPr id="42" name="Text Placeholder 41">
            <a:extLst>
              <a:ext uri="{FF2B5EF4-FFF2-40B4-BE49-F238E27FC236}">
                <a16:creationId xmlns:a16="http://schemas.microsoft.com/office/drawing/2014/main" id="{12AF6D14-E7AE-74A2-D95B-1A604634C25E}"/>
              </a:ext>
            </a:extLst>
          </p:cNvPr>
          <p:cNvSpPr>
            <a:spLocks noGrp="1"/>
          </p:cNvSpPr>
          <p:nvPr>
            <p:ph type="body" sz="quarter" idx="13"/>
          </p:nvPr>
        </p:nvSpPr>
        <p:spPr>
          <a:xfrm>
            <a:off x="766199" y="6423661"/>
            <a:ext cx="9720000" cy="252000"/>
          </a:xfrm>
        </p:spPr>
        <p:txBody>
          <a:bodyPr/>
          <a:lstStyle/>
          <a:p>
            <a:r>
              <a:rPr lang="en-AU"/>
              <a:t>Source: CGEPS. (2024). Progress reporting and progress audit workshop (N = 12). Facilitated and synthesised by Right Lane Consulting. (2024, September)</a:t>
            </a:r>
          </a:p>
        </p:txBody>
      </p:sp>
      <p:graphicFrame>
        <p:nvGraphicFramePr>
          <p:cNvPr id="3" name="Table 2">
            <a:extLst>
              <a:ext uri="{FF2B5EF4-FFF2-40B4-BE49-F238E27FC236}">
                <a16:creationId xmlns:a16="http://schemas.microsoft.com/office/drawing/2014/main" id="{9A5B1998-FBB3-2134-C0B7-B7327EDDF4F6}"/>
              </a:ext>
            </a:extLst>
          </p:cNvPr>
          <p:cNvGraphicFramePr>
            <a:graphicFrameLocks noGrp="1"/>
          </p:cNvGraphicFramePr>
          <p:nvPr>
            <p:extLst>
              <p:ext uri="{D42A27DB-BD31-4B8C-83A1-F6EECF244321}">
                <p14:modId xmlns:p14="http://schemas.microsoft.com/office/powerpoint/2010/main" val="2055821743"/>
              </p:ext>
            </p:extLst>
          </p:nvPr>
        </p:nvGraphicFramePr>
        <p:xfrm>
          <a:off x="604421" y="1383173"/>
          <a:ext cx="10821379" cy="4751453"/>
        </p:xfrm>
        <a:graphic>
          <a:graphicData uri="http://schemas.openxmlformats.org/drawingml/2006/table">
            <a:tbl>
              <a:tblPr firstRow="1" bandRow="1">
                <a:tableStyleId>{5C22544A-7EE6-4342-B048-85BDC9FD1C3A}</a:tableStyleId>
              </a:tblPr>
              <a:tblGrid>
                <a:gridCol w="328068">
                  <a:extLst>
                    <a:ext uri="{9D8B030D-6E8A-4147-A177-3AD203B41FA5}">
                      <a16:colId xmlns:a16="http://schemas.microsoft.com/office/drawing/2014/main" val="1877068310"/>
                    </a:ext>
                  </a:extLst>
                </a:gridCol>
                <a:gridCol w="3723918">
                  <a:extLst>
                    <a:ext uri="{9D8B030D-6E8A-4147-A177-3AD203B41FA5}">
                      <a16:colId xmlns:a16="http://schemas.microsoft.com/office/drawing/2014/main" val="4060029184"/>
                    </a:ext>
                  </a:extLst>
                </a:gridCol>
                <a:gridCol w="562708">
                  <a:extLst>
                    <a:ext uri="{9D8B030D-6E8A-4147-A177-3AD203B41FA5}">
                      <a16:colId xmlns:a16="http://schemas.microsoft.com/office/drawing/2014/main" val="2947720897"/>
                    </a:ext>
                  </a:extLst>
                </a:gridCol>
                <a:gridCol w="640080">
                  <a:extLst>
                    <a:ext uri="{9D8B030D-6E8A-4147-A177-3AD203B41FA5}">
                      <a16:colId xmlns:a16="http://schemas.microsoft.com/office/drawing/2014/main" val="1306754561"/>
                    </a:ext>
                  </a:extLst>
                </a:gridCol>
                <a:gridCol w="1005840">
                  <a:extLst>
                    <a:ext uri="{9D8B030D-6E8A-4147-A177-3AD203B41FA5}">
                      <a16:colId xmlns:a16="http://schemas.microsoft.com/office/drawing/2014/main" val="3154767316"/>
                    </a:ext>
                  </a:extLst>
                </a:gridCol>
                <a:gridCol w="569741">
                  <a:extLst>
                    <a:ext uri="{9D8B030D-6E8A-4147-A177-3AD203B41FA5}">
                      <a16:colId xmlns:a16="http://schemas.microsoft.com/office/drawing/2014/main" val="1703922482"/>
                    </a:ext>
                  </a:extLst>
                </a:gridCol>
                <a:gridCol w="682283">
                  <a:extLst>
                    <a:ext uri="{9D8B030D-6E8A-4147-A177-3AD203B41FA5}">
                      <a16:colId xmlns:a16="http://schemas.microsoft.com/office/drawing/2014/main" val="497301813"/>
                    </a:ext>
                  </a:extLst>
                </a:gridCol>
                <a:gridCol w="611945">
                  <a:extLst>
                    <a:ext uri="{9D8B030D-6E8A-4147-A177-3AD203B41FA5}">
                      <a16:colId xmlns:a16="http://schemas.microsoft.com/office/drawing/2014/main" val="2351541030"/>
                    </a:ext>
                  </a:extLst>
                </a:gridCol>
                <a:gridCol w="787791">
                  <a:extLst>
                    <a:ext uri="{9D8B030D-6E8A-4147-A177-3AD203B41FA5}">
                      <a16:colId xmlns:a16="http://schemas.microsoft.com/office/drawing/2014/main" val="3542801912"/>
                    </a:ext>
                  </a:extLst>
                </a:gridCol>
                <a:gridCol w="1909005">
                  <a:extLst>
                    <a:ext uri="{9D8B030D-6E8A-4147-A177-3AD203B41FA5}">
                      <a16:colId xmlns:a16="http://schemas.microsoft.com/office/drawing/2014/main" val="1374248709"/>
                    </a:ext>
                  </a:extLst>
                </a:gridCol>
              </a:tblGrid>
              <a:tr h="315033">
                <a:tc rowSpan="2" gridSpan="2">
                  <a:txBody>
                    <a:bodyPr/>
                    <a:lstStyle/>
                    <a:p>
                      <a:pPr algn="l" rtl="0">
                        <a:lnSpc>
                          <a:spcPct val="80000"/>
                        </a:lnSpc>
                      </a:pPr>
                      <a:r>
                        <a:rPr kumimoji="0" lang="en-AU" sz="1400" b="1" i="0" u="none" strike="noStrike" kern="1200" cap="none" spc="0" normalizeH="0" baseline="0">
                          <a:ln>
                            <a:noFill/>
                          </a:ln>
                          <a:solidFill>
                            <a:schemeClr val="bg1"/>
                          </a:solidFill>
                          <a:effectLst/>
                          <a:uLnTx/>
                          <a:uFillTx/>
                          <a:latin typeface="+mn-lt"/>
                          <a:ea typeface="+mn-ea"/>
                          <a:cs typeface="Arial" charset="0"/>
                        </a:rPr>
                        <a:t>B. List of tactical opportunities</a:t>
                      </a:r>
                    </a:p>
                  </a:txBody>
                  <a:tcPr marL="108000" marR="108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hMerge="1">
                  <a:txBody>
                    <a:bodyPr/>
                    <a:lstStyle/>
                    <a:p>
                      <a:endParaRPr/>
                    </a:p>
                  </a:txBody>
                  <a:tcPr marL="108000" marR="108000" marT="72000" marB="7200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algn="ctr" rtl="0">
                        <a:lnSpc>
                          <a:spcPct val="80000"/>
                        </a:lnSpc>
                        <a:spcBef>
                          <a:spcPts val="0"/>
                        </a:spcBef>
                        <a:spcAft>
                          <a:spcPts val="0"/>
                        </a:spcAft>
                      </a:pPr>
                      <a:r>
                        <a:rPr lang="en-AU" sz="1000" b="1" noProof="0">
                          <a:solidFill>
                            <a:schemeClr val="bg1"/>
                          </a:solidFill>
                        </a:rPr>
                        <a:t>Impact</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algn="ctr" rtl="0">
                        <a:lnSpc>
                          <a:spcPct val="80000"/>
                        </a:lnSpc>
                        <a:spcBef>
                          <a:spcPts val="0"/>
                        </a:spcBef>
                        <a:spcAft>
                          <a:spcPts val="0"/>
                        </a:spcAft>
                      </a:pPr>
                      <a:r>
                        <a:rPr lang="en-AU" sz="1000" b="1" noProof="0">
                          <a:solidFill>
                            <a:schemeClr val="bg1"/>
                          </a:solidFill>
                        </a:rPr>
                        <a:t>Effort</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1000" b="1" i="0" u="none" strike="noStrike" kern="1200" cap="none" spc="0" normalizeH="0" baseline="0" noProof="0">
                          <a:ln>
                            <a:noFill/>
                          </a:ln>
                          <a:solidFill>
                            <a:schemeClr val="bg1"/>
                          </a:solidFill>
                          <a:effectLst/>
                          <a:uLnTx/>
                          <a:uFillTx/>
                          <a:latin typeface="+mn-lt"/>
                          <a:ea typeface="+mn-ea"/>
                          <a:cs typeface="Arial" charset="0"/>
                        </a:rPr>
                        <a:t>Proposed implementation timeframe</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28575" cap="flat" cmpd="sng" algn="ctr">
                      <a:solidFill>
                        <a:schemeClr val="accent1">
                          <a:lumMod val="50000"/>
                          <a:lumOff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gridSpan="4">
                  <a:txBody>
                    <a:bodyPr/>
                    <a:lstStyle/>
                    <a:p>
                      <a:pPr marL="0" marR="0" lvl="1" indent="0" algn="l" defTabSz="914400" rtl="0" eaLnBrk="1" fontAlgn="base" latinLnBrk="0" hangingPunct="1">
                        <a:lnSpc>
                          <a:spcPct val="80000"/>
                        </a:lnSpc>
                        <a:spcBef>
                          <a:spcPts val="0"/>
                        </a:spcBef>
                        <a:spcAft>
                          <a:spcPts val="0"/>
                        </a:spcAft>
                        <a:buClrTx/>
                        <a:buSzTx/>
                        <a:buFont typeface="+mj-lt"/>
                        <a:buNone/>
                        <a:tabLst/>
                        <a:defRPr/>
                      </a:pPr>
                      <a:r>
                        <a:rPr kumimoji="0" lang="en-AU" sz="1000" b="1" i="0" u="none" strike="noStrike" kern="1200" cap="none" spc="0" normalizeH="0" baseline="0" noProof="0">
                          <a:ln>
                            <a:noFill/>
                          </a:ln>
                          <a:solidFill>
                            <a:schemeClr val="bg1"/>
                          </a:solidFill>
                          <a:effectLst/>
                          <a:uLnTx/>
                          <a:uFillTx/>
                          <a:latin typeface="+mn-lt"/>
                          <a:ea typeface="+mn-ea"/>
                          <a:cs typeface="Arial" charset="0"/>
                        </a:rPr>
                        <a:t>Opportunities to address challenges for the following success factor elements</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AU"/>
                    </a:p>
                  </a:txBody>
                  <a:tcPr/>
                </a:tc>
                <a:tc hMerge="1">
                  <a:txBody>
                    <a:bodyPr/>
                    <a:lstStyle/>
                    <a:p>
                      <a:pPr marL="0" marR="0" lvl="1" indent="0" algn="l" defTabSz="914400" rtl="0" eaLnBrk="1" fontAlgn="base" latinLnBrk="0" hangingPunct="1">
                        <a:lnSpc>
                          <a:spcPct val="90000"/>
                        </a:lnSpc>
                        <a:spcBef>
                          <a:spcPts val="0"/>
                        </a:spcBef>
                        <a:spcAft>
                          <a:spcPts val="0"/>
                        </a:spcAft>
                        <a:buClrTx/>
                        <a:buSzTx/>
                        <a:buFont typeface="+mj-lt"/>
                        <a:buNone/>
                        <a:tabLst/>
                        <a:defRPr/>
                      </a:pPr>
                      <a:endParaRPr kumimoji="0" lang="en-AU" sz="1000" b="1" i="0" u="none" strike="noStrike" kern="1200" cap="none" spc="0" normalizeH="0" baseline="0" noProof="0">
                        <a:ln>
                          <a:noFill/>
                        </a:ln>
                        <a:solidFill>
                          <a:schemeClr val="bg1"/>
                        </a:solidFill>
                        <a:effectLst/>
                        <a:uLnTx/>
                        <a:uFillTx/>
                        <a:latin typeface="+mn-lt"/>
                        <a:ea typeface="+mn-ea"/>
                        <a:cs typeface="Arial"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AU"/>
                    </a:p>
                  </a:txBody>
                  <a:tcPr/>
                </a:tc>
                <a:tc rowSpan="2">
                  <a:txBody>
                    <a:bodyPr/>
                    <a:lstStyle/>
                    <a:p>
                      <a:pPr marL="0" marR="0" lvl="1" indent="0" algn="l" defTabSz="914400" rtl="0" eaLnBrk="1" fontAlgn="base" latinLnBrk="0" hangingPunct="1">
                        <a:lnSpc>
                          <a:spcPct val="80000"/>
                        </a:lnSpc>
                        <a:spcBef>
                          <a:spcPts val="0"/>
                        </a:spcBef>
                        <a:spcAft>
                          <a:spcPts val="0"/>
                        </a:spcAft>
                        <a:buClrTx/>
                        <a:buSzTx/>
                        <a:buFont typeface="+mj-lt"/>
                        <a:buNone/>
                        <a:tabLst/>
                        <a:defRPr/>
                      </a:pPr>
                      <a:r>
                        <a:rPr kumimoji="0" lang="en-AU" sz="1000" b="1" i="0" u="none" strike="noStrike" kern="1200" cap="none" spc="0" normalizeH="0" baseline="0" noProof="0">
                          <a:ln>
                            <a:noFill/>
                          </a:ln>
                          <a:solidFill>
                            <a:schemeClr val="bg1"/>
                          </a:solidFill>
                          <a:effectLst/>
                          <a:uLnTx/>
                          <a:uFillTx/>
                          <a:latin typeface="+mn-lt"/>
                          <a:ea typeface="+mn-ea"/>
                          <a:cs typeface="Arial" charset="0"/>
                        </a:rPr>
                        <a:t>Comments from CGEPS</a:t>
                      </a:r>
                    </a:p>
                  </a:txBody>
                  <a:tcPr marL="54000" marR="54000" marT="54000" marB="5400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94658"/>
                    </a:solidFill>
                  </a:tcPr>
                </a:tc>
                <a:extLst>
                  <a:ext uri="{0D108BD9-81ED-4DB2-BD59-A6C34878D82A}">
                    <a16:rowId xmlns:a16="http://schemas.microsoft.com/office/drawing/2014/main" val="66939529"/>
                  </a:ext>
                </a:extLst>
              </a:tr>
              <a:tr h="358420">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Capability </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Organisation</a:t>
                      </a:r>
                    </a:p>
                  </a:txBody>
                  <a:tcPr marL="54000" marR="54000" marT="54000" marB="54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Culture and ways of working </a:t>
                      </a:r>
                    </a:p>
                  </a:txBody>
                  <a:tcPr marL="54000" marR="54000" marT="54000" marB="54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Enabling infrastructure</a:t>
                      </a:r>
                    </a:p>
                  </a:txBody>
                  <a:tcPr marL="54000" marR="54000" marT="54000" marB="54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0165B"/>
                    </a:solidFill>
                  </a:tcPr>
                </a:tc>
                <a:tc vMerge="1">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endParaRPr kumimoji="0" lang="en-AU" sz="800" b="1" i="0" u="none" strike="noStrike" kern="1200" cap="none" spc="0" normalizeH="0" baseline="0" noProof="0">
                        <a:ln>
                          <a:noFill/>
                        </a:ln>
                        <a:solidFill>
                          <a:schemeClr val="bg1"/>
                        </a:solidFill>
                        <a:effectLst/>
                        <a:uLnTx/>
                        <a:uFillTx/>
                        <a:latin typeface="+mn-lt"/>
                        <a:ea typeface="+mn-ea"/>
                        <a:cs typeface="Arial" charset="0"/>
                      </a:endParaRPr>
                    </a:p>
                  </a:txBody>
                  <a:tcPr marL="54000" marR="54000" marT="54000" marB="54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0165B"/>
                    </a:solidFill>
                  </a:tcPr>
                </a:tc>
                <a:extLst>
                  <a:ext uri="{0D108BD9-81ED-4DB2-BD59-A6C34878D82A}">
                    <a16:rowId xmlns:a16="http://schemas.microsoft.com/office/drawing/2014/main" val="2782779002"/>
                  </a:ext>
                </a:extLst>
              </a:tr>
              <a:tr h="353481">
                <a:tc>
                  <a:txBody>
                    <a:bodyPr/>
                    <a:lstStyle/>
                    <a:p>
                      <a:pPr algn="ctr" rtl="0">
                        <a:lnSpc>
                          <a:spcPct val="90000"/>
                        </a:lnSpc>
                        <a:spcAft>
                          <a:spcPts val="0"/>
                        </a:spcAft>
                      </a:pPr>
                      <a:r>
                        <a:rPr lang="en-AU" sz="1000" b="1" noProof="0">
                          <a:solidFill>
                            <a:srgbClr val="7030A0"/>
                          </a:solidFill>
                        </a:rPr>
                        <a:t>B1</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Provide more specific resources (e.g., video manuals, quick reference guides) that are simple and easy to use.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High</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algn="ctr" rtl="0">
                        <a:lnSpc>
                          <a:spcPct val="90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Tenorite"/>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accent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Tenorite"/>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Tenorite"/>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B0165B"/>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CGEPS will define the scope of resources that will be provided.</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7873278"/>
                  </a:ext>
                </a:extLst>
              </a:tr>
              <a:tr h="617091">
                <a:tc>
                  <a:txBody>
                    <a:bodyPr/>
                    <a:lstStyle/>
                    <a:p>
                      <a:pPr algn="ctr" rtl="0">
                        <a:lnSpc>
                          <a:spcPct val="90000"/>
                        </a:lnSpc>
                        <a:spcAft>
                          <a:spcPts val="0"/>
                        </a:spcAft>
                      </a:pPr>
                      <a:r>
                        <a:rPr lang="en-AU" sz="1000" b="1" noProof="0">
                          <a:solidFill>
                            <a:srgbClr val="7030A0"/>
                          </a:solidFill>
                        </a:rPr>
                        <a:t>B2</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Ensure the timely provision of requirements and templates (e.g., 12 months before the submission deadline), providing enough time for defined entities to plan, acknowledging their resource-constrained environments.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High</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algn="ctr" rtl="0">
                        <a:lnSpc>
                          <a:spcPct val="90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chemeClr val="accent1"/>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B0165B"/>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CGEPS will communicate to defined entities so they know when to expect materials, acknowledging the target will be easier to achieve as the process matures. </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8772561"/>
                  </a:ext>
                </a:extLst>
              </a:tr>
              <a:tr h="825344">
                <a:tc>
                  <a:txBody>
                    <a:bodyPr/>
                    <a:lstStyle/>
                    <a:p>
                      <a:pPr algn="ctr" rtl="0">
                        <a:lnSpc>
                          <a:spcPct val="90000"/>
                        </a:lnSpc>
                        <a:spcAft>
                          <a:spcPts val="0"/>
                        </a:spcAft>
                      </a:pPr>
                      <a:r>
                        <a:rPr lang="en-AU" sz="1000" b="1" noProof="0">
                          <a:solidFill>
                            <a:srgbClr val="7030A0"/>
                          </a:solidFill>
                        </a:rPr>
                        <a:t>B3</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Enhance communication materials to clarify the purpose of progress reports and audits, demonstrating how progressing gender equality is fundamental.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Medium</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algn="ctr" rtl="0">
                        <a:lnSpc>
                          <a:spcPct val="90000"/>
                        </a:lnSpc>
                        <a:spcBef>
                          <a:spcPts val="0"/>
                        </a:spcBef>
                        <a:spcAft>
                          <a:spcPts val="0"/>
                        </a:spcAft>
                      </a:pPr>
                      <a:r>
                        <a:rPr lang="en-AU" sz="850" b="1" noProof="0">
                          <a:solidFill>
                            <a:schemeClr val="accent1"/>
                          </a:solidFill>
                        </a:rPr>
                        <a:t>Medium</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Medium-term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7030A0"/>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B0165B"/>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This messaging already exists in guidance, feedback, newsletters, social media, Commissioner's engagements and media opportunities. CGEPS will consider additional forms and channels where appropriate.</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3702667"/>
                  </a:ext>
                </a:extLst>
              </a:tr>
              <a:tr h="512964">
                <a:tc>
                  <a:txBody>
                    <a:bodyPr/>
                    <a:lstStyle/>
                    <a:p>
                      <a:pPr algn="ctr" rtl="0">
                        <a:lnSpc>
                          <a:spcPct val="90000"/>
                        </a:lnSpc>
                        <a:spcAft>
                          <a:spcPts val="0"/>
                        </a:spcAft>
                      </a:pPr>
                      <a:r>
                        <a:rPr lang="en-AU" sz="1000" b="1" noProof="0">
                          <a:solidFill>
                            <a:srgbClr val="7030A0"/>
                          </a:solidFill>
                        </a:rPr>
                        <a:t>B4</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Provide prompt feedback to defined entities that will be useful in indicating priorities to work on in upcoming reporting cycles.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Medium</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algn="ctr" rtl="0">
                        <a:lnSpc>
                          <a:spcPct val="90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C00000"/>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C0000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CGEPS will communicate timelines for feedback, manage expectation of defined entities and align internally on a deadline to provide feedback. </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1961186"/>
                  </a:ext>
                </a:extLst>
              </a:tr>
              <a:tr h="304711">
                <a:tc>
                  <a:txBody>
                    <a:bodyPr/>
                    <a:lstStyle/>
                    <a:p>
                      <a:pPr algn="ctr" rtl="0">
                        <a:lnSpc>
                          <a:spcPct val="90000"/>
                        </a:lnSpc>
                        <a:spcAft>
                          <a:spcPts val="0"/>
                        </a:spcAft>
                      </a:pPr>
                      <a:r>
                        <a:rPr lang="en-AU" sz="1000" b="1" noProof="0">
                          <a:solidFill>
                            <a:srgbClr val="7030A0"/>
                          </a:solidFill>
                        </a:rPr>
                        <a:t>B5</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Remove outdated sources and data from the CGEPS website to avoid potential confusion</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Medium</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Low</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Short-term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C00000"/>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C0000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Initiative underway.</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9920538"/>
                  </a:ext>
                </a:extLst>
              </a:tr>
              <a:tr h="496297">
                <a:tc>
                  <a:txBody>
                    <a:bodyPr/>
                    <a:lstStyle/>
                    <a:p>
                      <a:pPr algn="ctr" rtl="0">
                        <a:lnSpc>
                          <a:spcPct val="90000"/>
                        </a:lnSpc>
                        <a:spcAft>
                          <a:spcPts val="0"/>
                        </a:spcAft>
                      </a:pPr>
                      <a:r>
                        <a:rPr lang="en-AU" sz="1000" b="1" noProof="0">
                          <a:solidFill>
                            <a:srgbClr val="7030A0"/>
                          </a:solidFill>
                        </a:rPr>
                        <a:t>B6</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Improve the user centricity of the CGEPS website for easier navigation.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Medium</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Low</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Short-term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C00000"/>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C0000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Initiative underway.</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3228297"/>
                  </a:ext>
                </a:extLst>
              </a:tr>
              <a:tr h="617091">
                <a:tc>
                  <a:txBody>
                    <a:bodyPr/>
                    <a:lstStyle/>
                    <a:p>
                      <a:pPr algn="ctr" rtl="0">
                        <a:lnSpc>
                          <a:spcPct val="90000"/>
                        </a:lnSpc>
                        <a:spcAft>
                          <a:spcPts val="0"/>
                        </a:spcAft>
                      </a:pPr>
                      <a:r>
                        <a:rPr lang="en-AU" sz="1000" b="1" noProof="0">
                          <a:solidFill>
                            <a:srgbClr val="7030A0"/>
                          </a:solidFill>
                        </a:rPr>
                        <a:t>B7</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Check the validity of the defined entities’ mailing list. Ensure progress reporting owners are copied in relevant communications sent to their leaders.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Medium</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algn="ctr" rtl="0">
                        <a:lnSpc>
                          <a:spcPct val="90000"/>
                        </a:lnSpc>
                        <a:spcBef>
                          <a:spcPts val="0"/>
                        </a:spcBef>
                        <a:spcAft>
                          <a:spcPts val="0"/>
                        </a:spcAft>
                      </a:pPr>
                      <a:r>
                        <a:rPr lang="en-AU" sz="850" b="1" noProof="0">
                          <a:solidFill>
                            <a:schemeClr val="accent1"/>
                          </a:solidFill>
                        </a:rPr>
                        <a:t>Medium</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EF8D"/>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Medium-term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28575" cap="flat" cmpd="sng" algn="ctr">
                      <a:solidFill>
                        <a:schemeClr val="accent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C00000"/>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C00000"/>
                        </a:solidFill>
                        <a:effectLst/>
                        <a:uLnTx/>
                        <a:uFillTx/>
                        <a:latin typeface="+mn-lt"/>
                        <a:ea typeface="+mn-ea"/>
                        <a:cs typeface="Arial" charset="0"/>
                      </a:endParaRPr>
                    </a:p>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B0165B"/>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Initiative underway.</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7776112"/>
                  </a:ext>
                </a:extLst>
              </a:tr>
            </a:tbl>
          </a:graphicData>
        </a:graphic>
      </p:graphicFrame>
      <p:sp>
        <p:nvSpPr>
          <p:cNvPr id="10" name="Slide Number Placeholder 9">
            <a:extLst>
              <a:ext uri="{FF2B5EF4-FFF2-40B4-BE49-F238E27FC236}">
                <a16:creationId xmlns:a16="http://schemas.microsoft.com/office/drawing/2014/main" id="{C35D8B46-7FE0-6457-42D7-FAA35B379AE1}"/>
              </a:ext>
            </a:extLst>
          </p:cNvPr>
          <p:cNvSpPr>
            <a:spLocks noGrp="1"/>
          </p:cNvSpPr>
          <p:nvPr>
            <p:ph type="sldNum" sz="quarter" idx="15"/>
          </p:nvPr>
        </p:nvSpPr>
        <p:spPr/>
        <p:txBody>
          <a:bodyPr/>
          <a:lstStyle/>
          <a:p>
            <a:fld id="{F5AEA0E0-5CC6-4BD0-905C-A0021E419432}" type="slidenum">
              <a:rPr lang="en-AU" smtClean="0"/>
              <a:pPr/>
              <a:t>43</a:t>
            </a:fld>
            <a:endParaRPr lang="en-AU"/>
          </a:p>
        </p:txBody>
      </p:sp>
    </p:spTree>
    <p:custDataLst>
      <p:tags r:id="rId1"/>
    </p:custDataLst>
    <p:extLst>
      <p:ext uri="{BB962C8B-B14F-4D97-AF65-F5344CB8AC3E}">
        <p14:creationId xmlns:p14="http://schemas.microsoft.com/office/powerpoint/2010/main" val="1997311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55F75-B35C-D461-97B9-9084FB174698}"/>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750E87D-A22F-CEA0-5F84-C9688D4B7C7B}"/>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200483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27" imgH="327" progId="TCLayout.ActiveDocument.1">
                  <p:embed/>
                </p:oleObj>
              </mc:Choice>
              <mc:Fallback>
                <p:oleObj name="think-cell Slide" r:id="rId5" imgW="327" imgH="327" progId="TCLayout.ActiveDocument.1">
                  <p:embed/>
                  <p:pic>
                    <p:nvPicPr>
                      <p:cNvPr id="8" name="think-cell data - do not delete" hidden="1">
                        <a:extLst>
                          <a:ext uri="{FF2B5EF4-FFF2-40B4-BE49-F238E27FC236}">
                            <a16:creationId xmlns:a16="http://schemas.microsoft.com/office/drawing/2014/main" id="{7750E87D-A22F-CEA0-5F84-C9688D4B7C7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C2758B-791E-351B-B70C-00490C461DB2}"/>
              </a:ext>
            </a:extLst>
          </p:cNvPr>
          <p:cNvSpPr>
            <a:spLocks noGrp="1"/>
          </p:cNvSpPr>
          <p:nvPr>
            <p:ph type="title"/>
          </p:nvPr>
        </p:nvSpPr>
        <p:spPr>
          <a:xfrm>
            <a:off x="769800" y="449796"/>
            <a:ext cx="7200000" cy="792000"/>
          </a:xfrm>
        </p:spPr>
        <p:txBody>
          <a:bodyPr vert="horz"/>
          <a:lstStyle/>
          <a:p>
            <a:r>
              <a:rPr lang="en-US"/>
              <a:t>The tactical opportunities are considered to enhance the efficiency and effectiveness of progress reporting and progress audit processes (2 of 2) </a:t>
            </a:r>
            <a:endParaRPr lang="en-AU"/>
          </a:p>
        </p:txBody>
      </p:sp>
      <p:sp>
        <p:nvSpPr>
          <p:cNvPr id="42" name="Text Placeholder 41">
            <a:extLst>
              <a:ext uri="{FF2B5EF4-FFF2-40B4-BE49-F238E27FC236}">
                <a16:creationId xmlns:a16="http://schemas.microsoft.com/office/drawing/2014/main" id="{7DA72755-46A1-664A-9D88-0437859A45E2}"/>
              </a:ext>
            </a:extLst>
          </p:cNvPr>
          <p:cNvSpPr>
            <a:spLocks noGrp="1"/>
          </p:cNvSpPr>
          <p:nvPr>
            <p:ph type="body" sz="quarter" idx="13"/>
          </p:nvPr>
        </p:nvSpPr>
        <p:spPr>
          <a:xfrm>
            <a:off x="766199" y="6423661"/>
            <a:ext cx="9720000" cy="252000"/>
          </a:xfrm>
        </p:spPr>
        <p:txBody>
          <a:bodyPr/>
          <a:lstStyle/>
          <a:p>
            <a:r>
              <a:rPr lang="en-AU"/>
              <a:t>Source: CGEPS. (2024). Progress reporting and progress audit workshop (N = 12). Facilitated and synthesised by Right Lane Consulting. (2024, September)</a:t>
            </a:r>
          </a:p>
        </p:txBody>
      </p:sp>
      <p:graphicFrame>
        <p:nvGraphicFramePr>
          <p:cNvPr id="3" name="Table 2">
            <a:extLst>
              <a:ext uri="{FF2B5EF4-FFF2-40B4-BE49-F238E27FC236}">
                <a16:creationId xmlns:a16="http://schemas.microsoft.com/office/drawing/2014/main" id="{BE536D18-1CE2-D9B0-BB01-1FAB98E52DBD}"/>
              </a:ext>
            </a:extLst>
          </p:cNvPr>
          <p:cNvGraphicFramePr>
            <a:graphicFrameLocks noGrp="1"/>
          </p:cNvGraphicFramePr>
          <p:nvPr>
            <p:extLst>
              <p:ext uri="{D42A27DB-BD31-4B8C-83A1-F6EECF244321}">
                <p14:modId xmlns:p14="http://schemas.microsoft.com/office/powerpoint/2010/main" val="4038393327"/>
              </p:ext>
            </p:extLst>
          </p:nvPr>
        </p:nvGraphicFramePr>
        <p:xfrm>
          <a:off x="604421" y="1369525"/>
          <a:ext cx="10821379" cy="4879162"/>
        </p:xfrm>
        <a:graphic>
          <a:graphicData uri="http://schemas.openxmlformats.org/drawingml/2006/table">
            <a:tbl>
              <a:tblPr firstRow="1" bandRow="1">
                <a:tableStyleId>{5C22544A-7EE6-4342-B048-85BDC9FD1C3A}</a:tableStyleId>
              </a:tblPr>
              <a:tblGrid>
                <a:gridCol w="328068">
                  <a:extLst>
                    <a:ext uri="{9D8B030D-6E8A-4147-A177-3AD203B41FA5}">
                      <a16:colId xmlns:a16="http://schemas.microsoft.com/office/drawing/2014/main" val="1877068310"/>
                    </a:ext>
                  </a:extLst>
                </a:gridCol>
                <a:gridCol w="3723918">
                  <a:extLst>
                    <a:ext uri="{9D8B030D-6E8A-4147-A177-3AD203B41FA5}">
                      <a16:colId xmlns:a16="http://schemas.microsoft.com/office/drawing/2014/main" val="4060029184"/>
                    </a:ext>
                  </a:extLst>
                </a:gridCol>
                <a:gridCol w="562708">
                  <a:extLst>
                    <a:ext uri="{9D8B030D-6E8A-4147-A177-3AD203B41FA5}">
                      <a16:colId xmlns:a16="http://schemas.microsoft.com/office/drawing/2014/main" val="2947720897"/>
                    </a:ext>
                  </a:extLst>
                </a:gridCol>
                <a:gridCol w="640080">
                  <a:extLst>
                    <a:ext uri="{9D8B030D-6E8A-4147-A177-3AD203B41FA5}">
                      <a16:colId xmlns:a16="http://schemas.microsoft.com/office/drawing/2014/main" val="1306754561"/>
                    </a:ext>
                  </a:extLst>
                </a:gridCol>
                <a:gridCol w="1005840">
                  <a:extLst>
                    <a:ext uri="{9D8B030D-6E8A-4147-A177-3AD203B41FA5}">
                      <a16:colId xmlns:a16="http://schemas.microsoft.com/office/drawing/2014/main" val="3154767316"/>
                    </a:ext>
                  </a:extLst>
                </a:gridCol>
                <a:gridCol w="569741">
                  <a:extLst>
                    <a:ext uri="{9D8B030D-6E8A-4147-A177-3AD203B41FA5}">
                      <a16:colId xmlns:a16="http://schemas.microsoft.com/office/drawing/2014/main" val="1703922482"/>
                    </a:ext>
                  </a:extLst>
                </a:gridCol>
                <a:gridCol w="682283">
                  <a:extLst>
                    <a:ext uri="{9D8B030D-6E8A-4147-A177-3AD203B41FA5}">
                      <a16:colId xmlns:a16="http://schemas.microsoft.com/office/drawing/2014/main" val="497301813"/>
                    </a:ext>
                  </a:extLst>
                </a:gridCol>
                <a:gridCol w="611945">
                  <a:extLst>
                    <a:ext uri="{9D8B030D-6E8A-4147-A177-3AD203B41FA5}">
                      <a16:colId xmlns:a16="http://schemas.microsoft.com/office/drawing/2014/main" val="2351541030"/>
                    </a:ext>
                  </a:extLst>
                </a:gridCol>
                <a:gridCol w="787791">
                  <a:extLst>
                    <a:ext uri="{9D8B030D-6E8A-4147-A177-3AD203B41FA5}">
                      <a16:colId xmlns:a16="http://schemas.microsoft.com/office/drawing/2014/main" val="3542801912"/>
                    </a:ext>
                  </a:extLst>
                </a:gridCol>
                <a:gridCol w="1909005">
                  <a:extLst>
                    <a:ext uri="{9D8B030D-6E8A-4147-A177-3AD203B41FA5}">
                      <a16:colId xmlns:a16="http://schemas.microsoft.com/office/drawing/2014/main" val="1374248709"/>
                    </a:ext>
                  </a:extLst>
                </a:gridCol>
              </a:tblGrid>
              <a:tr h="294799">
                <a:tc rowSpan="2" gridSpan="2">
                  <a:txBody>
                    <a:bodyPr/>
                    <a:lstStyle/>
                    <a:p>
                      <a:pPr algn="l" rtl="0">
                        <a:lnSpc>
                          <a:spcPct val="80000"/>
                        </a:lnSpc>
                      </a:pPr>
                      <a:r>
                        <a:rPr kumimoji="0" lang="en-AU" sz="1400" b="1" i="0" u="none" strike="noStrike" kern="1200" cap="none" spc="0" normalizeH="0" baseline="0">
                          <a:ln>
                            <a:noFill/>
                          </a:ln>
                          <a:solidFill>
                            <a:schemeClr val="bg1"/>
                          </a:solidFill>
                          <a:effectLst/>
                          <a:uLnTx/>
                          <a:uFillTx/>
                          <a:latin typeface="+mn-lt"/>
                          <a:ea typeface="+mn-ea"/>
                          <a:cs typeface="Arial" charset="0"/>
                        </a:rPr>
                        <a:t>B. List of tactical opportunities</a:t>
                      </a:r>
                    </a:p>
                  </a:txBody>
                  <a:tcPr marL="108000" marR="108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rowSpan="2" hMerge="1">
                  <a:txBody>
                    <a:bodyPr/>
                    <a:lstStyle/>
                    <a:p>
                      <a:endParaRPr/>
                    </a:p>
                  </a:txBody>
                  <a:tcPr marL="108000" marR="108000" marT="72000" marB="7200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chemeClr val="accent1"/>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algn="ctr" rtl="0">
                        <a:lnSpc>
                          <a:spcPct val="80000"/>
                        </a:lnSpc>
                        <a:spcBef>
                          <a:spcPts val="0"/>
                        </a:spcBef>
                        <a:spcAft>
                          <a:spcPts val="0"/>
                        </a:spcAft>
                      </a:pPr>
                      <a:r>
                        <a:rPr lang="en-AU" sz="1000" b="1" noProof="0">
                          <a:solidFill>
                            <a:schemeClr val="bg1"/>
                          </a:solidFill>
                        </a:rPr>
                        <a:t>Impact</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algn="ctr" rtl="0">
                        <a:lnSpc>
                          <a:spcPct val="80000"/>
                        </a:lnSpc>
                        <a:spcBef>
                          <a:spcPts val="0"/>
                        </a:spcBef>
                        <a:spcAft>
                          <a:spcPts val="0"/>
                        </a:spcAft>
                      </a:pPr>
                      <a:r>
                        <a:rPr lang="en-AU" sz="1000" b="1" noProof="0">
                          <a:solidFill>
                            <a:schemeClr val="bg1"/>
                          </a:solidFill>
                        </a:rPr>
                        <a:t>Effort</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1000" b="1" i="0" u="none" strike="noStrike" kern="1200" cap="none" spc="0" normalizeH="0" baseline="0" noProof="0">
                          <a:ln>
                            <a:noFill/>
                          </a:ln>
                          <a:solidFill>
                            <a:schemeClr val="bg1"/>
                          </a:solidFill>
                          <a:effectLst/>
                          <a:uLnTx/>
                          <a:uFillTx/>
                          <a:latin typeface="+mn-lt"/>
                          <a:ea typeface="+mn-ea"/>
                          <a:cs typeface="Arial" charset="0"/>
                        </a:rPr>
                        <a:t>Proposed implementation timeframe</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28575" cap="flat" cmpd="sng" algn="ctr">
                      <a:solidFill>
                        <a:schemeClr val="accent1">
                          <a:lumMod val="50000"/>
                          <a:lumOff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gridSpan="4">
                  <a:txBody>
                    <a:bodyPr/>
                    <a:lstStyle/>
                    <a:p>
                      <a:pPr marL="0" marR="0" lvl="1" indent="0" algn="l" defTabSz="914400" rtl="0" eaLnBrk="1" fontAlgn="base" latinLnBrk="0" hangingPunct="1">
                        <a:lnSpc>
                          <a:spcPct val="80000"/>
                        </a:lnSpc>
                        <a:spcBef>
                          <a:spcPts val="0"/>
                        </a:spcBef>
                        <a:spcAft>
                          <a:spcPts val="0"/>
                        </a:spcAft>
                        <a:buClrTx/>
                        <a:buSzTx/>
                        <a:buFont typeface="+mj-lt"/>
                        <a:buNone/>
                        <a:tabLst/>
                        <a:defRPr/>
                      </a:pPr>
                      <a:r>
                        <a:rPr kumimoji="0" lang="en-AU" sz="1000" b="1" i="0" u="none" strike="noStrike" kern="1200" cap="none" spc="0" normalizeH="0" baseline="0" noProof="0">
                          <a:ln>
                            <a:noFill/>
                          </a:ln>
                          <a:solidFill>
                            <a:schemeClr val="bg1"/>
                          </a:solidFill>
                          <a:effectLst/>
                          <a:uLnTx/>
                          <a:uFillTx/>
                          <a:latin typeface="+mn-lt"/>
                          <a:ea typeface="+mn-ea"/>
                          <a:cs typeface="Arial" charset="0"/>
                        </a:rPr>
                        <a:t>Opportunities to address challenges for the following success factor elements</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AU"/>
                    </a:p>
                  </a:txBody>
                  <a:tcPr/>
                </a:tc>
                <a:tc hMerge="1">
                  <a:txBody>
                    <a:bodyPr/>
                    <a:lstStyle/>
                    <a:p>
                      <a:pPr marL="0" marR="0" lvl="1" indent="0" algn="l" defTabSz="914400" rtl="0" eaLnBrk="1" fontAlgn="base" latinLnBrk="0" hangingPunct="1">
                        <a:lnSpc>
                          <a:spcPct val="90000"/>
                        </a:lnSpc>
                        <a:spcBef>
                          <a:spcPts val="0"/>
                        </a:spcBef>
                        <a:spcAft>
                          <a:spcPts val="0"/>
                        </a:spcAft>
                        <a:buClrTx/>
                        <a:buSzTx/>
                        <a:buFont typeface="+mj-lt"/>
                        <a:buNone/>
                        <a:tabLst/>
                        <a:defRPr/>
                      </a:pPr>
                      <a:endParaRPr kumimoji="0" lang="en-AU" sz="1000" b="1" i="0" u="none" strike="noStrike" kern="1200" cap="none" spc="0" normalizeH="0" baseline="0" noProof="0">
                        <a:ln>
                          <a:noFill/>
                        </a:ln>
                        <a:solidFill>
                          <a:schemeClr val="bg1"/>
                        </a:solidFill>
                        <a:effectLst/>
                        <a:uLnTx/>
                        <a:uFillTx/>
                        <a:latin typeface="+mn-lt"/>
                        <a:ea typeface="+mn-ea"/>
                        <a:cs typeface="Arial"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AU"/>
                    </a:p>
                  </a:txBody>
                  <a:tcPr/>
                </a:tc>
                <a:tc rowSpan="2">
                  <a:txBody>
                    <a:bodyPr/>
                    <a:lstStyle/>
                    <a:p>
                      <a:pPr marL="0" marR="0" lvl="1" indent="0" algn="l" defTabSz="914400" rtl="0" eaLnBrk="1" fontAlgn="base" latinLnBrk="0" hangingPunct="1">
                        <a:lnSpc>
                          <a:spcPct val="80000"/>
                        </a:lnSpc>
                        <a:spcBef>
                          <a:spcPts val="0"/>
                        </a:spcBef>
                        <a:spcAft>
                          <a:spcPts val="0"/>
                        </a:spcAft>
                        <a:buClrTx/>
                        <a:buSzTx/>
                        <a:buFont typeface="+mj-lt"/>
                        <a:buNone/>
                        <a:tabLst/>
                        <a:defRPr/>
                      </a:pPr>
                      <a:r>
                        <a:rPr kumimoji="0" lang="en-AU" sz="1000" b="1" i="0" u="none" strike="noStrike" kern="1200" cap="none" spc="0" normalizeH="0" baseline="0" noProof="0">
                          <a:ln>
                            <a:noFill/>
                          </a:ln>
                          <a:solidFill>
                            <a:schemeClr val="bg1"/>
                          </a:solidFill>
                          <a:effectLst/>
                          <a:uLnTx/>
                          <a:uFillTx/>
                          <a:latin typeface="+mn-lt"/>
                          <a:ea typeface="+mn-ea"/>
                          <a:cs typeface="Arial" charset="0"/>
                        </a:rPr>
                        <a:t>Comments from CGEPS</a:t>
                      </a:r>
                    </a:p>
                  </a:txBody>
                  <a:tcPr marL="54000" marR="54000" marT="54000" marB="5400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394658"/>
                    </a:solidFill>
                  </a:tcPr>
                </a:tc>
                <a:extLst>
                  <a:ext uri="{0D108BD9-81ED-4DB2-BD59-A6C34878D82A}">
                    <a16:rowId xmlns:a16="http://schemas.microsoft.com/office/drawing/2014/main" val="66939529"/>
                  </a:ext>
                </a:extLst>
              </a:tr>
              <a:tr h="335399">
                <a:tc gridSpan="2" vMerge="1">
                  <a:txBody>
                    <a:bodyPr/>
                    <a:lstStyle/>
                    <a:p>
                      <a:endParaRPr lang="en-AU"/>
                    </a:p>
                  </a:txBody>
                  <a:tcPr/>
                </a:tc>
                <a:tc hMerge="1"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Capability </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Organisation</a:t>
                      </a:r>
                    </a:p>
                  </a:txBody>
                  <a:tcPr marL="54000" marR="54000" marT="54000" marB="54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Culture and ways of working </a:t>
                      </a:r>
                    </a:p>
                  </a:txBody>
                  <a:tcPr marL="54000" marR="54000" marT="54000" marB="54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r>
                        <a:rPr kumimoji="0" lang="en-AU" sz="800" b="1" i="0" u="none" strike="noStrike" kern="1200" cap="none" spc="0" normalizeH="0" baseline="0" noProof="0">
                          <a:ln>
                            <a:noFill/>
                          </a:ln>
                          <a:solidFill>
                            <a:schemeClr val="bg1"/>
                          </a:solidFill>
                          <a:effectLst/>
                          <a:uLnTx/>
                          <a:uFillTx/>
                          <a:latin typeface="+mn-lt"/>
                          <a:ea typeface="+mn-ea"/>
                          <a:cs typeface="Arial" charset="0"/>
                        </a:rPr>
                        <a:t>Enabling infrastructure</a:t>
                      </a:r>
                    </a:p>
                  </a:txBody>
                  <a:tcPr marL="54000" marR="54000" marT="54000" marB="54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0165B"/>
                    </a:solidFill>
                  </a:tcPr>
                </a:tc>
                <a:tc vMerge="1">
                  <a:txBody>
                    <a:bodyPr/>
                    <a:lstStyle/>
                    <a:p>
                      <a:pPr marL="0" marR="0" lvl="1" indent="0" algn="ctr" defTabSz="914400" rtl="0" eaLnBrk="1" fontAlgn="base" latinLnBrk="0" hangingPunct="1">
                        <a:lnSpc>
                          <a:spcPct val="80000"/>
                        </a:lnSpc>
                        <a:spcBef>
                          <a:spcPts val="0"/>
                        </a:spcBef>
                        <a:spcAft>
                          <a:spcPts val="0"/>
                        </a:spcAft>
                        <a:buClrTx/>
                        <a:buSzTx/>
                        <a:buFont typeface="+mj-lt"/>
                        <a:buNone/>
                        <a:tabLst/>
                        <a:defRPr/>
                      </a:pPr>
                      <a:endParaRPr kumimoji="0" lang="en-AU" sz="800" b="1" i="0" u="none" strike="noStrike" kern="1200" cap="none" spc="0" normalizeH="0" baseline="0" noProof="0">
                        <a:ln>
                          <a:noFill/>
                        </a:ln>
                        <a:solidFill>
                          <a:schemeClr val="bg1"/>
                        </a:solidFill>
                        <a:effectLst/>
                        <a:uLnTx/>
                        <a:uFillTx/>
                        <a:latin typeface="+mn-lt"/>
                        <a:ea typeface="+mn-ea"/>
                        <a:cs typeface="Arial" charset="0"/>
                      </a:endParaRPr>
                    </a:p>
                  </a:txBody>
                  <a:tcPr marL="54000" marR="54000" marT="54000" marB="54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B0165B"/>
                    </a:solidFill>
                  </a:tcPr>
                </a:tc>
                <a:extLst>
                  <a:ext uri="{0D108BD9-81ED-4DB2-BD59-A6C34878D82A}">
                    <a16:rowId xmlns:a16="http://schemas.microsoft.com/office/drawing/2014/main" val="2782779002"/>
                  </a:ext>
                </a:extLst>
              </a:tr>
              <a:tr h="480017">
                <a:tc>
                  <a:txBody>
                    <a:bodyPr/>
                    <a:lstStyle/>
                    <a:p>
                      <a:pPr algn="ctr" rtl="0">
                        <a:lnSpc>
                          <a:spcPct val="90000"/>
                        </a:lnSpc>
                        <a:spcAft>
                          <a:spcPts val="0"/>
                        </a:spcAft>
                      </a:pPr>
                      <a:r>
                        <a:rPr lang="en-AU" sz="1000" b="1" noProof="0">
                          <a:solidFill>
                            <a:srgbClr val="7030A0"/>
                          </a:solidFill>
                        </a:rPr>
                        <a:t>B8</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Adjust the submission deadline to ensure it does not fall right after the holiday periods in December and January. In addition, ensure there is a realistic submission timeline considering the lengthy approval process or resource constraint by some defined entities. </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NA</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rtl="0">
                        <a:lnSpc>
                          <a:spcPct val="90000"/>
                        </a:lnSpc>
                        <a:spcBef>
                          <a:spcPts val="0"/>
                        </a:spcBef>
                        <a:spcAft>
                          <a:spcPts val="0"/>
                        </a:spcAft>
                      </a:pPr>
                      <a:r>
                        <a:rPr lang="en-AU" sz="850" b="1" noProof="0">
                          <a:solidFill>
                            <a:schemeClr val="accent1"/>
                          </a:solidFill>
                        </a:rPr>
                        <a:t>NA</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Tenorite"/>
                          <a:ea typeface="+mn-ea"/>
                          <a:cs typeface="Arial" charset="0"/>
                        </a:rPr>
                        <a:t>NA</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Tenorite"/>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Tenorite"/>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C00000"/>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C0000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This opportunity has already been completed.</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7873278"/>
                  </a:ext>
                </a:extLst>
              </a:tr>
              <a:tr h="1162088">
                <a:tc>
                  <a:txBody>
                    <a:bodyPr/>
                    <a:lstStyle/>
                    <a:p>
                      <a:pPr algn="ctr" rtl="0">
                        <a:lnSpc>
                          <a:spcPct val="90000"/>
                        </a:lnSpc>
                        <a:spcAft>
                          <a:spcPts val="0"/>
                        </a:spcAft>
                      </a:pPr>
                      <a:r>
                        <a:rPr lang="en-AU" sz="1000" b="1" noProof="0">
                          <a:solidFill>
                            <a:srgbClr val="7030A0"/>
                          </a:solidFill>
                        </a:rPr>
                        <a:t>B9</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Update the progress reporting template:</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Consider other document formats as it is challenging to read and review a large amount of text on Excel.</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Consider how much of the information provided is required for meaningful reporting.</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Align the GIA template with the progress reporting GIA tab, with a data field for progress made on the GIA.</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Provide guidance on the level of detail required for defined entities to be compliant, with some best practice examples.</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Improve data entry hygiene by having separate data fields for qualitative data and quantitative data.</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High</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algn="ctr" rtl="0">
                        <a:lnSpc>
                          <a:spcPct val="90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C00000"/>
                          </a:solidFill>
                          <a:effectLst/>
                          <a:uLnTx/>
                          <a:uFillTx/>
                          <a:latin typeface="Tenorite"/>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C00000"/>
                        </a:solidFill>
                        <a:effectLst/>
                        <a:uLnTx/>
                        <a:uFillTx/>
                        <a:latin typeface="Tenorite"/>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Initiative underway.</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8772561"/>
                  </a:ext>
                </a:extLst>
              </a:tr>
              <a:tr h="869772">
                <a:tc>
                  <a:txBody>
                    <a:bodyPr/>
                    <a:lstStyle/>
                    <a:p>
                      <a:pPr algn="ctr" rtl="0">
                        <a:lnSpc>
                          <a:spcPct val="90000"/>
                        </a:lnSpc>
                        <a:spcAft>
                          <a:spcPts val="0"/>
                        </a:spcAft>
                      </a:pPr>
                      <a:r>
                        <a:rPr lang="en-AU" sz="1000" b="1" noProof="0">
                          <a:solidFill>
                            <a:srgbClr val="7030A0"/>
                          </a:solidFill>
                        </a:rPr>
                        <a:t>B10</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Update the progress audit template:</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Calibrate the number of data fields required on each tab, clearly indicating how it will contribute to further analysis. Specific data fields that were time consuming to populate include the ANZSCO code.</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Clarify how total remuneration is calculated.</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Align pay gap calculation with WGEA requirements.</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Clarify how the non-mandatory data fields will be used in data analysis (e.g., intersectionality data).</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High</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algn="ctr" rtl="0">
                        <a:lnSpc>
                          <a:spcPct val="90000"/>
                        </a:lnSpc>
                        <a:spcBef>
                          <a:spcPts val="0"/>
                        </a:spcBef>
                        <a:spcAft>
                          <a:spcPts val="0"/>
                        </a:spcAft>
                      </a:pPr>
                      <a:r>
                        <a:rPr lang="en-AU" sz="850" b="1" noProof="0">
                          <a:solidFill>
                            <a:schemeClr val="accent1"/>
                          </a:solidFill>
                        </a:rPr>
                        <a:t>High</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chemeClr val="accent1"/>
                          </a:solidFill>
                          <a:effectLst/>
                          <a:uLnTx/>
                          <a:uFillTx/>
                          <a:latin typeface="+mn-lt"/>
                          <a:ea typeface="+mn-ea"/>
                          <a:cs typeface="Arial" charset="0"/>
                        </a:rPr>
                        <a:t>Long-term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C00000"/>
                          </a:solidFill>
                          <a:effectLst/>
                          <a:uLnTx/>
                          <a:uFillTx/>
                          <a:latin typeface="Tenorite"/>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C00000"/>
                        </a:solidFill>
                        <a:effectLst/>
                        <a:uLnTx/>
                        <a:uFillTx/>
                        <a:latin typeface="Tenorite"/>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CGEPS will improve the guidance and template to help organisations to correctly collect and prepare audit data.</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3702667"/>
                  </a:ext>
                </a:extLst>
              </a:tr>
              <a:tr h="428718">
                <a:tc>
                  <a:txBody>
                    <a:bodyPr/>
                    <a:lstStyle/>
                    <a:p>
                      <a:pPr algn="ctr" rtl="0">
                        <a:lnSpc>
                          <a:spcPct val="90000"/>
                        </a:lnSpc>
                        <a:spcAft>
                          <a:spcPts val="0"/>
                        </a:spcAft>
                      </a:pPr>
                      <a:r>
                        <a:rPr lang="en-AU" sz="1000" b="1" noProof="0">
                          <a:solidFill>
                            <a:srgbClr val="7030A0"/>
                          </a:solidFill>
                        </a:rPr>
                        <a:t>B11</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Clarify exactly what needs to be published on the defined entities’ website. (e.g., the progress reporting Excel template or a summary).</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Low</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algn="ctr" rtl="0">
                        <a:lnSpc>
                          <a:spcPct val="90000"/>
                        </a:lnSpc>
                        <a:spcBef>
                          <a:spcPts val="0"/>
                        </a:spcBef>
                        <a:spcAft>
                          <a:spcPts val="0"/>
                        </a:spcAft>
                      </a:pPr>
                      <a:r>
                        <a:rPr lang="en-AU" sz="850" b="1" noProof="0">
                          <a:solidFill>
                            <a:schemeClr val="accent1"/>
                          </a:solidFill>
                        </a:rPr>
                        <a:t>Low</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rgbClr val="002846"/>
                          </a:solidFill>
                          <a:effectLst/>
                          <a:uLnTx/>
                          <a:uFillTx/>
                          <a:latin typeface="Tenorite"/>
                          <a:ea typeface="+mn-ea"/>
                          <a:cs typeface="Arial" charset="0"/>
                        </a:rPr>
                        <a:t>Short-term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C00000"/>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C0000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CGEPS will highlight this in future communications.</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1961186"/>
                  </a:ext>
                </a:extLst>
              </a:tr>
              <a:tr h="674895">
                <a:tc>
                  <a:txBody>
                    <a:bodyPr/>
                    <a:lstStyle/>
                    <a:p>
                      <a:pPr algn="ctr" rtl="0">
                        <a:lnSpc>
                          <a:spcPct val="90000"/>
                        </a:lnSpc>
                        <a:spcAft>
                          <a:spcPts val="0"/>
                        </a:spcAft>
                      </a:pPr>
                      <a:r>
                        <a:rPr lang="en-AU" sz="1000" b="1" noProof="0">
                          <a:solidFill>
                            <a:srgbClr val="7030A0"/>
                          </a:solidFill>
                        </a:rPr>
                        <a:t>B12</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EAE4FF"/>
                    </a:solidFill>
                  </a:tcPr>
                </a:tc>
                <a:tc>
                  <a:txBody>
                    <a:bodyPr/>
                    <a:lstStyle/>
                    <a:p>
                      <a:pPr marL="0" marR="0" lvl="0" indent="-449263" algn="l" defTabSz="914400" rtl="0" eaLnBrk="1" fontAlgn="auto"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Update the CGEPS platform to:</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Account for small data sets.</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Address the system error of ‘no data available’ and what scenarios that might be.</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Amend errors with system functionality.</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lnSpc>
                          <a:spcPct val="90000"/>
                        </a:lnSpc>
                        <a:spcBef>
                          <a:spcPts val="0"/>
                        </a:spcBef>
                        <a:spcAft>
                          <a:spcPts val="0"/>
                        </a:spcAft>
                      </a:pPr>
                      <a:r>
                        <a:rPr lang="en-AU" sz="850" b="1" kern="1200" noProof="0">
                          <a:solidFill>
                            <a:schemeClr val="accent1"/>
                          </a:solidFill>
                          <a:latin typeface="+mn-lt"/>
                          <a:ea typeface="+mn-ea"/>
                          <a:cs typeface="+mn-cs"/>
                        </a:rPr>
                        <a:t>Low</a:t>
                      </a:r>
                    </a:p>
                  </a:txBody>
                  <a:tcPr marL="54000" marR="54000" marT="54000" marB="54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A7A7"/>
                    </a:solidFill>
                  </a:tcPr>
                </a:tc>
                <a:tc>
                  <a:txBody>
                    <a:bodyPr/>
                    <a:lstStyle/>
                    <a:p>
                      <a:pPr algn="ctr" rtl="0">
                        <a:lnSpc>
                          <a:spcPct val="90000"/>
                        </a:lnSpc>
                        <a:spcBef>
                          <a:spcPts val="0"/>
                        </a:spcBef>
                        <a:spcAft>
                          <a:spcPts val="0"/>
                        </a:spcAft>
                      </a:pPr>
                      <a:r>
                        <a:rPr lang="en-AU" sz="850" b="1" noProof="0">
                          <a:solidFill>
                            <a:schemeClr val="accent1"/>
                          </a:solidFill>
                        </a:rPr>
                        <a:t>Low</a:t>
                      </a:r>
                    </a:p>
                  </a:txBody>
                  <a:tcPr marL="54000" marR="54000" marT="54000" marB="54000" anchor="ctr">
                    <a:lnL w="9525" cap="flat" cmpd="sng" algn="ctr">
                      <a:no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FD7A7"/>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850" b="1" i="0" u="none" strike="noStrike" kern="1200" cap="none" spc="0" normalizeH="0" baseline="0" noProof="0">
                          <a:ln>
                            <a:noFill/>
                          </a:ln>
                          <a:solidFill>
                            <a:srgbClr val="002846"/>
                          </a:solidFill>
                          <a:effectLst/>
                          <a:uLnTx/>
                          <a:uFillTx/>
                          <a:latin typeface="Tenorite"/>
                          <a:ea typeface="+mn-ea"/>
                          <a:cs typeface="Arial" charset="0"/>
                        </a:rPr>
                        <a:t>Short-term</a:t>
                      </a: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28575" cap="flat" cmpd="sng" algn="ctr">
                      <a:solidFill>
                        <a:schemeClr val="accent1">
                          <a:lumMod val="50000"/>
                          <a:lumOff val="5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chemeClr val="accent1"/>
                        </a:solidFill>
                        <a:effectLst/>
                        <a:uLnTx/>
                        <a:uFillTx/>
                        <a:latin typeface="+mn-lt"/>
                        <a:ea typeface="+mn-ea"/>
                        <a:cs typeface="Arial" charset="0"/>
                      </a:endParaRPr>
                    </a:p>
                  </a:txBody>
                  <a:tcPr marL="54000" marR="54000" marT="54000" marB="54000" anchor="ctr">
                    <a:lnL w="28575" cap="flat" cmpd="sng" algn="ctr">
                      <a:solidFill>
                        <a:schemeClr val="accent1">
                          <a:lumMod val="50000"/>
                          <a:lumOff val="5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0EA18C"/>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endParaRPr kumimoji="0" lang="en-AU" sz="1200" b="1" i="0" u="none" strike="noStrike" kern="1200" cap="none" spc="0" normalizeH="0" baseline="0" noProof="0">
                        <a:ln>
                          <a:noFill/>
                        </a:ln>
                        <a:solidFill>
                          <a:srgbClr val="7030A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90000"/>
                        </a:lnSpc>
                        <a:spcBef>
                          <a:spcPts val="0"/>
                        </a:spcBef>
                        <a:spcAft>
                          <a:spcPts val="0"/>
                        </a:spcAft>
                        <a:buClrTx/>
                        <a:buSzTx/>
                        <a:buFont typeface="+mj-lt"/>
                        <a:buNone/>
                        <a:tabLst/>
                        <a:defRPr/>
                      </a:pPr>
                      <a:r>
                        <a:rPr kumimoji="0" lang="en-AU" sz="1200" b="1" i="0" u="none" strike="noStrike" kern="1200" cap="none" spc="0" normalizeH="0" baseline="0" noProof="0">
                          <a:ln>
                            <a:noFill/>
                          </a:ln>
                          <a:solidFill>
                            <a:srgbClr val="C00000"/>
                          </a:solidFill>
                          <a:effectLst/>
                          <a:uLnTx/>
                          <a:uFillTx/>
                          <a:latin typeface="+mn-lt"/>
                          <a:ea typeface="+mn-ea"/>
                          <a:cs typeface="Arial" charset="0"/>
                          <a:sym typeface="Wingdings" panose="05000000000000000000" pitchFamily="2" charset="2"/>
                        </a:rPr>
                        <a:t></a:t>
                      </a:r>
                      <a:endParaRPr kumimoji="0" lang="en-AU" sz="1200" b="1" i="0" u="none" strike="noStrike" kern="1200" cap="none" spc="0" normalizeH="0" baseline="0" noProof="0">
                        <a:ln>
                          <a:noFill/>
                        </a:ln>
                        <a:solidFill>
                          <a:srgbClr val="C00000"/>
                        </a:solidFill>
                        <a:effectLst/>
                        <a:uLnTx/>
                        <a:uFillTx/>
                        <a:latin typeface="+mn-lt"/>
                        <a:ea typeface="+mn-ea"/>
                        <a:cs typeface="Arial" charset="0"/>
                      </a:endParaRP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90000"/>
                        </a:lnSpc>
                        <a:spcBef>
                          <a:spcPts val="0"/>
                        </a:spcBef>
                        <a:spcAft>
                          <a:spcPts val="0"/>
                        </a:spcAft>
                        <a:buClrTx/>
                        <a:buSzTx/>
                        <a:buFont typeface="+mj-lt"/>
                        <a:buNone/>
                        <a:tabLst/>
                        <a:defRPr/>
                      </a:pPr>
                      <a:r>
                        <a:rPr kumimoji="0" lang="en-US" sz="850" b="0" i="0" u="none" strike="noStrike" kern="1200" cap="none" spc="0" normalizeH="0" baseline="0" noProof="0">
                          <a:ln>
                            <a:noFill/>
                          </a:ln>
                          <a:solidFill>
                            <a:schemeClr val="accent1"/>
                          </a:solidFill>
                          <a:effectLst/>
                          <a:uLnTx/>
                          <a:uFillTx/>
                          <a:latin typeface="+mn-lt"/>
                          <a:ea typeface="+mn-ea"/>
                          <a:cs typeface="+mn-cs"/>
                        </a:rPr>
                        <a:t>CGEPS will unpack this further and address the knowledge gap via communications.</a:t>
                      </a:r>
                    </a:p>
                  </a:txBody>
                  <a:tcPr marL="54000" marR="54000" marT="54000" marB="54000" anchor="ctr">
                    <a:lnL w="9525" cap="flat" cmpd="sng" algn="ctr">
                      <a:solidFill>
                        <a:schemeClr val="accent5">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20000"/>
                          <a:lumOff val="80000"/>
                        </a:schemeClr>
                      </a:solidFill>
                      <a:prstDash val="solid"/>
                      <a:round/>
                      <a:headEnd type="none" w="med" len="med"/>
                      <a:tailEnd type="none" w="med" len="med"/>
                    </a:lnT>
                    <a:lnB w="381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938535"/>
                  </a:ext>
                </a:extLst>
              </a:tr>
            </a:tbl>
          </a:graphicData>
        </a:graphic>
      </p:graphicFrame>
      <p:sp>
        <p:nvSpPr>
          <p:cNvPr id="10" name="Slide Number Placeholder 9">
            <a:extLst>
              <a:ext uri="{FF2B5EF4-FFF2-40B4-BE49-F238E27FC236}">
                <a16:creationId xmlns:a16="http://schemas.microsoft.com/office/drawing/2014/main" id="{CCB1C21A-2C96-2F1D-F64A-AC7C85EDCB0D}"/>
              </a:ext>
            </a:extLst>
          </p:cNvPr>
          <p:cNvSpPr>
            <a:spLocks noGrp="1"/>
          </p:cNvSpPr>
          <p:nvPr>
            <p:ph type="sldNum" sz="quarter" idx="15"/>
          </p:nvPr>
        </p:nvSpPr>
        <p:spPr/>
        <p:txBody>
          <a:bodyPr/>
          <a:lstStyle/>
          <a:p>
            <a:fld id="{F5AEA0E0-5CC6-4BD0-905C-A0021E419432}" type="slidenum">
              <a:rPr lang="en-AU" smtClean="0"/>
              <a:pPr/>
              <a:t>44</a:t>
            </a:fld>
            <a:endParaRPr lang="en-AU"/>
          </a:p>
        </p:txBody>
      </p:sp>
    </p:spTree>
    <p:custDataLst>
      <p:tags r:id="rId1"/>
    </p:custDataLst>
    <p:extLst>
      <p:ext uri="{BB962C8B-B14F-4D97-AF65-F5344CB8AC3E}">
        <p14:creationId xmlns:p14="http://schemas.microsoft.com/office/powerpoint/2010/main" val="2068147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29B8-1EB5-36CD-57DB-BBFAD2D6393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F922173-D891-1F6E-A7F3-66E1A6997D41}"/>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654400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think-cell data - do not delete" hidden="1">
                        <a:extLst>
                          <a:ext uri="{FF2B5EF4-FFF2-40B4-BE49-F238E27FC236}">
                            <a16:creationId xmlns:a16="http://schemas.microsoft.com/office/drawing/2014/main" id="{FF922173-D891-1F6E-A7F3-66E1A6997D4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471AB3AE-2874-133E-0986-71337DD5D980}"/>
              </a:ext>
            </a:extLst>
          </p:cNvPr>
          <p:cNvSpPr>
            <a:spLocks noGrp="1"/>
          </p:cNvSpPr>
          <p:nvPr>
            <p:ph type="title"/>
          </p:nvPr>
        </p:nvSpPr>
        <p:spPr>
          <a:xfrm>
            <a:off x="778860" y="1832223"/>
            <a:ext cx="6666970" cy="1763998"/>
          </a:xfrm>
        </p:spPr>
        <p:txBody>
          <a:bodyPr vert="horz"/>
          <a:lstStyle/>
          <a:p>
            <a:r>
              <a:rPr lang="en-AU"/>
              <a:t>Priority list of actions</a:t>
            </a:r>
          </a:p>
        </p:txBody>
      </p:sp>
      <p:sp>
        <p:nvSpPr>
          <p:cNvPr id="6" name="Text Placeholder 5">
            <a:extLst>
              <a:ext uri="{FF2B5EF4-FFF2-40B4-BE49-F238E27FC236}">
                <a16:creationId xmlns:a16="http://schemas.microsoft.com/office/drawing/2014/main" id="{8BD88990-BFEB-2C72-3BEF-6FD93EB40413}"/>
              </a:ext>
            </a:extLst>
          </p:cNvPr>
          <p:cNvSpPr>
            <a:spLocks noGrp="1"/>
          </p:cNvSpPr>
          <p:nvPr>
            <p:ph type="body" sz="quarter" idx="13"/>
          </p:nvPr>
        </p:nvSpPr>
        <p:spPr/>
        <p:txBody>
          <a:bodyPr/>
          <a:lstStyle/>
          <a:p>
            <a:endParaRPr lang="en-AU" dirty="0"/>
          </a:p>
        </p:txBody>
      </p:sp>
      <p:sp>
        <p:nvSpPr>
          <p:cNvPr id="2" name="Slide Number Placeholder 1">
            <a:extLst>
              <a:ext uri="{FF2B5EF4-FFF2-40B4-BE49-F238E27FC236}">
                <a16:creationId xmlns:a16="http://schemas.microsoft.com/office/drawing/2014/main" id="{1503982A-454F-35DD-2619-D4628B36DE59}"/>
              </a:ext>
            </a:extLst>
          </p:cNvPr>
          <p:cNvSpPr>
            <a:spLocks noGrp="1"/>
          </p:cNvSpPr>
          <p:nvPr>
            <p:ph type="sldNum" sz="quarter" idx="14"/>
          </p:nvPr>
        </p:nvSpPr>
        <p:spPr/>
        <p:txBody>
          <a:bodyPr/>
          <a:lstStyle/>
          <a:p>
            <a:fld id="{F5AEA0E0-5CC6-4BD0-905C-A0021E419432}" type="slidenum">
              <a:rPr lang="en-AU" smtClean="0"/>
              <a:pPr/>
              <a:t>45</a:t>
            </a:fld>
            <a:endParaRPr lang="en-AU"/>
          </a:p>
        </p:txBody>
      </p:sp>
    </p:spTree>
    <p:extLst>
      <p:ext uri="{BB962C8B-B14F-4D97-AF65-F5344CB8AC3E}">
        <p14:creationId xmlns:p14="http://schemas.microsoft.com/office/powerpoint/2010/main" val="3741360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5CDDB-5E52-5D47-78CA-16FF5390562F}"/>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CA7CDD2-D6AB-FB1D-76B8-0F190FDF03BF}"/>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251542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8" name="think-cell data - do not delete" hidden="1">
                        <a:extLst>
                          <a:ext uri="{FF2B5EF4-FFF2-40B4-BE49-F238E27FC236}">
                            <a16:creationId xmlns:a16="http://schemas.microsoft.com/office/drawing/2014/main" id="{2CA7CDD2-D6AB-FB1D-76B8-0F190FDF03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5" name="Table 4">
            <a:extLst>
              <a:ext uri="{FF2B5EF4-FFF2-40B4-BE49-F238E27FC236}">
                <a16:creationId xmlns:a16="http://schemas.microsoft.com/office/drawing/2014/main" id="{AA326890-3093-E7CD-933A-A314318AA363}"/>
              </a:ext>
            </a:extLst>
          </p:cNvPr>
          <p:cNvGraphicFramePr>
            <a:graphicFrameLocks noGrp="1"/>
          </p:cNvGraphicFramePr>
          <p:nvPr>
            <p:extLst>
              <p:ext uri="{D42A27DB-BD31-4B8C-83A1-F6EECF244321}">
                <p14:modId xmlns:p14="http://schemas.microsoft.com/office/powerpoint/2010/main" val="2314724124"/>
              </p:ext>
            </p:extLst>
          </p:nvPr>
        </p:nvGraphicFramePr>
        <p:xfrm>
          <a:off x="750865" y="1373838"/>
          <a:ext cx="10672399" cy="4048383"/>
        </p:xfrm>
        <a:graphic>
          <a:graphicData uri="http://schemas.openxmlformats.org/drawingml/2006/table">
            <a:tbl>
              <a:tblPr firstRow="1" bandRow="1">
                <a:tableStyleId>{5C22544A-7EE6-4342-B048-85BDC9FD1C3A}</a:tableStyleId>
              </a:tblPr>
              <a:tblGrid>
                <a:gridCol w="952399">
                  <a:extLst>
                    <a:ext uri="{9D8B030D-6E8A-4147-A177-3AD203B41FA5}">
                      <a16:colId xmlns:a16="http://schemas.microsoft.com/office/drawing/2014/main" val="3977848124"/>
                    </a:ext>
                  </a:extLst>
                </a:gridCol>
                <a:gridCol w="2717290">
                  <a:extLst>
                    <a:ext uri="{9D8B030D-6E8A-4147-A177-3AD203B41FA5}">
                      <a16:colId xmlns:a16="http://schemas.microsoft.com/office/drawing/2014/main" val="4140149446"/>
                    </a:ext>
                  </a:extLst>
                </a:gridCol>
                <a:gridCol w="3006158">
                  <a:extLst>
                    <a:ext uri="{9D8B030D-6E8A-4147-A177-3AD203B41FA5}">
                      <a16:colId xmlns:a16="http://schemas.microsoft.com/office/drawing/2014/main" val="2259835302"/>
                    </a:ext>
                  </a:extLst>
                </a:gridCol>
                <a:gridCol w="3996552">
                  <a:extLst>
                    <a:ext uri="{9D8B030D-6E8A-4147-A177-3AD203B41FA5}">
                      <a16:colId xmlns:a16="http://schemas.microsoft.com/office/drawing/2014/main" val="265808391"/>
                    </a:ext>
                  </a:extLst>
                </a:gridCol>
              </a:tblGrid>
              <a:tr h="396000">
                <a:tc>
                  <a:txBody>
                    <a:bodyPr/>
                    <a:lstStyle/>
                    <a:p>
                      <a:pPr marL="0" marR="0" lvl="0" indent="0" algn="l" defTabSz="1007943" rtl="0" eaLnBrk="1" fontAlgn="auto" latinLnBrk="0" hangingPunct="1">
                        <a:lnSpc>
                          <a:spcPct val="90000"/>
                        </a:lnSpc>
                        <a:spcBef>
                          <a:spcPts val="0"/>
                        </a:spcBef>
                        <a:spcAft>
                          <a:spcPts val="0"/>
                        </a:spcAft>
                        <a:buClrTx/>
                        <a:buSzTx/>
                        <a:buFontTx/>
                        <a:buNone/>
                        <a:tabLst/>
                        <a:defRPr/>
                      </a:pPr>
                      <a:endParaRPr lang="en-US" sz="1050">
                        <a:solidFill>
                          <a:schemeClr val="accent1"/>
                        </a:solidFill>
                        <a:latin typeface="Tenorite"/>
                      </a:endParaRPr>
                    </a:p>
                  </a:txBody>
                  <a:tcPr marL="108000" marR="108000" marT="36000" marB="36000" anchor="ctr">
                    <a:lnL w="28575" cap="flat" cmpd="sng" algn="ctr">
                      <a:solidFill>
                        <a:schemeClr val="accent1"/>
                      </a:solid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l" defTabSz="1007943" rtl="0" eaLnBrk="1" fontAlgn="auto" latinLnBrk="0" hangingPunct="1">
                        <a:lnSpc>
                          <a:spcPct val="90000"/>
                        </a:lnSpc>
                        <a:spcBef>
                          <a:spcPts val="0"/>
                        </a:spcBef>
                        <a:spcAft>
                          <a:spcPts val="0"/>
                        </a:spcAft>
                        <a:buClrTx/>
                        <a:buSzTx/>
                        <a:buFont typeface="+mj-lt"/>
                        <a:buNone/>
                        <a:tabLst/>
                        <a:defRPr/>
                      </a:pPr>
                      <a:r>
                        <a:rPr lang="en-AU" sz="1400" b="1">
                          <a:solidFill>
                            <a:schemeClr val="accent1"/>
                          </a:solidFill>
                          <a:latin typeface="+mn-lt"/>
                        </a:rPr>
                        <a:t>The Commission has committed to prioritising the following areas for progress reporting and progress audit:</a:t>
                      </a:r>
                      <a:endParaRPr lang="en-AU" sz="1400">
                        <a:solidFill>
                          <a:schemeClr val="accent1"/>
                        </a:solidFill>
                        <a:latin typeface="+mn-lt"/>
                      </a:endParaRPr>
                    </a:p>
                  </a:txBody>
                  <a:tcPr marL="108000" marR="108000" marT="36000" marB="36000" anchor="ctr">
                    <a:lnL w="57150"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228600" marR="0" lvl="0" indent="-228600" algn="l" defTabSz="1007943" rtl="0" eaLnBrk="1" fontAlgn="auto" latinLnBrk="0" hangingPunct="1">
                        <a:lnSpc>
                          <a:spcPct val="90000"/>
                        </a:lnSpc>
                        <a:spcBef>
                          <a:spcPts val="0"/>
                        </a:spcBef>
                        <a:spcAft>
                          <a:spcPts val="0"/>
                        </a:spcAft>
                        <a:buClrTx/>
                        <a:buSzTx/>
                        <a:buFont typeface="+mj-lt"/>
                        <a:buAutoNum type="arabicPeriod" startAt="2"/>
                        <a:tabLst/>
                        <a:defRPr/>
                      </a:pPr>
                      <a:endParaRPr lang="en-AU" sz="1050">
                        <a:solidFill>
                          <a:schemeClr val="bg1"/>
                        </a:solidFill>
                        <a:latin typeface="Tenorite"/>
                      </a:endParaRPr>
                    </a:p>
                  </a:txBody>
                  <a:tcPr marL="108000" marR="108000" marT="36000" marB="36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5D2F8D"/>
                    </a:solidFill>
                  </a:tcPr>
                </a:tc>
                <a:tc hMerge="1">
                  <a:txBody>
                    <a:bodyPr/>
                    <a:lstStyle/>
                    <a:p>
                      <a:pPr marL="228600" marR="0" lvl="0" indent="-228600" algn="l" defTabSz="1007943" rtl="0" eaLnBrk="1" fontAlgn="auto" latinLnBrk="0" hangingPunct="1">
                        <a:lnSpc>
                          <a:spcPct val="90000"/>
                        </a:lnSpc>
                        <a:spcBef>
                          <a:spcPts val="0"/>
                        </a:spcBef>
                        <a:spcAft>
                          <a:spcPts val="0"/>
                        </a:spcAft>
                        <a:buClrTx/>
                        <a:buSzTx/>
                        <a:buFont typeface="+mj-lt"/>
                        <a:buAutoNum type="arabicPeriod" startAt="3"/>
                        <a:tabLst/>
                        <a:defRPr/>
                      </a:pPr>
                      <a:endParaRPr lang="en-US" sz="1050">
                        <a:solidFill>
                          <a:schemeClr val="bg1"/>
                        </a:solidFill>
                        <a:latin typeface="Tenorite"/>
                      </a:endParaRPr>
                    </a:p>
                  </a:txBody>
                  <a:tcPr marL="108000" marR="108000" marT="36000" marB="36000" anchor="ctr">
                    <a:lnL w="762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5D2F8D"/>
                    </a:solidFill>
                  </a:tcPr>
                </a:tc>
                <a:extLst>
                  <a:ext uri="{0D108BD9-81ED-4DB2-BD59-A6C34878D82A}">
                    <a16:rowId xmlns:a16="http://schemas.microsoft.com/office/drawing/2014/main" val="2041672309"/>
                  </a:ext>
                </a:extLst>
              </a:tr>
              <a:tr h="396000">
                <a:tc rowSpan="2">
                  <a:txBody>
                    <a:bodyPr/>
                    <a:lstStyle/>
                    <a:p>
                      <a:pPr marL="0" marR="0" lvl="0" indent="0" algn="l" defTabSz="1007943" rtl="0" eaLnBrk="1" fontAlgn="auto" latinLnBrk="0" hangingPunct="1">
                        <a:lnSpc>
                          <a:spcPct val="90000"/>
                        </a:lnSpc>
                        <a:spcBef>
                          <a:spcPts val="0"/>
                        </a:spcBef>
                        <a:spcAft>
                          <a:spcPts val="0"/>
                        </a:spcAft>
                        <a:buClrTx/>
                        <a:buSzTx/>
                        <a:buFontTx/>
                        <a:buNone/>
                        <a:tabLst/>
                        <a:defRPr/>
                      </a:pPr>
                      <a:r>
                        <a:rPr lang="en-US" sz="1100" b="1">
                          <a:solidFill>
                            <a:srgbClr val="5D2F8D"/>
                          </a:solidFill>
                          <a:latin typeface="Tenorite"/>
                        </a:rPr>
                        <a:t>Summary:</a:t>
                      </a:r>
                    </a:p>
                  </a:txBody>
                  <a:tcPr marL="108000" marR="108000" marT="36000" marB="36000">
                    <a:lnL w="12700" cmpd="sng">
                      <a:noFill/>
                    </a:lnL>
                    <a:lnR w="5715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1EDFE"/>
                    </a:solidFill>
                  </a:tcPr>
                </a:tc>
                <a:tc>
                  <a:txBody>
                    <a:bodyPr/>
                    <a:lstStyle/>
                    <a:p>
                      <a:pPr marL="228600" marR="0" lvl="0" indent="-174625" algn="l" defTabSz="1007943" rtl="0" eaLnBrk="1" fontAlgn="auto" latinLnBrk="0" hangingPunct="1">
                        <a:lnSpc>
                          <a:spcPct val="90000"/>
                        </a:lnSpc>
                        <a:spcBef>
                          <a:spcPts val="0"/>
                        </a:spcBef>
                        <a:spcAft>
                          <a:spcPts val="0"/>
                        </a:spcAft>
                        <a:buClrTx/>
                        <a:buSzTx/>
                        <a:buFont typeface="+mj-lt"/>
                        <a:buAutoNum type="arabicPeriod"/>
                        <a:tabLst/>
                        <a:defRPr/>
                      </a:pPr>
                      <a:r>
                        <a:rPr lang="en-US" sz="1200" b="1" kern="1200">
                          <a:solidFill>
                            <a:schemeClr val="bg1"/>
                          </a:solidFill>
                          <a:latin typeface="Tenorite"/>
                          <a:ea typeface="+mn-ea"/>
                          <a:cs typeface="+mn-cs"/>
                        </a:rPr>
                        <a:t>Cohort-based approach:</a:t>
                      </a:r>
                    </a:p>
                  </a:txBody>
                  <a:tcPr marL="108000" marR="108000" marT="36000" marB="36000" anchor="ctr">
                    <a:lnL w="57150" cap="flat" cmpd="sng" algn="ctr">
                      <a:no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D2F8D"/>
                    </a:solidFill>
                  </a:tcPr>
                </a:tc>
                <a:tc>
                  <a:txBody>
                    <a:bodyPr/>
                    <a:lstStyle/>
                    <a:p>
                      <a:pPr marL="231775" marR="0" lvl="0" indent="-177800" algn="l" defTabSz="1007943" rtl="0" eaLnBrk="1" fontAlgn="auto" latinLnBrk="0" hangingPunct="1">
                        <a:lnSpc>
                          <a:spcPct val="90000"/>
                        </a:lnSpc>
                        <a:spcBef>
                          <a:spcPts val="0"/>
                        </a:spcBef>
                        <a:spcAft>
                          <a:spcPts val="0"/>
                        </a:spcAft>
                        <a:buClrTx/>
                        <a:buSzTx/>
                        <a:buFont typeface="+mj-lt"/>
                        <a:buAutoNum type="arabicPeriod" startAt="2"/>
                        <a:tabLst/>
                        <a:defRPr/>
                      </a:pPr>
                      <a:r>
                        <a:rPr lang="en-AU" sz="1200" b="1" kern="1200">
                          <a:solidFill>
                            <a:schemeClr val="bg1"/>
                          </a:solidFill>
                          <a:latin typeface="Tenorite"/>
                          <a:ea typeface="+mn-ea"/>
                          <a:cs typeface="+mn-cs"/>
                        </a:rPr>
                        <a:t>Better resources for defined entities:</a:t>
                      </a:r>
                    </a:p>
                  </a:txBody>
                  <a:tcPr marL="108000" marR="108000" marT="36000" marB="36000" anchor="ctr">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D2F8D"/>
                    </a:solidFill>
                  </a:tcPr>
                </a:tc>
                <a:tc>
                  <a:txBody>
                    <a:bodyPr/>
                    <a:lstStyle/>
                    <a:p>
                      <a:pPr marL="231775" marR="0" lvl="0" indent="-177800" algn="l" defTabSz="1007943" rtl="0" eaLnBrk="1" fontAlgn="auto" latinLnBrk="0" hangingPunct="1">
                        <a:lnSpc>
                          <a:spcPct val="90000"/>
                        </a:lnSpc>
                        <a:spcBef>
                          <a:spcPts val="0"/>
                        </a:spcBef>
                        <a:spcAft>
                          <a:spcPts val="0"/>
                        </a:spcAft>
                        <a:buClrTx/>
                        <a:buSzTx/>
                        <a:buFont typeface="+mj-lt"/>
                        <a:buAutoNum type="arabicPeriod" startAt="3"/>
                        <a:tabLst/>
                        <a:defRPr/>
                      </a:pPr>
                      <a:r>
                        <a:rPr lang="en-US" sz="1200" b="1" kern="1200">
                          <a:solidFill>
                            <a:schemeClr val="bg1"/>
                          </a:solidFill>
                          <a:latin typeface="+mn-lt"/>
                          <a:ea typeface="+mn-ea"/>
                          <a:cs typeface="+mn-cs"/>
                        </a:rPr>
                        <a:t>Refined assessment process and case management:</a:t>
                      </a:r>
                      <a:endParaRPr lang="en-US" sz="1200" b="1" kern="1200">
                        <a:solidFill>
                          <a:schemeClr val="bg1"/>
                        </a:solidFill>
                        <a:latin typeface="Tenorite"/>
                        <a:ea typeface="+mn-ea"/>
                        <a:cs typeface="+mn-cs"/>
                      </a:endParaRPr>
                    </a:p>
                  </a:txBody>
                  <a:tcPr marL="108000" marR="108000" marT="36000" marB="36000" anchor="ctr">
                    <a:lnL w="57150" cap="flat" cmpd="sng" algn="ctr">
                      <a:solidFill>
                        <a:schemeClr val="bg1">
                          <a:lumMod val="95000"/>
                        </a:schemeClr>
                      </a:solidFill>
                      <a:prstDash val="solid"/>
                      <a:round/>
                      <a:headEnd type="none" w="med" len="med"/>
                      <a:tailEnd type="none" w="med" len="med"/>
                    </a:lnL>
                    <a:lnR w="12700" cmpd="sng">
                      <a:noFill/>
                    </a:lnR>
                    <a:lnT w="28575" cap="flat" cmpd="sng" algn="ctr">
                      <a:solidFill>
                        <a:schemeClr val="accent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5D2F8D"/>
                    </a:solidFill>
                  </a:tcPr>
                </a:tc>
                <a:extLst>
                  <a:ext uri="{0D108BD9-81ED-4DB2-BD59-A6C34878D82A}">
                    <a16:rowId xmlns:a16="http://schemas.microsoft.com/office/drawing/2014/main" val="2078706207"/>
                  </a:ext>
                </a:extLst>
              </a:tr>
              <a:tr h="877532">
                <a:tc vMerge="1">
                  <a:txBody>
                    <a:bodyPr/>
                    <a:lstStyle/>
                    <a:p>
                      <a:pPr marL="0" marR="0" lvl="0" indent="0" algn="l" defTabSz="801929" rtl="0" eaLnBrk="1" fontAlgn="auto" latinLnBrk="0" hangingPunct="1">
                        <a:lnSpc>
                          <a:spcPct val="90000"/>
                        </a:lnSpc>
                        <a:spcBef>
                          <a:spcPts val="0"/>
                        </a:spcBef>
                        <a:spcAft>
                          <a:spcPts val="0"/>
                        </a:spcAft>
                        <a:buClrTx/>
                        <a:buSzTx/>
                        <a:buFontTx/>
                        <a:buNone/>
                        <a:tabLst>
                          <a:tab pos="540188" algn="l"/>
                        </a:tabLst>
                        <a:defRPr/>
                      </a:pPr>
                      <a:endParaRPr kumimoji="0" lang="en-AU" sz="1100" b="0" i="0" u="none" strike="noStrike" kern="1200" cap="none" spc="0" normalizeH="0" baseline="0" noProof="0">
                        <a:ln>
                          <a:noFill/>
                        </a:ln>
                        <a:solidFill>
                          <a:srgbClr val="002846"/>
                        </a:solidFill>
                        <a:effectLst/>
                        <a:uLnTx/>
                        <a:uFillTx/>
                        <a:latin typeface="Tenorite"/>
                        <a:ea typeface="+mn-ea"/>
                        <a:cs typeface="+mn-cs"/>
                      </a:endParaRPr>
                    </a:p>
                  </a:txBody>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marL="0" marR="0" lvl="0" indent="0" algn="l" defTabSz="801929" rtl="0" eaLnBrk="1" fontAlgn="auto" latinLnBrk="0" hangingPunct="1">
                        <a:lnSpc>
                          <a:spcPct val="85000"/>
                        </a:lnSpc>
                        <a:spcBef>
                          <a:spcPts val="0"/>
                        </a:spcBef>
                        <a:spcAft>
                          <a:spcPts val="0"/>
                        </a:spcAft>
                        <a:buClrTx/>
                        <a:buSzTx/>
                        <a:buFontTx/>
                        <a:buNone/>
                        <a:tabLst>
                          <a:tab pos="540188" algn="l"/>
                        </a:tabLst>
                        <a:defRPr/>
                      </a:pPr>
                      <a:r>
                        <a:rPr lang="en-US" sz="1000" b="0" i="0" u="none" strike="noStrike">
                          <a:solidFill>
                            <a:srgbClr val="002846"/>
                          </a:solidFill>
                          <a:effectLst/>
                          <a:latin typeface="Tenorite"/>
                        </a:rPr>
                        <a:t>Seeking to better understand and accommodate the diverse needs of defined entities across industries, locations, sizes and organisational maturity levels. </a:t>
                      </a:r>
                      <a:endParaRPr kumimoji="0" lang="en-US" sz="1000" b="0" i="0" u="none" strike="noStrike" kern="1200" cap="none" spc="0" normalizeH="0" baseline="0" noProof="0">
                        <a:ln>
                          <a:noFill/>
                        </a:ln>
                        <a:solidFill>
                          <a:srgbClr val="002846"/>
                        </a:solidFill>
                        <a:effectLst/>
                        <a:uLnTx/>
                        <a:uFillTx/>
                        <a:latin typeface="Tenorite"/>
                        <a:ea typeface="+mn-ea"/>
                        <a:cs typeface="+mn-cs"/>
                      </a:endParaRPr>
                    </a:p>
                  </a:txBody>
                  <a:tcPr marL="108000" marR="108000" marT="36000" marB="36000">
                    <a:lnL w="57150" cap="flat" cmpd="sng" algn="ctr">
                      <a:no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381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marL="0" marR="0" lvl="0" indent="0" algn="l" defTabSz="801929" rtl="0" eaLnBrk="1" fontAlgn="auto" latinLnBrk="0" hangingPunct="1">
                        <a:lnSpc>
                          <a:spcPct val="85000"/>
                        </a:lnSpc>
                        <a:spcBef>
                          <a:spcPts val="0"/>
                        </a:spcBef>
                        <a:spcAft>
                          <a:spcPts val="0"/>
                        </a:spcAft>
                        <a:buClrTx/>
                        <a:buSzTx/>
                        <a:buFontTx/>
                        <a:buNone/>
                        <a:tabLst>
                          <a:tab pos="540188" algn="l"/>
                        </a:tabLst>
                        <a:defRPr/>
                      </a:pPr>
                      <a:r>
                        <a:rPr kumimoji="0" lang="en-AU" sz="1000" b="0" i="0" u="none" strike="noStrike" kern="1200" cap="none" spc="0" normalizeH="0" baseline="0" noProof="0">
                          <a:ln>
                            <a:noFill/>
                          </a:ln>
                          <a:solidFill>
                            <a:srgbClr val="002846"/>
                          </a:solidFill>
                          <a:effectLst/>
                          <a:uLnTx/>
                          <a:uFillTx/>
                          <a:latin typeface="Tenorite"/>
                          <a:ea typeface="+mn-ea"/>
                          <a:cs typeface="+mn-cs"/>
                        </a:rPr>
                        <a:t>More user-friendly guidance and templates will be provided, supported by timely and clear communications. </a:t>
                      </a:r>
                    </a:p>
                    <a:p>
                      <a:pPr marL="0" marR="0" lvl="0" indent="0" algn="l" defTabSz="801929" rtl="0" eaLnBrk="1" fontAlgn="auto" latinLnBrk="0" hangingPunct="1">
                        <a:lnSpc>
                          <a:spcPct val="85000"/>
                        </a:lnSpc>
                        <a:spcBef>
                          <a:spcPts val="0"/>
                        </a:spcBef>
                        <a:spcAft>
                          <a:spcPts val="0"/>
                        </a:spcAft>
                        <a:buClrTx/>
                        <a:buSzTx/>
                        <a:buFontTx/>
                        <a:buNone/>
                        <a:tabLst>
                          <a:tab pos="540188" algn="l"/>
                        </a:tabLst>
                        <a:defRPr/>
                      </a:pPr>
                      <a:endParaRPr kumimoji="0" lang="en-US" sz="1000" b="1" i="0" u="none" strike="noStrike" kern="1200" cap="none" spc="0" normalizeH="0" baseline="0" noProof="0">
                        <a:ln>
                          <a:noFill/>
                        </a:ln>
                        <a:solidFill>
                          <a:srgbClr val="002846"/>
                        </a:solidFill>
                        <a:effectLst/>
                        <a:uLnTx/>
                        <a:uFillTx/>
                        <a:latin typeface="Tenorite"/>
                        <a:ea typeface="+mn-ea"/>
                        <a:cs typeface="+mn-cs"/>
                      </a:endParaRPr>
                    </a:p>
                    <a:p>
                      <a:pPr marL="0" marR="0" lvl="0" indent="0" algn="l" defTabSz="801929" rtl="0" eaLnBrk="1" fontAlgn="auto" latinLnBrk="0" hangingPunct="1">
                        <a:lnSpc>
                          <a:spcPct val="85000"/>
                        </a:lnSpc>
                        <a:spcBef>
                          <a:spcPts val="0"/>
                        </a:spcBef>
                        <a:spcAft>
                          <a:spcPts val="0"/>
                        </a:spcAft>
                        <a:buClrTx/>
                        <a:buSzTx/>
                        <a:buFontTx/>
                        <a:buNone/>
                        <a:tabLst>
                          <a:tab pos="540188" algn="l"/>
                        </a:tabLst>
                        <a:defRPr/>
                      </a:pPr>
                      <a:endParaRPr kumimoji="0" lang="en-US" sz="1000" b="1" i="0" u="none" strike="noStrike" kern="1200" cap="none" spc="0" normalizeH="0" baseline="0" noProof="0">
                        <a:ln>
                          <a:noFill/>
                        </a:ln>
                        <a:solidFill>
                          <a:srgbClr val="002846"/>
                        </a:solidFill>
                        <a:effectLst/>
                        <a:uLnTx/>
                        <a:uFillTx/>
                        <a:latin typeface="Tenorite"/>
                        <a:ea typeface="+mn-ea"/>
                        <a:cs typeface="+mn-cs"/>
                      </a:endParaRPr>
                    </a:p>
                  </a:txBody>
                  <a:tcPr marL="108000" marR="108000" marT="36000" marB="36000">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381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marL="0" marR="0" lvl="0" indent="0" algn="l" defTabSz="801929" rtl="0" eaLnBrk="1" fontAlgn="auto" latinLnBrk="0" hangingPunct="1">
                        <a:lnSpc>
                          <a:spcPct val="85000"/>
                        </a:lnSpc>
                        <a:spcBef>
                          <a:spcPts val="0"/>
                        </a:spcBef>
                        <a:spcAft>
                          <a:spcPts val="0"/>
                        </a:spcAft>
                        <a:buClrTx/>
                        <a:buSzTx/>
                        <a:buFontTx/>
                        <a:buNone/>
                        <a:tabLst/>
                        <a:defRPr/>
                      </a:pPr>
                      <a:r>
                        <a:rPr lang="en-US" sz="1000">
                          <a:solidFill>
                            <a:srgbClr val="002846"/>
                          </a:solidFill>
                          <a:latin typeface="Tenorite"/>
                        </a:rPr>
                        <a:t>Refining the assessment processes where possible to improve efficiency and using recent system upgrades to improve management of enquiries.  </a:t>
                      </a:r>
                    </a:p>
                  </a:txBody>
                  <a:tcPr marL="108000" marR="108000" marT="36000" marB="36000">
                    <a:lnL w="57150" cap="flat" cmpd="sng" algn="ctr">
                      <a:solidFill>
                        <a:schemeClr val="bg1">
                          <a:lumMod val="95000"/>
                        </a:schemeClr>
                      </a:solidFill>
                      <a:prstDash val="solid"/>
                      <a:round/>
                      <a:headEnd type="none" w="med" len="med"/>
                      <a:tailEnd type="none" w="med" len="med"/>
                    </a:lnL>
                    <a:lnR w="12700" cmpd="sng">
                      <a:noFill/>
                    </a:lnR>
                    <a:lnT w="381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9070435"/>
                  </a:ext>
                </a:extLst>
              </a:tr>
              <a:tr h="1279289">
                <a:tc>
                  <a:txBody>
                    <a:bodyPr/>
                    <a:lstStyle/>
                    <a:p>
                      <a:pPr marL="0" marR="0" lvl="0" indent="0" algn="l" defTabSz="1007943"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D2F8D"/>
                          </a:solidFill>
                          <a:effectLst/>
                          <a:uLnTx/>
                          <a:uFillTx/>
                          <a:latin typeface="Tenorite"/>
                          <a:ea typeface="+mn-ea"/>
                          <a:cs typeface="+mn-cs"/>
                        </a:rPr>
                        <a:t>Aim: </a:t>
                      </a:r>
                      <a:endParaRPr lang="en-US" sz="1100" b="1">
                        <a:solidFill>
                          <a:srgbClr val="5D2F8D"/>
                        </a:solidFill>
                        <a:latin typeface="Tenorite"/>
                      </a:endParaRPr>
                    </a:p>
                  </a:txBody>
                  <a:tcPr marL="108000" marR="108000" marT="36000" marB="36000">
                    <a:lnL w="12700" cmpd="sng">
                      <a:noFill/>
                    </a:lnL>
                    <a:lnR w="57150"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1EDFE"/>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a:lnSpc>
                          <a:spcPct val="85000"/>
                        </a:lnSpc>
                      </a:pPr>
                      <a:r>
                        <a:rPr kumimoji="0" lang="en-US" sz="1000" b="0" i="0" u="none" strike="noStrike" kern="1200" cap="none" spc="0" normalizeH="0" baseline="0" noProof="0">
                          <a:ln>
                            <a:noFill/>
                          </a:ln>
                          <a:solidFill>
                            <a:srgbClr val="002846"/>
                          </a:solidFill>
                          <a:effectLst/>
                          <a:uLnTx/>
                          <a:uFillTx/>
                          <a:latin typeface="Tenorite"/>
                          <a:ea typeface="+mn-ea"/>
                          <a:cs typeface="+mn-cs"/>
                        </a:rPr>
                        <a:t>To consider opportunities to align support where possible to the specific contexts and capabilities of different cohorts, in order to drive progress.</a:t>
                      </a:r>
                    </a:p>
                  </a:txBody>
                  <a:tcPr marL="108000" marR="108000" marT="36000" marB="36000">
                    <a:lnL w="57150" cap="flat" cmpd="sng" algn="ctr">
                      <a:no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a:lnSpc>
                          <a:spcPct val="85000"/>
                        </a:lnSpc>
                      </a:pPr>
                      <a:r>
                        <a:rPr kumimoji="0" lang="en-US" sz="1000" b="0" i="0" u="none" strike="noStrike" kern="1200" cap="none" spc="0" normalizeH="0" baseline="0" noProof="0">
                          <a:ln>
                            <a:noFill/>
                          </a:ln>
                          <a:solidFill>
                            <a:srgbClr val="002846"/>
                          </a:solidFill>
                          <a:effectLst/>
                          <a:uLnTx/>
                          <a:uFillTx/>
                          <a:latin typeface="Tenorite"/>
                          <a:ea typeface="+mn-ea"/>
                          <a:cs typeface="+mn-cs"/>
                        </a:rPr>
                        <a:t>To simplify materials, increase accessibility, and enhance user centricity. </a:t>
                      </a:r>
                      <a:endParaRPr lang="en-AU" sz="1000"/>
                    </a:p>
                  </a:txBody>
                  <a:tcPr marL="108000" marR="108000" marT="36000" marB="36000">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marL="0" lvl="0" indent="0">
                        <a:lnSpc>
                          <a:spcPct val="85000"/>
                        </a:lnSpc>
                        <a:buFont typeface="Arial" panose="020B0604020202020204" pitchFamily="34" charset="0"/>
                        <a:buNone/>
                      </a:pPr>
                      <a:r>
                        <a:rPr lang="en-US" sz="1000">
                          <a:solidFill>
                            <a:srgbClr val="002846"/>
                          </a:solidFill>
                          <a:latin typeface="Tenorite"/>
                        </a:rPr>
                        <a:t>To streamline compliance-checking across the three obligations (GEAP, progress report and audit) where possible through:</a:t>
                      </a:r>
                    </a:p>
                    <a:p>
                      <a:pPr marL="171450" lvl="0" indent="-171450">
                        <a:lnSpc>
                          <a:spcPct val="85000"/>
                        </a:lnSpc>
                        <a:buClr>
                          <a:srgbClr val="000000"/>
                        </a:buClr>
                        <a:buFont typeface="Arial,Sans-Serif" panose="020B0604020202020204" pitchFamily="34" charset="0"/>
                        <a:buChar char="•"/>
                      </a:pPr>
                      <a:r>
                        <a:rPr lang="en-US" sz="1000">
                          <a:solidFill>
                            <a:srgbClr val="002846"/>
                          </a:solidFill>
                          <a:latin typeface="Tenorite"/>
                        </a:rPr>
                        <a:t>Process redesign </a:t>
                      </a:r>
                    </a:p>
                    <a:p>
                      <a:pPr marL="171450" lvl="0" indent="-171450">
                        <a:lnSpc>
                          <a:spcPct val="85000"/>
                        </a:lnSpc>
                        <a:buClr>
                          <a:srgbClr val="000000"/>
                        </a:buClr>
                        <a:buFont typeface="Arial,Sans-Serif" panose="020B0604020202020204" pitchFamily="34" charset="0"/>
                        <a:buChar char="•"/>
                      </a:pPr>
                      <a:r>
                        <a:rPr lang="en-US" sz="1000">
                          <a:solidFill>
                            <a:srgbClr val="002846"/>
                          </a:solidFill>
                          <a:latin typeface="Tenorite"/>
                        </a:rPr>
                        <a:t>Internal upskilling</a:t>
                      </a:r>
                      <a:endParaRPr lang="en-US" sz="1000"/>
                    </a:p>
                    <a:p>
                      <a:pPr marL="171450" lvl="0" indent="-171450">
                        <a:lnSpc>
                          <a:spcPct val="85000"/>
                        </a:lnSpc>
                        <a:buFont typeface="Arial" panose="020B0604020202020204" pitchFamily="34" charset="0"/>
                        <a:buChar char="•"/>
                      </a:pPr>
                      <a:r>
                        <a:rPr lang="en-US" sz="1000">
                          <a:solidFill>
                            <a:srgbClr val="002846"/>
                          </a:solidFill>
                          <a:latin typeface="Tenorite"/>
                        </a:rPr>
                        <a:t>Templates that reduce assessment times</a:t>
                      </a:r>
                    </a:p>
                    <a:p>
                      <a:pPr>
                        <a:lnSpc>
                          <a:spcPct val="85000"/>
                        </a:lnSpc>
                      </a:pPr>
                      <a:r>
                        <a:rPr lang="en-US" sz="1000">
                          <a:solidFill>
                            <a:srgbClr val="002846"/>
                          </a:solidFill>
                          <a:latin typeface="Tenorite"/>
                        </a:rPr>
                        <a:t>To set expectations on the provision of:</a:t>
                      </a:r>
                    </a:p>
                    <a:p>
                      <a:pPr marL="171450" indent="-171450">
                        <a:lnSpc>
                          <a:spcPct val="85000"/>
                        </a:lnSpc>
                        <a:buFont typeface="Arial" panose="020B0604020202020204" pitchFamily="34" charset="0"/>
                        <a:buChar char="•"/>
                      </a:pPr>
                      <a:r>
                        <a:rPr lang="en-US" sz="1000">
                          <a:solidFill>
                            <a:srgbClr val="002846"/>
                          </a:solidFill>
                          <a:latin typeface="Tenorite"/>
                        </a:rPr>
                        <a:t>Responses to queries received </a:t>
                      </a:r>
                    </a:p>
                    <a:p>
                      <a:pPr marL="171450" indent="-171450">
                        <a:lnSpc>
                          <a:spcPct val="85000"/>
                        </a:lnSpc>
                        <a:buFont typeface="Arial" panose="020B0604020202020204" pitchFamily="34" charset="0"/>
                        <a:buChar char="•"/>
                      </a:pPr>
                      <a:r>
                        <a:rPr lang="en-US" sz="1000">
                          <a:solidFill>
                            <a:srgbClr val="002846"/>
                          </a:solidFill>
                          <a:latin typeface="Tenorite"/>
                        </a:rPr>
                        <a:t>Feedback for progress report and progress audit submissions</a:t>
                      </a:r>
                    </a:p>
                    <a:p>
                      <a:pPr marL="0" marR="0" lvl="0" indent="0" algn="l" defTabSz="801929" rtl="0" eaLnBrk="1" fontAlgn="auto" latinLnBrk="0" hangingPunct="1">
                        <a:lnSpc>
                          <a:spcPct val="85000"/>
                        </a:lnSpc>
                        <a:spcBef>
                          <a:spcPts val="0"/>
                        </a:spcBef>
                        <a:spcAft>
                          <a:spcPts val="0"/>
                        </a:spcAft>
                        <a:buClrTx/>
                        <a:buSzTx/>
                        <a:buFont typeface="Arial" panose="020B0604020202020204" pitchFamily="34" charset="0"/>
                        <a:buNone/>
                        <a:tabLst/>
                        <a:defRPr/>
                      </a:pPr>
                      <a:r>
                        <a:rPr lang="en-US" sz="1000">
                          <a:solidFill>
                            <a:srgbClr val="002846"/>
                          </a:solidFill>
                          <a:latin typeface="Tenorite"/>
                        </a:rPr>
                        <a:t>These expectations should reflect the resource availability and staff capacity at CGEPS.</a:t>
                      </a:r>
                    </a:p>
                  </a:txBody>
                  <a:tcPr marL="108000" marR="108000" marT="36000" marB="36000">
                    <a:lnL w="57150" cap="flat" cmpd="sng" algn="ctr">
                      <a:solidFill>
                        <a:schemeClr val="bg1">
                          <a:lumMod val="95000"/>
                        </a:schemeClr>
                      </a:solidFill>
                      <a:prstDash val="solid"/>
                      <a:round/>
                      <a:headEnd type="none" w="med" len="med"/>
                      <a:tailEnd type="none" w="med" len="med"/>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695091"/>
                  </a:ext>
                </a:extLst>
              </a:tr>
              <a:tr h="1011451">
                <a:tc>
                  <a:txBody>
                    <a:bodyPr/>
                    <a:lstStyle/>
                    <a:p>
                      <a:pPr marL="0" marR="0" lvl="0" indent="0" algn="l" defTabSz="1007943"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D2F8D"/>
                          </a:solidFill>
                          <a:effectLst/>
                          <a:uLnTx/>
                          <a:uFillTx/>
                          <a:latin typeface="Tenorite"/>
                          <a:ea typeface="+mn-ea"/>
                          <a:cs typeface="+mn-cs"/>
                        </a:rPr>
                        <a:t>Next steps:</a:t>
                      </a:r>
                      <a:endParaRPr lang="en-US" sz="1100" b="1">
                        <a:solidFill>
                          <a:srgbClr val="5D2F8D"/>
                        </a:solidFill>
                        <a:latin typeface="Tenorite"/>
                      </a:endParaRPr>
                    </a:p>
                  </a:txBody>
                  <a:tcPr marL="108000" marR="108000" marT="36000" marB="36000">
                    <a:lnL w="12700" cmpd="sng">
                      <a:noFill/>
                    </a:lnL>
                    <a:lnR w="57150"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1EDFE"/>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a:lnSpc>
                          <a:spcPct val="85000"/>
                        </a:lnSpc>
                      </a:pPr>
                      <a:r>
                        <a:rPr kumimoji="0" lang="en-US" sz="1000" b="0" i="0" u="none" strike="noStrike" kern="1200" cap="none" spc="0" normalizeH="0" baseline="0" noProof="0">
                          <a:ln>
                            <a:noFill/>
                          </a:ln>
                          <a:solidFill>
                            <a:srgbClr val="002846"/>
                          </a:solidFill>
                          <a:effectLst/>
                          <a:uLnTx/>
                          <a:uFillTx/>
                          <a:latin typeface="Tenorite"/>
                          <a:ea typeface="+mn-ea"/>
                          <a:cs typeface="+mn-cs"/>
                        </a:rPr>
                        <a:t>By Q4 2025 we will:</a:t>
                      </a:r>
                    </a:p>
                    <a:p>
                      <a:pPr marL="171450" indent="-171450">
                        <a:lnSpc>
                          <a:spcPct val="85000"/>
                        </a:lnSpc>
                        <a:buFont typeface="Arial" panose="020B0604020202020204" pitchFamily="34" charset="0"/>
                        <a:buChar char="•"/>
                      </a:pPr>
                      <a:r>
                        <a:rPr kumimoji="0" lang="en-US" sz="1000" b="0" i="0" u="none" strike="noStrike" kern="1200" cap="none" spc="0" normalizeH="0" baseline="0" noProof="0">
                          <a:ln>
                            <a:noFill/>
                          </a:ln>
                          <a:solidFill>
                            <a:srgbClr val="002846"/>
                          </a:solidFill>
                          <a:effectLst/>
                          <a:uLnTx/>
                          <a:uFillTx/>
                          <a:latin typeface="Tenorite"/>
                          <a:ea typeface="+mn-ea"/>
                          <a:cs typeface="+mn-cs"/>
                        </a:rPr>
                        <a:t>refine the existing plan, </a:t>
                      </a:r>
                    </a:p>
                    <a:p>
                      <a:pPr marL="171450" indent="-171450">
                        <a:lnSpc>
                          <a:spcPct val="85000"/>
                        </a:lnSpc>
                        <a:buFont typeface="Arial" panose="020B0604020202020204" pitchFamily="34" charset="0"/>
                        <a:buChar char="•"/>
                      </a:pPr>
                      <a:r>
                        <a:rPr kumimoji="0" lang="en-US" sz="1000" b="0" i="0" u="none" strike="noStrike" kern="1200" cap="none" spc="0" normalizeH="0" baseline="0" noProof="0">
                          <a:ln>
                            <a:noFill/>
                          </a:ln>
                          <a:solidFill>
                            <a:srgbClr val="002846"/>
                          </a:solidFill>
                          <a:effectLst/>
                          <a:uLnTx/>
                          <a:uFillTx/>
                          <a:latin typeface="Tenorite"/>
                          <a:ea typeface="+mn-ea"/>
                          <a:cs typeface="+mn-cs"/>
                        </a:rPr>
                        <a:t>conduct a training needs analysis,</a:t>
                      </a:r>
                    </a:p>
                    <a:p>
                      <a:pPr marL="171450" indent="-171450">
                        <a:lnSpc>
                          <a:spcPct val="85000"/>
                        </a:lnSpc>
                        <a:buFont typeface="Arial" panose="020B0604020202020204" pitchFamily="34" charset="0"/>
                        <a:buChar char="•"/>
                      </a:pPr>
                      <a:r>
                        <a:rPr kumimoji="0" lang="en-US" sz="1000" b="0" i="0" u="none" strike="noStrike" kern="1200" cap="none" spc="0" normalizeH="0" baseline="0" noProof="0">
                          <a:ln>
                            <a:noFill/>
                          </a:ln>
                          <a:solidFill>
                            <a:srgbClr val="002846"/>
                          </a:solidFill>
                          <a:effectLst/>
                          <a:uLnTx/>
                          <a:uFillTx/>
                          <a:latin typeface="Tenorite"/>
                          <a:ea typeface="+mn-ea"/>
                          <a:cs typeface="+mn-cs"/>
                        </a:rPr>
                        <a:t>develop tailored resources and training materials,</a:t>
                      </a:r>
                    </a:p>
                    <a:p>
                      <a:pPr marL="171450" indent="-171450">
                        <a:lnSpc>
                          <a:spcPct val="85000"/>
                        </a:lnSpc>
                        <a:buFont typeface="Arial" panose="020B0604020202020204" pitchFamily="34" charset="0"/>
                        <a:buChar char="•"/>
                      </a:pPr>
                      <a:r>
                        <a:rPr kumimoji="0" lang="en-US" sz="1000" b="0" i="0" u="none" strike="noStrike" kern="1200" cap="none" spc="0" normalizeH="0" baseline="0" noProof="0">
                          <a:ln>
                            <a:noFill/>
                          </a:ln>
                          <a:solidFill>
                            <a:srgbClr val="002846"/>
                          </a:solidFill>
                          <a:effectLst/>
                          <a:uLnTx/>
                          <a:uFillTx/>
                          <a:latin typeface="Tenorite"/>
                          <a:ea typeface="+mn-ea"/>
                          <a:cs typeface="+mn-cs"/>
                        </a:rPr>
                        <a:t>and establish regulatory priorities.</a:t>
                      </a:r>
                      <a:endParaRPr lang="en-AU" sz="1000"/>
                    </a:p>
                  </a:txBody>
                  <a:tcPr marL="108000" marR="108000" marT="36000" marB="36000">
                    <a:lnL w="57150" cap="flat" cmpd="sng" algn="ctr">
                      <a:no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a:lnSpc>
                          <a:spcPct val="85000"/>
                        </a:lnSpc>
                      </a:pPr>
                      <a:r>
                        <a:rPr lang="en-AU" sz="1000" b="1" i="0" u="none" strike="noStrike">
                          <a:solidFill>
                            <a:srgbClr val="002846"/>
                          </a:solidFill>
                          <a:effectLst/>
                          <a:latin typeface="Tenorite"/>
                        </a:rPr>
                        <a:t>We are currently </a:t>
                      </a:r>
                      <a:r>
                        <a:rPr lang="en-US" sz="1000" b="1" i="0" u="none" strike="noStrike">
                          <a:solidFill>
                            <a:srgbClr val="002846"/>
                          </a:solidFill>
                          <a:effectLst/>
                          <a:latin typeface="Tenorite"/>
                        </a:rPr>
                        <a:t>updating the reporting templates and the Commission website. </a:t>
                      </a:r>
                      <a:endParaRPr kumimoji="0" lang="en-AU" sz="1000" b="1" i="0" u="none" strike="noStrike" kern="1200" cap="none" spc="0" normalizeH="0" baseline="0" noProof="0">
                        <a:ln>
                          <a:noFill/>
                        </a:ln>
                        <a:solidFill>
                          <a:srgbClr val="002846"/>
                        </a:solidFill>
                        <a:effectLst/>
                        <a:uLnTx/>
                        <a:uFillTx/>
                        <a:latin typeface="Tenorite"/>
                        <a:ea typeface="+mn-ea"/>
                        <a:cs typeface="+mn-cs"/>
                      </a:endParaRPr>
                    </a:p>
                    <a:p>
                      <a:pPr>
                        <a:lnSpc>
                          <a:spcPct val="85000"/>
                        </a:lnSpc>
                      </a:pPr>
                      <a:r>
                        <a:rPr kumimoji="0" lang="en-AU" sz="1000" b="0" i="0" u="none" strike="noStrike" kern="1200" cap="none" spc="0" normalizeH="0" baseline="0" noProof="0">
                          <a:ln>
                            <a:noFill/>
                          </a:ln>
                          <a:solidFill>
                            <a:srgbClr val="002846"/>
                          </a:solidFill>
                          <a:effectLst/>
                          <a:uLnTx/>
                          <a:uFillTx/>
                          <a:latin typeface="Tenorite"/>
                          <a:ea typeface="+mn-ea"/>
                          <a:cs typeface="+mn-cs"/>
                        </a:rPr>
                        <a:t>Updated guidance and templates will be developed by Q2 2025, along with planning for engagement and communications. Additional resources will be available by Q4 2025.</a:t>
                      </a:r>
                      <a:endParaRPr lang="en-AU" sz="1000"/>
                    </a:p>
                  </a:txBody>
                  <a:tcPr marL="108000" marR="108000" marT="36000" marB="36000">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a:lnSpc>
                          <a:spcPct val="85000"/>
                        </a:lnSpc>
                      </a:pPr>
                      <a:r>
                        <a:rPr lang="en-US" sz="1000">
                          <a:solidFill>
                            <a:srgbClr val="002846"/>
                          </a:solidFill>
                          <a:latin typeface="Tenorite"/>
                        </a:rPr>
                        <a:t>By Q4 2025, we will set expectations on the provision of feedback and communicate to defined entities. By Q2, 2026, we will have an updated compliance checking plan with a view to streamline where possible. We will continue to monitor enquiry response times, using our new case management systems.</a:t>
                      </a:r>
                      <a:endParaRPr lang="en-AU" sz="1000"/>
                    </a:p>
                  </a:txBody>
                  <a:tcPr marL="108000" marR="108000" marT="36000" marB="36000">
                    <a:lnL w="57150" cap="flat" cmpd="sng" algn="ctr">
                      <a:solidFill>
                        <a:schemeClr val="bg1">
                          <a:lumMod val="95000"/>
                        </a:schemeClr>
                      </a:solidFill>
                      <a:prstDash val="solid"/>
                      <a:round/>
                      <a:headEnd type="none" w="med" len="med"/>
                      <a:tailEnd type="none" w="med" len="med"/>
                    </a:lnL>
                    <a:lnR w="12700" cmpd="sng">
                      <a:noFill/>
                    </a:lnR>
                    <a:lnT w="635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5377826"/>
                  </a:ext>
                </a:extLst>
              </a:tr>
            </a:tbl>
          </a:graphicData>
        </a:graphic>
      </p:graphicFrame>
      <p:sp>
        <p:nvSpPr>
          <p:cNvPr id="11" name="TextBox 10">
            <a:extLst>
              <a:ext uri="{FF2B5EF4-FFF2-40B4-BE49-F238E27FC236}">
                <a16:creationId xmlns:a16="http://schemas.microsoft.com/office/drawing/2014/main" id="{A6EC6112-8BA0-364C-E3BA-28C7C19FA089}"/>
              </a:ext>
            </a:extLst>
          </p:cNvPr>
          <p:cNvSpPr txBox="1"/>
          <p:nvPr/>
        </p:nvSpPr>
        <p:spPr>
          <a:xfrm>
            <a:off x="766763" y="5436479"/>
            <a:ext cx="10659037" cy="890088"/>
          </a:xfrm>
          <a:prstGeom prst="wedgeRectCallout">
            <a:avLst>
              <a:gd name="adj1" fmla="val -20303"/>
              <a:gd name="adj2" fmla="val -61037"/>
            </a:avLst>
          </a:prstGeom>
          <a:solidFill>
            <a:schemeClr val="accent6">
              <a:lumMod val="75000"/>
            </a:schemeClr>
          </a:solidFill>
          <a:ln w="38100">
            <a:noFill/>
          </a:ln>
        </p:spPr>
        <p:txBody>
          <a:bodyPr wrap="square" lIns="108000" tIns="72000" rIns="108000" bIns="108000" anchor="ctr">
            <a:noAutofit/>
          </a:bodyPr>
          <a:lstStyle/>
          <a:p>
            <a:pPr marL="0" marR="0" lvl="0" indent="0" algn="l" defTabSz="801929" rtl="0" eaLnBrk="1" fontAlgn="auto" latinLnBrk="0" hangingPunct="1">
              <a:lnSpc>
                <a:spcPct val="100000"/>
              </a:lnSpc>
              <a:spcBef>
                <a:spcPts val="175"/>
              </a:spcBef>
              <a:spcAft>
                <a:spcPts val="526"/>
              </a:spcAft>
              <a:buClrTx/>
              <a:buSzTx/>
              <a:buFontTx/>
              <a:buNone/>
              <a:tabLst>
                <a:tab pos="540188" algn="l"/>
              </a:tabLst>
              <a:defRPr/>
            </a:pPr>
            <a:r>
              <a:rPr kumimoji="0" lang="en-US" sz="1228" b="1" i="0" u="none" strike="noStrike" kern="1200" cap="none" spc="0" normalizeH="0" baseline="0" noProof="0">
                <a:ln>
                  <a:noFill/>
                </a:ln>
                <a:solidFill>
                  <a:schemeClr val="bg1"/>
                </a:solidFill>
                <a:effectLst/>
                <a:uLnTx/>
                <a:uFillTx/>
                <a:latin typeface="Tenorite"/>
                <a:ea typeface="+mn-ea"/>
                <a:cs typeface="+mn-cs"/>
              </a:rPr>
              <a:t>These improvements are expected to help support defined entities to meet their obligations under the Gender Equality Act, enabling greater progress towards gender equality in Victoria</a:t>
            </a:r>
            <a:endParaRPr kumimoji="0" lang="en-AU" sz="1228" b="1" i="0" u="none" strike="noStrike" kern="1200" cap="none" spc="0" normalizeH="0" baseline="0" noProof="0">
              <a:ln>
                <a:noFill/>
              </a:ln>
              <a:solidFill>
                <a:schemeClr val="bg1"/>
              </a:solidFill>
              <a:effectLst/>
              <a:uLnTx/>
              <a:uFillTx/>
              <a:latin typeface="Tenorite"/>
              <a:ea typeface="+mn-ea"/>
              <a:cs typeface="+mn-cs"/>
            </a:endParaRPr>
          </a:p>
        </p:txBody>
      </p:sp>
      <p:sp>
        <p:nvSpPr>
          <p:cNvPr id="2" name="Title 1">
            <a:extLst>
              <a:ext uri="{FF2B5EF4-FFF2-40B4-BE49-F238E27FC236}">
                <a16:creationId xmlns:a16="http://schemas.microsoft.com/office/drawing/2014/main" id="{17E323AA-B25C-7605-BC4E-86A1B3777A54}"/>
              </a:ext>
            </a:extLst>
          </p:cNvPr>
          <p:cNvSpPr>
            <a:spLocks noGrp="1"/>
          </p:cNvSpPr>
          <p:nvPr>
            <p:ph type="title"/>
          </p:nvPr>
        </p:nvSpPr>
        <p:spPr>
          <a:xfrm>
            <a:off x="769800" y="280416"/>
            <a:ext cx="7094040" cy="961380"/>
          </a:xfrm>
        </p:spPr>
        <p:txBody>
          <a:bodyPr vert="horz"/>
          <a:lstStyle/>
          <a:p>
            <a:r>
              <a:rPr lang="en-US" sz="2000" b="1">
                <a:solidFill>
                  <a:srgbClr val="032745"/>
                </a:solidFill>
                <a:latin typeface="Tenorite"/>
              </a:rPr>
              <a:t>The Commission is addressing priority improvements, with some actions implemented immediately and others requiring longer-term planning and effort</a:t>
            </a:r>
            <a:endParaRPr lang="en-AU" sz="2000"/>
          </a:p>
        </p:txBody>
      </p:sp>
      <p:sp>
        <p:nvSpPr>
          <p:cNvPr id="4" name="Text Placeholder 3">
            <a:extLst>
              <a:ext uri="{FF2B5EF4-FFF2-40B4-BE49-F238E27FC236}">
                <a16:creationId xmlns:a16="http://schemas.microsoft.com/office/drawing/2014/main" id="{7AD87EE1-AC04-1070-E228-DDA987D17B76}"/>
              </a:ext>
            </a:extLst>
          </p:cNvPr>
          <p:cNvSpPr>
            <a:spLocks noGrp="1"/>
          </p:cNvSpPr>
          <p:nvPr>
            <p:ph type="body" sz="quarter" idx="13"/>
          </p:nvPr>
        </p:nvSpPr>
        <p:spPr/>
        <p:txBody>
          <a:bodyPr/>
          <a:lstStyle/>
          <a:p>
            <a:r>
              <a:rPr lang="en-AU"/>
              <a:t>Source: Commission for Gender Equality in the Public Sector. (2024). Progress reporting and progress audit processes review. Facilitated and synthesised by Right Lane Consulting.</a:t>
            </a:r>
          </a:p>
        </p:txBody>
      </p:sp>
      <p:sp>
        <p:nvSpPr>
          <p:cNvPr id="7" name="Rectangle 6">
            <a:extLst>
              <a:ext uri="{FF2B5EF4-FFF2-40B4-BE49-F238E27FC236}">
                <a16:creationId xmlns:a16="http://schemas.microsoft.com/office/drawing/2014/main" id="{44C03D54-157D-6371-B07D-458428B0263D}"/>
              </a:ext>
              <a:ext uri="{C183D7F6-B498-43B3-948B-1728B52AA6E4}">
                <adec:decorative xmlns:adec="http://schemas.microsoft.com/office/drawing/2017/decorative" val="1"/>
              </a:ext>
            </a:extLst>
          </p:cNvPr>
          <p:cNvSpPr/>
          <p:nvPr/>
        </p:nvSpPr>
        <p:spPr>
          <a:xfrm>
            <a:off x="750865" y="1629368"/>
            <a:ext cx="10340490" cy="724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801929" rtl="0" eaLnBrk="1" fontAlgn="auto" latinLnBrk="0" hangingPunct="1">
              <a:lnSpc>
                <a:spcPct val="100000"/>
              </a:lnSpc>
              <a:spcBef>
                <a:spcPts val="175"/>
              </a:spcBef>
              <a:spcAft>
                <a:spcPts val="526"/>
              </a:spcAft>
              <a:buClrTx/>
              <a:buSzTx/>
              <a:buFontTx/>
              <a:buNone/>
              <a:tabLst>
                <a:tab pos="540188" algn="l"/>
              </a:tabLst>
              <a:defRPr/>
            </a:pPr>
            <a:endParaRPr kumimoji="0" lang="en-US" sz="1600" b="1" i="0" u="none" strike="noStrike" kern="1200" cap="none" spc="0" normalizeH="0" baseline="0" noProof="0">
              <a:ln>
                <a:noFill/>
              </a:ln>
              <a:solidFill>
                <a:srgbClr val="032745"/>
              </a:solidFill>
              <a:effectLst/>
              <a:uLnTx/>
              <a:uFillTx/>
              <a:latin typeface="Tenorite"/>
              <a:ea typeface="+mn-ea"/>
              <a:cs typeface="+mn-cs"/>
            </a:endParaRPr>
          </a:p>
        </p:txBody>
      </p:sp>
      <p:sp>
        <p:nvSpPr>
          <p:cNvPr id="3" name="Slide Number Placeholder 2">
            <a:extLst>
              <a:ext uri="{FF2B5EF4-FFF2-40B4-BE49-F238E27FC236}">
                <a16:creationId xmlns:a16="http://schemas.microsoft.com/office/drawing/2014/main" id="{893276E2-FEB6-6C17-337A-B8F1F4880553}"/>
              </a:ext>
            </a:extLst>
          </p:cNvPr>
          <p:cNvSpPr>
            <a:spLocks noGrp="1"/>
          </p:cNvSpPr>
          <p:nvPr>
            <p:ph type="sldNum" sz="quarter" idx="15"/>
          </p:nvPr>
        </p:nvSpPr>
        <p:spPr/>
        <p:txBody>
          <a:bodyPr/>
          <a:lstStyle/>
          <a:p>
            <a:fld id="{F5AEA0E0-5CC6-4BD0-905C-A0021E419432}" type="slidenum">
              <a:rPr lang="en-AU" smtClean="0"/>
              <a:pPr/>
              <a:t>46</a:t>
            </a:fld>
            <a:endParaRPr lang="en-AU"/>
          </a:p>
        </p:txBody>
      </p:sp>
    </p:spTree>
    <p:extLst>
      <p:ext uri="{BB962C8B-B14F-4D97-AF65-F5344CB8AC3E}">
        <p14:creationId xmlns:p14="http://schemas.microsoft.com/office/powerpoint/2010/main" val="2926167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4318932-F9F6-46B4-4277-530A91314F07}"/>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23766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6" name="think-cell data - do not delete" hidden="1">
                        <a:extLst>
                          <a:ext uri="{FF2B5EF4-FFF2-40B4-BE49-F238E27FC236}">
                            <a16:creationId xmlns:a16="http://schemas.microsoft.com/office/drawing/2014/main" id="{34318932-F9F6-46B4-4277-530A91314F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114987F-C012-7D05-B9B0-269DBD24F19D}"/>
              </a:ext>
            </a:extLst>
          </p:cNvPr>
          <p:cNvSpPr>
            <a:spLocks noGrp="1"/>
          </p:cNvSpPr>
          <p:nvPr>
            <p:ph type="title"/>
          </p:nvPr>
        </p:nvSpPr>
        <p:spPr/>
        <p:txBody>
          <a:bodyPr vert="horz"/>
          <a:lstStyle/>
          <a:p>
            <a:r>
              <a:rPr lang="en-AU" sz="2000">
                <a:solidFill>
                  <a:srgbClr val="032745"/>
                </a:solidFill>
                <a:latin typeface="Tenorite"/>
              </a:rPr>
              <a:t>The Commission strongly encourages leaders from defined entities to take action on identified priorities for the </a:t>
            </a:r>
            <a:r>
              <a:rPr lang="en-US" sz="2000" b="1">
                <a:solidFill>
                  <a:srgbClr val="032745"/>
                </a:solidFill>
                <a:latin typeface="Tenorite"/>
              </a:rPr>
              <a:t>next reporting cycle</a:t>
            </a:r>
            <a:r>
              <a:rPr lang="en-US" sz="2000">
                <a:solidFill>
                  <a:srgbClr val="032745"/>
                </a:solidFill>
                <a:latin typeface="Tenorite"/>
              </a:rPr>
              <a:t> and beyond</a:t>
            </a:r>
            <a:endParaRPr lang="en-AU" sz="2000"/>
          </a:p>
        </p:txBody>
      </p:sp>
      <p:sp>
        <p:nvSpPr>
          <p:cNvPr id="4" name="Text Placeholder 3">
            <a:extLst>
              <a:ext uri="{FF2B5EF4-FFF2-40B4-BE49-F238E27FC236}">
                <a16:creationId xmlns:a16="http://schemas.microsoft.com/office/drawing/2014/main" id="{E2985A9C-4AB1-D4D1-F009-C3CA1ED5351F}"/>
              </a:ext>
            </a:extLst>
          </p:cNvPr>
          <p:cNvSpPr>
            <a:spLocks noGrp="1"/>
          </p:cNvSpPr>
          <p:nvPr>
            <p:ph type="body" sz="quarter" idx="13"/>
          </p:nvPr>
        </p:nvSpPr>
        <p:spPr/>
        <p:txBody>
          <a:bodyPr/>
          <a:lstStyle/>
          <a:p>
            <a:r>
              <a:rPr lang="en-AU"/>
              <a:t>Source: Commission for Gender Equality in the Public Sector. (2024). Progress reporting and progress audit processes review. Facilitated and synthesised by Right Lane Consulting.</a:t>
            </a:r>
          </a:p>
        </p:txBody>
      </p:sp>
      <p:graphicFrame>
        <p:nvGraphicFramePr>
          <p:cNvPr id="29" name="Table 28">
            <a:extLst>
              <a:ext uri="{FF2B5EF4-FFF2-40B4-BE49-F238E27FC236}">
                <a16:creationId xmlns:a16="http://schemas.microsoft.com/office/drawing/2014/main" id="{9363E2CA-512B-736E-F1DE-A249B5001DEB}"/>
              </a:ext>
            </a:extLst>
          </p:cNvPr>
          <p:cNvGraphicFramePr>
            <a:graphicFrameLocks noGrp="1"/>
          </p:cNvGraphicFramePr>
          <p:nvPr>
            <p:extLst>
              <p:ext uri="{D42A27DB-BD31-4B8C-83A1-F6EECF244321}">
                <p14:modId xmlns:p14="http://schemas.microsoft.com/office/powerpoint/2010/main" val="4047057005"/>
              </p:ext>
            </p:extLst>
          </p:nvPr>
        </p:nvGraphicFramePr>
        <p:xfrm>
          <a:off x="752839" y="1772363"/>
          <a:ext cx="10672399" cy="2393424"/>
        </p:xfrm>
        <a:graphic>
          <a:graphicData uri="http://schemas.openxmlformats.org/drawingml/2006/table">
            <a:tbl>
              <a:tblPr firstRow="1" bandRow="1">
                <a:tableStyleId>{5C22544A-7EE6-4342-B048-85BDC9FD1C3A}</a:tableStyleId>
              </a:tblPr>
              <a:tblGrid>
                <a:gridCol w="952399">
                  <a:extLst>
                    <a:ext uri="{9D8B030D-6E8A-4147-A177-3AD203B41FA5}">
                      <a16:colId xmlns:a16="http://schemas.microsoft.com/office/drawing/2014/main" val="2779552453"/>
                    </a:ext>
                  </a:extLst>
                </a:gridCol>
                <a:gridCol w="3240000">
                  <a:extLst>
                    <a:ext uri="{9D8B030D-6E8A-4147-A177-3AD203B41FA5}">
                      <a16:colId xmlns:a16="http://schemas.microsoft.com/office/drawing/2014/main" val="2307894418"/>
                    </a:ext>
                  </a:extLst>
                </a:gridCol>
                <a:gridCol w="3240000">
                  <a:extLst>
                    <a:ext uri="{9D8B030D-6E8A-4147-A177-3AD203B41FA5}">
                      <a16:colId xmlns:a16="http://schemas.microsoft.com/office/drawing/2014/main" val="3905045291"/>
                    </a:ext>
                  </a:extLst>
                </a:gridCol>
                <a:gridCol w="3240000">
                  <a:extLst>
                    <a:ext uri="{9D8B030D-6E8A-4147-A177-3AD203B41FA5}">
                      <a16:colId xmlns:a16="http://schemas.microsoft.com/office/drawing/2014/main" val="1884572574"/>
                    </a:ext>
                  </a:extLst>
                </a:gridCol>
              </a:tblGrid>
              <a:tr h="396000">
                <a:tc rowSpan="2">
                  <a:txBody>
                    <a:bodyPr/>
                    <a:lstStyle/>
                    <a:p>
                      <a:pPr marL="0" marR="0" lvl="0" indent="0" algn="l" defTabSz="1007943" rtl="0" eaLnBrk="1" fontAlgn="auto" latinLnBrk="0" hangingPunct="1">
                        <a:lnSpc>
                          <a:spcPct val="90000"/>
                        </a:lnSpc>
                        <a:spcBef>
                          <a:spcPts val="0"/>
                        </a:spcBef>
                        <a:spcAft>
                          <a:spcPts val="0"/>
                        </a:spcAft>
                        <a:buClrTx/>
                        <a:buSzTx/>
                        <a:buFontTx/>
                        <a:buNone/>
                        <a:tabLst/>
                        <a:defRPr/>
                      </a:pPr>
                      <a:r>
                        <a:rPr lang="en-US" sz="1100" b="1">
                          <a:solidFill>
                            <a:schemeClr val="tx1"/>
                          </a:solidFill>
                          <a:latin typeface="Tenorite"/>
                        </a:rPr>
                        <a:t>Summary:</a:t>
                      </a:r>
                      <a:endParaRPr lang="en-US" sz="1100" b="1" dirty="0">
                        <a:solidFill>
                          <a:schemeClr val="tx1"/>
                        </a:solidFill>
                        <a:latin typeface="Tenorite"/>
                      </a:endParaRPr>
                    </a:p>
                  </a:txBody>
                  <a:tcPr marL="108000" marR="108000" marT="36000" marB="36000">
                    <a:lnL w="12700" cmpd="sng">
                      <a:noFill/>
                    </a:lnL>
                    <a:lnR w="571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228600" marR="0" lvl="0" indent="-174625" algn="l" defTabSz="1007943" rtl="0" eaLnBrk="1" fontAlgn="auto" latinLnBrk="0" hangingPunct="1">
                        <a:lnSpc>
                          <a:spcPct val="90000"/>
                        </a:lnSpc>
                        <a:spcBef>
                          <a:spcPts val="0"/>
                        </a:spcBef>
                        <a:spcAft>
                          <a:spcPts val="0"/>
                        </a:spcAft>
                        <a:buClrTx/>
                        <a:buSzTx/>
                        <a:buFont typeface="+mj-lt"/>
                        <a:buAutoNum type="arabicPeriod"/>
                        <a:tabLst/>
                        <a:defRPr/>
                      </a:pPr>
                      <a:r>
                        <a:rPr lang="en-US" sz="1200" b="1" kern="1200">
                          <a:solidFill>
                            <a:schemeClr val="bg1"/>
                          </a:solidFill>
                          <a:latin typeface="Tenorite"/>
                          <a:ea typeface="+mn-ea"/>
                          <a:cs typeface="+mn-cs"/>
                        </a:rPr>
                        <a:t>Collaboration with communities of practice and support networks:</a:t>
                      </a:r>
                    </a:p>
                  </a:txBody>
                  <a:tcPr marL="108000" marR="108000" marT="36000" marB="36000" anchor="ctr">
                    <a:lnL w="57150" cap="flat" cmpd="sng" algn="ctr">
                      <a:no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75000"/>
                      </a:schemeClr>
                    </a:solidFill>
                  </a:tcPr>
                </a:tc>
                <a:tc>
                  <a:txBody>
                    <a:bodyPr/>
                    <a:lstStyle/>
                    <a:p>
                      <a:pPr marL="231775" marR="0" lvl="0" indent="-177800" algn="l" defTabSz="1007943" rtl="0" eaLnBrk="1" fontAlgn="auto" latinLnBrk="0" hangingPunct="1">
                        <a:lnSpc>
                          <a:spcPct val="90000"/>
                        </a:lnSpc>
                        <a:spcBef>
                          <a:spcPts val="0"/>
                        </a:spcBef>
                        <a:spcAft>
                          <a:spcPts val="0"/>
                        </a:spcAft>
                        <a:buClrTx/>
                        <a:buSzTx/>
                        <a:buFont typeface="+mj-lt"/>
                        <a:buAutoNum type="arabicPeriod" startAt="2"/>
                        <a:tabLst/>
                        <a:defRPr/>
                      </a:pPr>
                      <a:r>
                        <a:rPr lang="en-AU" sz="1200" b="1" kern="1200">
                          <a:solidFill>
                            <a:schemeClr val="bg1"/>
                          </a:solidFill>
                          <a:latin typeface="Tenorite"/>
                          <a:ea typeface="+mn-ea"/>
                          <a:cs typeface="+mn-cs"/>
                        </a:rPr>
                        <a:t>Sponsorship from leaders, adequate resourcing and capability:</a:t>
                      </a:r>
                    </a:p>
                  </a:txBody>
                  <a:tcPr marL="108000" marR="108000" marT="36000" marB="36000" anchor="ctr">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75000"/>
                      </a:schemeClr>
                    </a:solidFill>
                  </a:tcPr>
                </a:tc>
                <a:tc>
                  <a:txBody>
                    <a:bodyPr/>
                    <a:lstStyle/>
                    <a:p>
                      <a:pPr marL="231775" marR="0" lvl="0" indent="-177800" algn="l" defTabSz="1007943" rtl="0" eaLnBrk="1" fontAlgn="auto" latinLnBrk="0" hangingPunct="1">
                        <a:lnSpc>
                          <a:spcPct val="90000"/>
                        </a:lnSpc>
                        <a:spcBef>
                          <a:spcPts val="0"/>
                        </a:spcBef>
                        <a:spcAft>
                          <a:spcPts val="0"/>
                        </a:spcAft>
                        <a:buClrTx/>
                        <a:buSzTx/>
                        <a:buFont typeface="+mj-lt"/>
                        <a:buAutoNum type="arabicPeriod" startAt="3"/>
                        <a:tabLst/>
                        <a:defRPr/>
                      </a:pPr>
                      <a:r>
                        <a:rPr lang="en-US" sz="1200" b="1" kern="1200">
                          <a:solidFill>
                            <a:schemeClr val="tx2"/>
                          </a:solidFill>
                          <a:latin typeface="Tenorite"/>
                          <a:ea typeface="+mn-ea"/>
                          <a:cs typeface="+mn-cs"/>
                        </a:rPr>
                        <a:t>Reviewing existing content on the CGEPS website:</a:t>
                      </a:r>
                    </a:p>
                  </a:txBody>
                  <a:tcPr marL="108000" marR="108000" marT="36000" marB="36000" anchor="ctr">
                    <a:lnL w="57150" cap="flat" cmpd="sng" algn="ctr">
                      <a:solidFill>
                        <a:schemeClr val="bg1">
                          <a:lumMod val="9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682119866"/>
                  </a:ext>
                </a:extLst>
              </a:tr>
              <a:tr h="877532">
                <a:tc vMerge="1">
                  <a:txBody>
                    <a:bodyPr/>
                    <a:lstStyle/>
                    <a:p>
                      <a:pPr marL="0" marR="0" lvl="0" indent="0" algn="l" defTabSz="801929" rtl="0" eaLnBrk="1" fontAlgn="auto" latinLnBrk="0" hangingPunct="1">
                        <a:lnSpc>
                          <a:spcPct val="90000"/>
                        </a:lnSpc>
                        <a:spcBef>
                          <a:spcPts val="0"/>
                        </a:spcBef>
                        <a:spcAft>
                          <a:spcPts val="0"/>
                        </a:spcAft>
                        <a:buClrTx/>
                        <a:buSzTx/>
                        <a:buFontTx/>
                        <a:buNone/>
                        <a:tabLst>
                          <a:tab pos="540188" algn="l"/>
                        </a:tabLst>
                        <a:defRPr/>
                      </a:pPr>
                      <a:endParaRPr kumimoji="0" lang="en-AU" sz="1100" b="0" i="0" u="none" strike="noStrike" kern="1200" cap="none" spc="0" normalizeH="0" baseline="0" noProof="0">
                        <a:ln>
                          <a:noFill/>
                        </a:ln>
                        <a:solidFill>
                          <a:srgbClr val="002846"/>
                        </a:solidFill>
                        <a:effectLst/>
                        <a:uLnTx/>
                        <a:uFillTx/>
                        <a:latin typeface="Tenorite"/>
                        <a:ea typeface="+mn-ea"/>
                        <a:cs typeface="+mn-cs"/>
                      </a:endParaRPr>
                    </a:p>
                  </a:txBody>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marL="0" marR="0" lvl="0" indent="0" algn="l" defTabSz="801929" rtl="0" eaLnBrk="1" fontAlgn="auto" latinLnBrk="0" hangingPunct="1">
                        <a:lnSpc>
                          <a:spcPct val="90000"/>
                        </a:lnSpc>
                        <a:spcBef>
                          <a:spcPts val="0"/>
                        </a:spcBef>
                        <a:spcAft>
                          <a:spcPts val="0"/>
                        </a:spcAft>
                        <a:buClrTx/>
                        <a:buSzTx/>
                        <a:buFontTx/>
                        <a:buNone/>
                        <a:tabLst>
                          <a:tab pos="540188" algn="l"/>
                        </a:tabLst>
                        <a:defRPr/>
                      </a:pPr>
                      <a:r>
                        <a:rPr lang="en-US" sz="1000" b="0" i="0" u="none" strike="noStrike">
                          <a:solidFill>
                            <a:srgbClr val="002846"/>
                          </a:solidFill>
                          <a:effectLst/>
                          <a:latin typeface="Tenorite"/>
                        </a:rPr>
                        <a:t>Encourage reporting process owners and relevant staff to join communities of practice and support networks. This has been identified as a low effort, high impact enabler in building staff capability.</a:t>
                      </a:r>
                    </a:p>
                    <a:p>
                      <a:pPr marL="0" marR="0" lvl="0" indent="0" algn="l" defTabSz="801929" rtl="0" eaLnBrk="1" fontAlgn="auto" latinLnBrk="0" hangingPunct="1">
                        <a:lnSpc>
                          <a:spcPct val="90000"/>
                        </a:lnSpc>
                        <a:spcBef>
                          <a:spcPts val="0"/>
                        </a:spcBef>
                        <a:spcAft>
                          <a:spcPts val="0"/>
                        </a:spcAft>
                        <a:buClrTx/>
                        <a:buSzTx/>
                        <a:buFontTx/>
                        <a:buNone/>
                        <a:tabLst>
                          <a:tab pos="540188" algn="l"/>
                        </a:tabLst>
                        <a:defRPr/>
                      </a:pPr>
                      <a:endParaRPr lang="en-US" sz="1000" b="0" i="0" u="none" strike="noStrike">
                        <a:solidFill>
                          <a:srgbClr val="002846"/>
                        </a:solidFill>
                        <a:effectLst/>
                        <a:latin typeface="Tenorite"/>
                      </a:endParaRPr>
                    </a:p>
                    <a:p>
                      <a:pPr marL="0" marR="0" lvl="0" indent="0" algn="l" defTabSz="801929" rtl="0" eaLnBrk="1" fontAlgn="auto" latinLnBrk="0" hangingPunct="1">
                        <a:lnSpc>
                          <a:spcPct val="90000"/>
                        </a:lnSpc>
                        <a:spcBef>
                          <a:spcPts val="0"/>
                        </a:spcBef>
                        <a:spcAft>
                          <a:spcPts val="0"/>
                        </a:spcAft>
                        <a:buClrTx/>
                        <a:buSzTx/>
                        <a:buFontTx/>
                        <a:buNone/>
                        <a:tabLst>
                          <a:tab pos="540188" algn="l"/>
                        </a:tabLst>
                        <a:defRPr/>
                      </a:pPr>
                      <a:r>
                        <a:rPr lang="en-US" sz="1000" b="0" i="0" u="none" strike="noStrike">
                          <a:solidFill>
                            <a:srgbClr val="002846"/>
                          </a:solidFill>
                          <a:effectLst/>
                          <a:latin typeface="Tenorite"/>
                          <a:hlinkClick r:id="rId5"/>
                        </a:rPr>
                        <a:t>Please refer to the CGEPS website for a list of communities of practice to consider</a:t>
                      </a:r>
                      <a:r>
                        <a:rPr lang="en-US" sz="1000" b="0" i="0" u="none" strike="noStrike">
                          <a:solidFill>
                            <a:srgbClr val="002846"/>
                          </a:solidFill>
                          <a:effectLst/>
                          <a:latin typeface="Tenorite"/>
                        </a:rPr>
                        <a:t>. Kindly note that this list is non-exhaustive.</a:t>
                      </a:r>
                      <a:endParaRPr kumimoji="0" lang="en-US" sz="1000" b="0" i="0" u="none" strike="noStrike" kern="1200" cap="none" spc="0" normalizeH="0" baseline="0" noProof="0">
                        <a:ln>
                          <a:noFill/>
                        </a:ln>
                        <a:solidFill>
                          <a:srgbClr val="002846"/>
                        </a:solidFill>
                        <a:effectLst/>
                        <a:uLnTx/>
                        <a:uFillTx/>
                        <a:latin typeface="Tenorite"/>
                        <a:ea typeface="+mn-ea"/>
                        <a:cs typeface="+mn-cs"/>
                      </a:endParaRPr>
                    </a:p>
                  </a:txBody>
                  <a:tcPr marL="108000" marR="108000" marT="36000" marB="36000">
                    <a:lnL w="57150" cap="flat" cmpd="sng" algn="ctr">
                      <a:no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marL="0" marR="0" lvl="0" indent="0" algn="l" defTabSz="801929" rtl="0" eaLnBrk="1" fontAlgn="auto" latinLnBrk="0" hangingPunct="1">
                        <a:lnSpc>
                          <a:spcPct val="90000"/>
                        </a:lnSpc>
                        <a:spcBef>
                          <a:spcPts val="0"/>
                        </a:spcBef>
                        <a:spcAft>
                          <a:spcPts val="0"/>
                        </a:spcAft>
                        <a:buClrTx/>
                        <a:buSzTx/>
                        <a:buFontTx/>
                        <a:buNone/>
                        <a:tabLst>
                          <a:tab pos="540188" algn="l"/>
                        </a:tabLst>
                        <a:defRPr/>
                      </a:pPr>
                      <a:r>
                        <a:rPr kumimoji="0" lang="en-AU" sz="1000" b="0" i="0" u="none" strike="noStrike" kern="1200" cap="none" spc="0" normalizeH="0" baseline="0" noProof="0">
                          <a:ln>
                            <a:noFill/>
                          </a:ln>
                          <a:solidFill>
                            <a:srgbClr val="002846"/>
                          </a:solidFill>
                          <a:effectLst/>
                          <a:uLnTx/>
                          <a:uFillTx/>
                          <a:latin typeface="Tenorite"/>
                          <a:ea typeface="+mn-ea"/>
                          <a:cs typeface="+mn-cs"/>
                        </a:rPr>
                        <a:t>The CEO is accountable for meeting the legislative requirements under the Gender Equality Act. The CEO and executive team should display visible sponsorship by enabling their team to meet the obligations, including adequate resourcing and capability.</a:t>
                      </a:r>
                    </a:p>
                    <a:p>
                      <a:pPr marL="0" marR="0" lvl="0" indent="0" algn="l" defTabSz="801929" rtl="0" eaLnBrk="1" fontAlgn="auto" latinLnBrk="0" hangingPunct="1">
                        <a:lnSpc>
                          <a:spcPct val="90000"/>
                        </a:lnSpc>
                        <a:spcBef>
                          <a:spcPts val="0"/>
                        </a:spcBef>
                        <a:spcAft>
                          <a:spcPts val="0"/>
                        </a:spcAft>
                        <a:buClrTx/>
                        <a:buSzTx/>
                        <a:buFontTx/>
                        <a:buNone/>
                        <a:tabLst>
                          <a:tab pos="540188" algn="l"/>
                        </a:tabLst>
                        <a:defRPr/>
                      </a:pPr>
                      <a:endParaRPr kumimoji="0" lang="en-AU" sz="1000" b="0" i="0" u="none" strike="noStrike" kern="1200" cap="none" spc="0" normalizeH="0" baseline="0" noProof="0">
                        <a:ln>
                          <a:noFill/>
                        </a:ln>
                        <a:solidFill>
                          <a:srgbClr val="002846"/>
                        </a:solidFill>
                        <a:effectLst/>
                        <a:uLnTx/>
                        <a:uFillTx/>
                        <a:latin typeface="Tenorite"/>
                        <a:ea typeface="+mn-ea"/>
                        <a:cs typeface="+mn-cs"/>
                      </a:endParaRPr>
                    </a:p>
                    <a:p>
                      <a:pPr marL="0" marR="0" lvl="0" indent="0" algn="l" defTabSz="801929" rtl="0" eaLnBrk="1" fontAlgn="auto" latinLnBrk="0" hangingPunct="1">
                        <a:lnSpc>
                          <a:spcPct val="90000"/>
                        </a:lnSpc>
                        <a:spcBef>
                          <a:spcPts val="0"/>
                        </a:spcBef>
                        <a:spcAft>
                          <a:spcPts val="0"/>
                        </a:spcAft>
                        <a:buClrTx/>
                        <a:buSzTx/>
                        <a:buFont typeface="Arial" panose="020B0604020202020204" pitchFamily="34" charset="0"/>
                        <a:buNone/>
                        <a:tabLst>
                          <a:tab pos="540188" algn="l"/>
                        </a:tabLst>
                        <a:defRPr/>
                      </a:pPr>
                      <a:r>
                        <a:rPr kumimoji="0" lang="en-US" sz="1000" b="0" i="0" u="none" strike="noStrike" kern="1200" cap="none" spc="0" normalizeH="0" baseline="0" noProof="0">
                          <a:ln>
                            <a:noFill/>
                          </a:ln>
                          <a:solidFill>
                            <a:srgbClr val="002846"/>
                          </a:solidFill>
                          <a:effectLst/>
                          <a:uLnTx/>
                          <a:uFillTx/>
                          <a:latin typeface="Tenorite"/>
                          <a:ea typeface="+mn-ea"/>
                          <a:cs typeface="+mn-cs"/>
                        </a:rPr>
                        <a:t>Capabilities to build include, but are not limited to:</a:t>
                      </a:r>
                    </a:p>
                    <a:p>
                      <a:pPr marL="171450" marR="0" lvl="0" indent="-171450" algn="l" defTabSz="801929" rtl="0" eaLnBrk="1" fontAlgn="auto" latinLnBrk="0" hangingPunct="1">
                        <a:lnSpc>
                          <a:spcPct val="90000"/>
                        </a:lnSpc>
                        <a:spcBef>
                          <a:spcPts val="0"/>
                        </a:spcBef>
                        <a:spcAft>
                          <a:spcPts val="0"/>
                        </a:spcAft>
                        <a:buClrTx/>
                        <a:buSzTx/>
                        <a:buFont typeface="Arial" panose="020B0604020202020204" pitchFamily="34" charset="0"/>
                        <a:buChar char="•"/>
                        <a:tabLst>
                          <a:tab pos="540188" algn="l"/>
                        </a:tabLst>
                        <a:defRPr/>
                      </a:pPr>
                      <a:r>
                        <a:rPr kumimoji="0" lang="en-US" sz="1000" b="0" i="0" u="none" strike="noStrike" kern="1200" cap="none" spc="0" normalizeH="0" baseline="0" noProof="0">
                          <a:ln>
                            <a:noFill/>
                          </a:ln>
                          <a:solidFill>
                            <a:srgbClr val="002846"/>
                          </a:solidFill>
                          <a:effectLst/>
                          <a:uLnTx/>
                          <a:uFillTx/>
                          <a:latin typeface="Tenorite"/>
                          <a:ea typeface="+mn-ea"/>
                          <a:cs typeface="+mn-cs"/>
                        </a:rPr>
                        <a:t>Data </a:t>
                      </a:r>
                      <a:r>
                        <a:rPr kumimoji="0" lang="en-AU" sz="1000" b="0" i="0" u="none" strike="noStrike" kern="1200" cap="none" spc="0" normalizeH="0" baseline="0" noProof="0">
                          <a:ln>
                            <a:noFill/>
                          </a:ln>
                          <a:solidFill>
                            <a:srgbClr val="002846"/>
                          </a:solidFill>
                          <a:effectLst/>
                          <a:uLnTx/>
                          <a:uFillTx/>
                          <a:latin typeface="Tenorite"/>
                          <a:ea typeface="+mn-ea"/>
                          <a:cs typeface="+mn-cs"/>
                        </a:rPr>
                        <a:t>collection, reporting, and analysis </a:t>
                      </a:r>
                      <a:endParaRPr kumimoji="0" lang="en-US" sz="1000" b="0" i="0" u="none" strike="noStrike" kern="1200" cap="none" spc="0" normalizeH="0" baseline="0" noProof="0">
                        <a:ln>
                          <a:noFill/>
                        </a:ln>
                        <a:solidFill>
                          <a:srgbClr val="002846"/>
                        </a:solidFill>
                        <a:effectLst/>
                        <a:uLnTx/>
                        <a:uFillTx/>
                        <a:latin typeface="Tenorite"/>
                        <a:ea typeface="+mn-ea"/>
                        <a:cs typeface="+mn-cs"/>
                      </a:endParaRPr>
                    </a:p>
                    <a:p>
                      <a:pPr marL="171450" marR="0" lvl="0" indent="-171450" algn="l" defTabSz="801929" rtl="0" eaLnBrk="1" fontAlgn="auto" latinLnBrk="0" hangingPunct="1">
                        <a:lnSpc>
                          <a:spcPct val="90000"/>
                        </a:lnSpc>
                        <a:spcBef>
                          <a:spcPts val="0"/>
                        </a:spcBef>
                        <a:spcAft>
                          <a:spcPts val="0"/>
                        </a:spcAft>
                        <a:buClrTx/>
                        <a:buSzTx/>
                        <a:buFont typeface="Arial" panose="020B0604020202020204" pitchFamily="34" charset="0"/>
                        <a:buChar char="•"/>
                        <a:tabLst>
                          <a:tab pos="540188" algn="l"/>
                        </a:tabLst>
                        <a:defRPr/>
                      </a:pPr>
                      <a:r>
                        <a:rPr kumimoji="0" lang="en-US" sz="1000" b="0" i="0" u="none" strike="noStrike" kern="1200" cap="none" spc="0" normalizeH="0" baseline="0" noProof="0">
                          <a:ln>
                            <a:noFill/>
                          </a:ln>
                          <a:solidFill>
                            <a:srgbClr val="002846"/>
                          </a:solidFill>
                          <a:effectLst/>
                          <a:uLnTx/>
                          <a:uFillTx/>
                          <a:latin typeface="Tenorite"/>
                          <a:ea typeface="+mn-ea"/>
                          <a:cs typeface="+mn-cs"/>
                        </a:rPr>
                        <a:t>Gender equality and intersectionality</a:t>
                      </a:r>
                    </a:p>
                    <a:p>
                      <a:pPr marL="171450" marR="0" lvl="0" indent="-171450" algn="l" defTabSz="801929" rtl="0" eaLnBrk="1" fontAlgn="auto" latinLnBrk="0" hangingPunct="1">
                        <a:lnSpc>
                          <a:spcPct val="90000"/>
                        </a:lnSpc>
                        <a:spcBef>
                          <a:spcPts val="0"/>
                        </a:spcBef>
                        <a:spcAft>
                          <a:spcPts val="0"/>
                        </a:spcAft>
                        <a:buClrTx/>
                        <a:buSzTx/>
                        <a:buFont typeface="Arial" panose="020B0604020202020204" pitchFamily="34" charset="0"/>
                        <a:buChar char="•"/>
                        <a:tabLst>
                          <a:tab pos="540188" algn="l"/>
                        </a:tabLst>
                        <a:defRPr/>
                      </a:pPr>
                      <a:r>
                        <a:rPr kumimoji="0" lang="en-US" sz="1000" b="0" i="0" u="none" strike="noStrike" kern="1200" cap="none" spc="0" normalizeH="0" baseline="0" noProof="0">
                          <a:ln>
                            <a:noFill/>
                          </a:ln>
                          <a:solidFill>
                            <a:srgbClr val="002846"/>
                          </a:solidFill>
                          <a:effectLst/>
                          <a:uLnTx/>
                          <a:uFillTx/>
                          <a:latin typeface="Tenorite"/>
                          <a:ea typeface="+mn-ea"/>
                          <a:cs typeface="+mn-cs"/>
                        </a:rPr>
                        <a:t>Undertaking and embedding Gender Impact Assessments (GIAs)</a:t>
                      </a:r>
                    </a:p>
                    <a:p>
                      <a:pPr marL="171450" marR="0" lvl="0" indent="-171450" algn="l" defTabSz="801929" rtl="0" eaLnBrk="1" fontAlgn="auto" latinLnBrk="0" hangingPunct="1">
                        <a:lnSpc>
                          <a:spcPct val="90000"/>
                        </a:lnSpc>
                        <a:spcBef>
                          <a:spcPts val="0"/>
                        </a:spcBef>
                        <a:spcAft>
                          <a:spcPts val="0"/>
                        </a:spcAft>
                        <a:buClrTx/>
                        <a:buSzTx/>
                        <a:buFont typeface="Arial" panose="020B0604020202020204" pitchFamily="34" charset="0"/>
                        <a:buChar char="•"/>
                        <a:tabLst>
                          <a:tab pos="540188" algn="l"/>
                        </a:tabLst>
                        <a:defRPr/>
                      </a:pPr>
                      <a:r>
                        <a:rPr kumimoji="0" lang="en-US" sz="1000" b="0" i="0" u="none" strike="noStrike" kern="1200" cap="none" spc="0" normalizeH="0" baseline="0" noProof="0">
                          <a:ln>
                            <a:noFill/>
                          </a:ln>
                          <a:solidFill>
                            <a:srgbClr val="002846"/>
                          </a:solidFill>
                          <a:effectLst/>
                          <a:uLnTx/>
                          <a:uFillTx/>
                          <a:latin typeface="Tenorite"/>
                          <a:ea typeface="+mn-ea"/>
                          <a:cs typeface="+mn-cs"/>
                        </a:rPr>
                        <a:t>Influencing and driving change within the organisation</a:t>
                      </a:r>
                    </a:p>
                    <a:p>
                      <a:pPr marL="0" marR="0" lvl="0" indent="0" algn="l" defTabSz="801929" rtl="0" eaLnBrk="1" fontAlgn="auto" latinLnBrk="0" hangingPunct="1">
                        <a:lnSpc>
                          <a:spcPct val="90000"/>
                        </a:lnSpc>
                        <a:spcBef>
                          <a:spcPts val="0"/>
                        </a:spcBef>
                        <a:spcAft>
                          <a:spcPts val="0"/>
                        </a:spcAft>
                        <a:buClrTx/>
                        <a:buSzTx/>
                        <a:buFontTx/>
                        <a:buNone/>
                        <a:tabLst>
                          <a:tab pos="540188" algn="l"/>
                        </a:tabLst>
                        <a:defRPr/>
                      </a:pPr>
                      <a:endParaRPr kumimoji="0" lang="en-US" sz="1000" b="1" i="0" u="none" strike="noStrike" kern="1200" cap="none" spc="0" normalizeH="0" baseline="0" noProof="0">
                        <a:ln>
                          <a:noFill/>
                        </a:ln>
                        <a:solidFill>
                          <a:srgbClr val="002846"/>
                        </a:solidFill>
                        <a:effectLst/>
                        <a:uLnTx/>
                        <a:uFillTx/>
                        <a:latin typeface="Tenorite"/>
                        <a:ea typeface="+mn-ea"/>
                        <a:cs typeface="+mn-cs"/>
                      </a:endParaRPr>
                    </a:p>
                  </a:txBody>
                  <a:tcPr marL="108000" marR="108000" marT="36000" marB="36000">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801929" rtl="0" eaLnBrk="1" latinLnBrk="0" hangingPunct="1">
                        <a:defRPr sz="1579" kern="1200">
                          <a:solidFill>
                            <a:schemeClr val="dk1"/>
                          </a:solidFill>
                          <a:latin typeface="Calibri" panose="020F0502020204030204"/>
                        </a:defRPr>
                      </a:lvl1pPr>
                      <a:lvl2pPr marL="400964" algn="l" defTabSz="801929" rtl="0" eaLnBrk="1" latinLnBrk="0" hangingPunct="1">
                        <a:defRPr sz="1579" kern="1200">
                          <a:solidFill>
                            <a:schemeClr val="dk1"/>
                          </a:solidFill>
                          <a:latin typeface="Calibri" panose="020F0502020204030204"/>
                        </a:defRPr>
                      </a:lvl2pPr>
                      <a:lvl3pPr marL="801929" algn="l" defTabSz="801929" rtl="0" eaLnBrk="1" latinLnBrk="0" hangingPunct="1">
                        <a:defRPr sz="1579" kern="1200">
                          <a:solidFill>
                            <a:schemeClr val="dk1"/>
                          </a:solidFill>
                          <a:latin typeface="Calibri" panose="020F0502020204030204"/>
                        </a:defRPr>
                      </a:lvl3pPr>
                      <a:lvl4pPr marL="1202893" algn="l" defTabSz="801929" rtl="0" eaLnBrk="1" latinLnBrk="0" hangingPunct="1">
                        <a:defRPr sz="1579" kern="1200">
                          <a:solidFill>
                            <a:schemeClr val="dk1"/>
                          </a:solidFill>
                          <a:latin typeface="Calibri" panose="020F0502020204030204"/>
                        </a:defRPr>
                      </a:lvl4pPr>
                      <a:lvl5pPr marL="1603858" algn="l" defTabSz="801929" rtl="0" eaLnBrk="1" latinLnBrk="0" hangingPunct="1">
                        <a:defRPr sz="1579" kern="1200">
                          <a:solidFill>
                            <a:schemeClr val="dk1"/>
                          </a:solidFill>
                          <a:latin typeface="Calibri" panose="020F0502020204030204"/>
                        </a:defRPr>
                      </a:lvl5pPr>
                      <a:lvl6pPr marL="2004822" algn="l" defTabSz="801929" rtl="0" eaLnBrk="1" latinLnBrk="0" hangingPunct="1">
                        <a:defRPr sz="1579" kern="1200">
                          <a:solidFill>
                            <a:schemeClr val="dk1"/>
                          </a:solidFill>
                          <a:latin typeface="Calibri" panose="020F0502020204030204"/>
                        </a:defRPr>
                      </a:lvl6pPr>
                      <a:lvl7pPr marL="2405786" algn="l" defTabSz="801929" rtl="0" eaLnBrk="1" latinLnBrk="0" hangingPunct="1">
                        <a:defRPr sz="1579" kern="1200">
                          <a:solidFill>
                            <a:schemeClr val="dk1"/>
                          </a:solidFill>
                          <a:latin typeface="Calibri" panose="020F0502020204030204"/>
                        </a:defRPr>
                      </a:lvl7pPr>
                      <a:lvl8pPr marL="2806751" algn="l" defTabSz="801929" rtl="0" eaLnBrk="1" latinLnBrk="0" hangingPunct="1">
                        <a:defRPr sz="1579" kern="1200">
                          <a:solidFill>
                            <a:schemeClr val="dk1"/>
                          </a:solidFill>
                          <a:latin typeface="Calibri" panose="020F0502020204030204"/>
                        </a:defRPr>
                      </a:lvl8pPr>
                      <a:lvl9pPr marL="3207715" algn="l" defTabSz="801929" rtl="0" eaLnBrk="1" latinLnBrk="0" hangingPunct="1">
                        <a:defRPr sz="1579" kern="1200">
                          <a:solidFill>
                            <a:schemeClr val="dk1"/>
                          </a:solidFill>
                          <a:latin typeface="Calibri" panose="020F0502020204030204"/>
                        </a:defRPr>
                      </a:lvl9pPr>
                    </a:lstStyle>
                    <a:p>
                      <a:pPr>
                        <a:lnSpc>
                          <a:spcPct val="90000"/>
                        </a:lnSpc>
                      </a:pPr>
                      <a:r>
                        <a:rPr lang="en-US" sz="1000">
                          <a:solidFill>
                            <a:srgbClr val="002846"/>
                          </a:solidFill>
                          <a:latin typeface="Tenorite"/>
                        </a:rPr>
                        <a:t>Consultations highlighted clear knowledge gaps, some of which can be addressed through existing content on the CGEPS website. Prior to the next reporting cycle, please plan for sufficient time to review the material.</a:t>
                      </a:r>
                    </a:p>
                    <a:p>
                      <a:pPr>
                        <a:lnSpc>
                          <a:spcPct val="90000"/>
                        </a:lnSpc>
                      </a:pPr>
                      <a:endParaRPr lang="en-US" sz="1000">
                        <a:solidFill>
                          <a:srgbClr val="002846"/>
                        </a:solidFill>
                        <a:latin typeface="Tenorite"/>
                      </a:endParaRPr>
                    </a:p>
                    <a:p>
                      <a:pPr>
                        <a:lnSpc>
                          <a:spcPct val="90000"/>
                        </a:lnSpc>
                      </a:pPr>
                      <a:r>
                        <a:rPr lang="en-US" sz="1000">
                          <a:solidFill>
                            <a:srgbClr val="002846"/>
                          </a:solidFill>
                          <a:latin typeface="Tenorite"/>
                        </a:rPr>
                        <a:t>Please note that the CGEPS website will be refreshed early 2025 for increased user-centricity and enhanced materials.</a:t>
                      </a:r>
                    </a:p>
                  </a:txBody>
                  <a:tcPr marL="108000" marR="108000" marT="36000" marB="36000">
                    <a:lnL w="57150" cap="flat" cmpd="sng" algn="ctr">
                      <a:solidFill>
                        <a:schemeClr val="bg1">
                          <a:lumMod val="95000"/>
                        </a:schemeClr>
                      </a:solidFill>
                      <a:prstDash val="solid"/>
                      <a:round/>
                      <a:headEnd type="none" w="med" len="med"/>
                      <a:tailEnd type="none" w="med" len="med"/>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167451"/>
                  </a:ext>
                </a:extLst>
              </a:tr>
            </a:tbl>
          </a:graphicData>
        </a:graphic>
      </p:graphicFrame>
      <p:graphicFrame>
        <p:nvGraphicFramePr>
          <p:cNvPr id="33" name="Table 32">
            <a:extLst>
              <a:ext uri="{FF2B5EF4-FFF2-40B4-BE49-F238E27FC236}">
                <a16:creationId xmlns:a16="http://schemas.microsoft.com/office/drawing/2014/main" id="{5D2913A0-1872-D4F3-3156-3E96AA9F75C3}"/>
              </a:ext>
            </a:extLst>
          </p:cNvPr>
          <p:cNvGraphicFramePr>
            <a:graphicFrameLocks noGrp="1"/>
          </p:cNvGraphicFramePr>
          <p:nvPr>
            <p:extLst>
              <p:ext uri="{D42A27DB-BD31-4B8C-83A1-F6EECF244321}">
                <p14:modId xmlns:p14="http://schemas.microsoft.com/office/powerpoint/2010/main" val="1700739129"/>
              </p:ext>
            </p:extLst>
          </p:nvPr>
        </p:nvGraphicFramePr>
        <p:xfrm>
          <a:off x="749801" y="1376363"/>
          <a:ext cx="10672399" cy="396000"/>
        </p:xfrm>
        <a:graphic>
          <a:graphicData uri="http://schemas.openxmlformats.org/drawingml/2006/table">
            <a:tbl>
              <a:tblPr firstRow="1" bandRow="1">
                <a:tableStyleId>{5C22544A-7EE6-4342-B048-85BDC9FD1C3A}</a:tableStyleId>
              </a:tblPr>
              <a:tblGrid>
                <a:gridCol w="952399">
                  <a:extLst>
                    <a:ext uri="{9D8B030D-6E8A-4147-A177-3AD203B41FA5}">
                      <a16:colId xmlns:a16="http://schemas.microsoft.com/office/drawing/2014/main" val="3977848124"/>
                    </a:ext>
                  </a:extLst>
                </a:gridCol>
                <a:gridCol w="9720000">
                  <a:extLst>
                    <a:ext uri="{9D8B030D-6E8A-4147-A177-3AD203B41FA5}">
                      <a16:colId xmlns:a16="http://schemas.microsoft.com/office/drawing/2014/main" val="4140149446"/>
                    </a:ext>
                  </a:extLst>
                </a:gridCol>
              </a:tblGrid>
              <a:tr h="396000">
                <a:tc>
                  <a:txBody>
                    <a:bodyPr/>
                    <a:lstStyle/>
                    <a:p>
                      <a:pPr marL="0" marR="0" lvl="0" indent="0" algn="l" defTabSz="1007943" rtl="0" eaLnBrk="1" fontAlgn="auto" latinLnBrk="0" hangingPunct="1">
                        <a:lnSpc>
                          <a:spcPct val="90000"/>
                        </a:lnSpc>
                        <a:spcBef>
                          <a:spcPts val="0"/>
                        </a:spcBef>
                        <a:spcAft>
                          <a:spcPts val="0"/>
                        </a:spcAft>
                        <a:buClrTx/>
                        <a:buSzTx/>
                        <a:buFontTx/>
                        <a:buNone/>
                        <a:tabLst/>
                        <a:defRPr/>
                      </a:pPr>
                      <a:endParaRPr lang="en-US" sz="1050">
                        <a:solidFill>
                          <a:schemeClr val="accent1"/>
                        </a:solidFill>
                        <a:latin typeface="Tenorite"/>
                      </a:endParaRPr>
                    </a:p>
                  </a:txBody>
                  <a:tcPr marL="108000" marR="108000" marT="36000" marB="36000" anchor="ctr">
                    <a:lnL w="28575" cap="flat" cmpd="sng" algn="ctr">
                      <a:solidFill>
                        <a:schemeClr val="accent1"/>
                      </a:solidFill>
                      <a:prstDash val="solid"/>
                      <a:round/>
                      <a:headEnd type="none" w="med" len="med"/>
                      <a:tailEnd type="none" w="med" len="med"/>
                    </a:lnL>
                    <a:lnR w="5715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07943" rtl="0" eaLnBrk="1" fontAlgn="auto" latinLnBrk="0" hangingPunct="1">
                        <a:lnSpc>
                          <a:spcPct val="90000"/>
                        </a:lnSpc>
                        <a:spcBef>
                          <a:spcPts val="0"/>
                        </a:spcBef>
                        <a:spcAft>
                          <a:spcPts val="0"/>
                        </a:spcAft>
                        <a:buClrTx/>
                        <a:buSzTx/>
                        <a:buFont typeface="+mj-lt"/>
                        <a:buNone/>
                        <a:tabLst/>
                        <a:defRPr/>
                      </a:pPr>
                      <a:r>
                        <a:rPr lang="en-AU" sz="1400" b="1">
                          <a:solidFill>
                            <a:schemeClr val="accent1"/>
                          </a:solidFill>
                          <a:latin typeface="+mn-lt"/>
                        </a:rPr>
                        <a:t>                                    Priorities for defined entities for progress reporting and progress audit:</a:t>
                      </a:r>
                      <a:endParaRPr lang="en-AU" sz="1400">
                        <a:solidFill>
                          <a:schemeClr val="accent1"/>
                        </a:solidFill>
                        <a:latin typeface="+mn-lt"/>
                      </a:endParaRPr>
                    </a:p>
                  </a:txBody>
                  <a:tcPr marL="108000" marR="108000" marT="36000" marB="36000" anchor="ctr">
                    <a:lnL w="57150"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1672309"/>
                  </a:ext>
                </a:extLst>
              </a:tr>
            </a:tbl>
          </a:graphicData>
        </a:graphic>
      </p:graphicFrame>
      <p:graphicFrame>
        <p:nvGraphicFramePr>
          <p:cNvPr id="34" name="Table 33">
            <a:extLst>
              <a:ext uri="{FF2B5EF4-FFF2-40B4-BE49-F238E27FC236}">
                <a16:creationId xmlns:a16="http://schemas.microsoft.com/office/drawing/2014/main" id="{5E68184E-EEBF-EDE7-1689-FDDEE1E68271}"/>
              </a:ext>
            </a:extLst>
          </p:cNvPr>
          <p:cNvGraphicFramePr>
            <a:graphicFrameLocks noGrp="1"/>
          </p:cNvGraphicFramePr>
          <p:nvPr>
            <p:extLst>
              <p:ext uri="{D42A27DB-BD31-4B8C-83A1-F6EECF244321}">
                <p14:modId xmlns:p14="http://schemas.microsoft.com/office/powerpoint/2010/main" val="307546309"/>
              </p:ext>
            </p:extLst>
          </p:nvPr>
        </p:nvGraphicFramePr>
        <p:xfrm>
          <a:off x="769237" y="4033323"/>
          <a:ext cx="10656001" cy="1872000"/>
        </p:xfrm>
        <a:graphic>
          <a:graphicData uri="http://schemas.openxmlformats.org/drawingml/2006/table">
            <a:tbl>
              <a:tblPr firstRow="1" bandRow="1">
                <a:tableStyleId>{5C22544A-7EE6-4342-B048-85BDC9FD1C3A}</a:tableStyleId>
              </a:tblPr>
              <a:tblGrid>
                <a:gridCol w="10656001">
                  <a:extLst>
                    <a:ext uri="{9D8B030D-6E8A-4147-A177-3AD203B41FA5}">
                      <a16:colId xmlns:a16="http://schemas.microsoft.com/office/drawing/2014/main" val="3523463370"/>
                    </a:ext>
                  </a:extLst>
                </a:gridCol>
              </a:tblGrid>
              <a:tr h="50400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1" kern="1200" noProof="0">
                          <a:solidFill>
                            <a:schemeClr val="bg1"/>
                          </a:solidFill>
                          <a:latin typeface="+mn-lt"/>
                          <a:ea typeface="+mn-ea"/>
                          <a:cs typeface="+mn-cs"/>
                        </a:rPr>
                        <a:t>Other improvement opportunities to consider include:</a:t>
                      </a:r>
                    </a:p>
                  </a:txBody>
                  <a:tcPr marL="108000" marR="108000" marT="36000" marB="3600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93861042"/>
                  </a:ext>
                </a:extLst>
              </a:tr>
              <a:tr h="1368000">
                <a:tc>
                  <a:txBody>
                    <a:bodyPr/>
                    <a:lstStyle/>
                    <a:p>
                      <a:pPr marL="171450" indent="-171450" algn="l" defTabSz="914400" rtl="0" eaLnBrk="1" latinLnBrk="0" hangingPunct="1">
                        <a:spcAft>
                          <a:spcPts val="600"/>
                        </a:spcAft>
                        <a:buFont typeface="Arial" panose="020B0604020202020204" pitchFamily="34" charset="0"/>
                        <a:buChar char="•"/>
                      </a:pPr>
                      <a:r>
                        <a:rPr lang="en-AU" sz="1000" kern="1200">
                          <a:solidFill>
                            <a:schemeClr val="accent1"/>
                          </a:solidFill>
                          <a:latin typeface="+mn-lt"/>
                          <a:ea typeface="+mn-ea"/>
                          <a:cs typeface="+mn-cs"/>
                        </a:rPr>
                        <a:t>Improve documentation and handover processes to prevent loss of knowledge due to staff turnover in the organisation.</a:t>
                      </a:r>
                    </a:p>
                    <a:p>
                      <a:pPr marL="171450" indent="-171450" algn="l" defTabSz="914400" rtl="0" eaLnBrk="1" latinLnBrk="0" hangingPunct="1">
                        <a:spcAft>
                          <a:spcPts val="600"/>
                        </a:spcAft>
                        <a:buFont typeface="Arial" panose="020B0604020202020204" pitchFamily="34" charset="0"/>
                        <a:buChar char="•"/>
                      </a:pPr>
                      <a:r>
                        <a:rPr lang="en-AU" sz="1000" kern="1200">
                          <a:solidFill>
                            <a:schemeClr val="accent1"/>
                          </a:solidFill>
                          <a:latin typeface="+mn-lt"/>
                          <a:ea typeface="+mn-ea"/>
                          <a:cs typeface="+mn-cs"/>
                        </a:rPr>
                        <a:t>Address perceptions on the importance of gender equality obligations within the organisation, linking it to the organisational strategy, reflecting values of a public sector entity.</a:t>
                      </a:r>
                    </a:p>
                    <a:p>
                      <a:pPr marL="171450" indent="-171450" algn="l" defTabSz="914400" rtl="0" eaLnBrk="1" latinLnBrk="0" hangingPunct="1">
                        <a:spcAft>
                          <a:spcPts val="600"/>
                        </a:spcAft>
                        <a:buFont typeface="Arial" panose="020B0604020202020204" pitchFamily="34" charset="0"/>
                        <a:buChar char="•"/>
                      </a:pPr>
                      <a:r>
                        <a:rPr lang="en-AU" sz="1000" kern="1200">
                          <a:solidFill>
                            <a:schemeClr val="accent1"/>
                          </a:solidFill>
                          <a:latin typeface="+mn-lt"/>
                          <a:ea typeface="+mn-ea"/>
                          <a:cs typeface="+mn-cs"/>
                        </a:rPr>
                        <a:t>Identify ways to improve data quality, collection, and analysis.</a:t>
                      </a:r>
                    </a:p>
                    <a:p>
                      <a:pPr marL="171450" indent="-171450" algn="l" defTabSz="914400" rtl="0" eaLnBrk="1" latinLnBrk="0" hangingPunct="1">
                        <a:spcAft>
                          <a:spcPts val="600"/>
                        </a:spcAft>
                        <a:buFont typeface="Arial" panose="020B0604020202020204" pitchFamily="34" charset="0"/>
                        <a:buChar char="•"/>
                      </a:pPr>
                      <a:r>
                        <a:rPr lang="en-AU" sz="1000" kern="1200">
                          <a:solidFill>
                            <a:schemeClr val="accent1"/>
                          </a:solidFill>
                          <a:latin typeface="+mn-lt"/>
                          <a:ea typeface="+mn-ea"/>
                          <a:cs typeface="+mn-cs"/>
                        </a:rPr>
                        <a:t>Establish clear internal governance processes for progress reporting and progress audit.</a:t>
                      </a:r>
                    </a:p>
                    <a:p>
                      <a:pPr marL="171450" indent="-171450" algn="l" defTabSz="914400" rtl="0" eaLnBrk="1" latinLnBrk="0" hangingPunct="1">
                        <a:spcAft>
                          <a:spcPts val="600"/>
                        </a:spcAft>
                        <a:buFont typeface="Arial" panose="020B0604020202020204" pitchFamily="34" charset="0"/>
                        <a:buChar char="•"/>
                      </a:pPr>
                      <a:r>
                        <a:rPr lang="en-AU" sz="1000" kern="1200">
                          <a:solidFill>
                            <a:schemeClr val="accent1"/>
                          </a:solidFill>
                          <a:latin typeface="+mn-lt"/>
                          <a:ea typeface="+mn-ea"/>
                          <a:cs typeface="+mn-cs"/>
                        </a:rPr>
                        <a:t>Tailor CGEPS Gender Impact Assessment resources to meet the specific needs of the organisation.</a:t>
                      </a:r>
                    </a:p>
                  </a:txBody>
                  <a:tcPr marL="108000" marR="108000" marT="36000" marB="36000"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extLst>
                  <a:ext uri="{0D108BD9-81ED-4DB2-BD59-A6C34878D82A}">
                    <a16:rowId xmlns:a16="http://schemas.microsoft.com/office/drawing/2014/main" val="3509310587"/>
                  </a:ext>
                </a:extLst>
              </a:tr>
            </a:tbl>
          </a:graphicData>
        </a:graphic>
      </p:graphicFrame>
      <p:sp>
        <p:nvSpPr>
          <p:cNvPr id="5" name="Slide Number Placeholder 4">
            <a:extLst>
              <a:ext uri="{FF2B5EF4-FFF2-40B4-BE49-F238E27FC236}">
                <a16:creationId xmlns:a16="http://schemas.microsoft.com/office/drawing/2014/main" id="{9DBB4A49-54C8-CBDD-DBCB-30D1DF2DCB4E}"/>
              </a:ext>
            </a:extLst>
          </p:cNvPr>
          <p:cNvSpPr>
            <a:spLocks noGrp="1"/>
          </p:cNvSpPr>
          <p:nvPr>
            <p:ph type="sldNum" sz="quarter" idx="15"/>
          </p:nvPr>
        </p:nvSpPr>
        <p:spPr/>
        <p:txBody>
          <a:bodyPr/>
          <a:lstStyle/>
          <a:p>
            <a:fld id="{F5AEA0E0-5CC6-4BD0-905C-A0021E419432}" type="slidenum">
              <a:rPr lang="en-AU" smtClean="0"/>
              <a:pPr/>
              <a:t>47</a:t>
            </a:fld>
            <a:endParaRPr lang="en-AU"/>
          </a:p>
        </p:txBody>
      </p:sp>
    </p:spTree>
    <p:extLst>
      <p:ext uri="{BB962C8B-B14F-4D97-AF65-F5344CB8AC3E}">
        <p14:creationId xmlns:p14="http://schemas.microsoft.com/office/powerpoint/2010/main" val="3154484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D25879B-87B9-B6E6-8547-F7D4CE4D07A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770006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a:extLst>
                          <a:ext uri="{FF2B5EF4-FFF2-40B4-BE49-F238E27FC236}">
                            <a16:creationId xmlns:a16="http://schemas.microsoft.com/office/drawing/2014/main" id="{0D25879B-87B9-B6E6-8547-F7D4CE4D07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A21EA8-84FD-6F94-75CB-B6C11822F96E}"/>
              </a:ext>
            </a:extLst>
          </p:cNvPr>
          <p:cNvSpPr>
            <a:spLocks noGrp="1"/>
          </p:cNvSpPr>
          <p:nvPr>
            <p:ph type="title"/>
          </p:nvPr>
        </p:nvSpPr>
        <p:spPr>
          <a:xfrm>
            <a:off x="778860" y="3075708"/>
            <a:ext cx="4968000" cy="686771"/>
          </a:xfrm>
        </p:spPr>
        <p:txBody>
          <a:bodyPr vert="horz" anchor="t"/>
          <a:lstStyle/>
          <a:p>
            <a:r>
              <a:rPr lang="en-AU"/>
              <a:t>Appendix</a:t>
            </a:r>
          </a:p>
        </p:txBody>
      </p:sp>
      <p:sp>
        <p:nvSpPr>
          <p:cNvPr id="4" name="Slide Number Placeholder 3">
            <a:extLst>
              <a:ext uri="{FF2B5EF4-FFF2-40B4-BE49-F238E27FC236}">
                <a16:creationId xmlns:a16="http://schemas.microsoft.com/office/drawing/2014/main" id="{681B4166-240B-343E-4066-86A4726B0754}"/>
              </a:ext>
            </a:extLst>
          </p:cNvPr>
          <p:cNvSpPr>
            <a:spLocks noGrp="1"/>
          </p:cNvSpPr>
          <p:nvPr>
            <p:ph type="sldNum" sz="quarter" idx="14"/>
          </p:nvPr>
        </p:nvSpPr>
        <p:spPr/>
        <p:txBody>
          <a:bodyPr/>
          <a:lstStyle/>
          <a:p>
            <a:fld id="{F5AEA0E0-5CC6-4BD0-905C-A0021E419432}" type="slidenum">
              <a:rPr lang="en-AU" smtClean="0"/>
              <a:pPr/>
              <a:t>48</a:t>
            </a:fld>
            <a:endParaRPr lang="en-AU"/>
          </a:p>
        </p:txBody>
      </p:sp>
    </p:spTree>
    <p:extLst>
      <p:ext uri="{BB962C8B-B14F-4D97-AF65-F5344CB8AC3E}">
        <p14:creationId xmlns:p14="http://schemas.microsoft.com/office/powerpoint/2010/main" val="649131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9C9C036-9691-B6B8-19B3-6120EA83203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090281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think-cell data - do not delete" hidden="1">
                        <a:extLst>
                          <a:ext uri="{FF2B5EF4-FFF2-40B4-BE49-F238E27FC236}">
                            <a16:creationId xmlns:a16="http://schemas.microsoft.com/office/drawing/2014/main" id="{99C9C036-9691-B6B8-19B3-6120EA8320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61E95FE-F14B-9658-2712-50413123DBD9}"/>
              </a:ext>
            </a:extLst>
          </p:cNvPr>
          <p:cNvSpPr>
            <a:spLocks noGrp="1"/>
          </p:cNvSpPr>
          <p:nvPr>
            <p:ph type="title"/>
          </p:nvPr>
        </p:nvSpPr>
        <p:spPr>
          <a:xfrm>
            <a:off x="766199" y="335516"/>
            <a:ext cx="7441512" cy="792000"/>
          </a:xfrm>
        </p:spPr>
        <p:txBody>
          <a:bodyPr vert="horz"/>
          <a:lstStyle/>
          <a:p>
            <a:r>
              <a:rPr lang="en-AU"/>
              <a:t>13 defined entities from various sectors and metro/regional locations of different sizes participated in four progress reporting focus groups</a:t>
            </a:r>
          </a:p>
        </p:txBody>
      </p:sp>
      <p:graphicFrame>
        <p:nvGraphicFramePr>
          <p:cNvPr id="31" name="Table 30">
            <a:extLst>
              <a:ext uri="{FF2B5EF4-FFF2-40B4-BE49-F238E27FC236}">
                <a16:creationId xmlns:a16="http://schemas.microsoft.com/office/drawing/2014/main" id="{07BB311C-7D7E-E9B4-D644-214752440B0E}"/>
              </a:ext>
            </a:extLst>
          </p:cNvPr>
          <p:cNvGraphicFramePr>
            <a:graphicFrameLocks noGrp="1"/>
          </p:cNvGraphicFramePr>
          <p:nvPr>
            <p:extLst>
              <p:ext uri="{D42A27DB-BD31-4B8C-83A1-F6EECF244321}">
                <p14:modId xmlns:p14="http://schemas.microsoft.com/office/powerpoint/2010/main" val="4192806192"/>
              </p:ext>
            </p:extLst>
          </p:nvPr>
        </p:nvGraphicFramePr>
        <p:xfrm>
          <a:off x="766198" y="1364792"/>
          <a:ext cx="10658018" cy="4836060"/>
        </p:xfrm>
        <a:graphic>
          <a:graphicData uri="http://schemas.openxmlformats.org/drawingml/2006/table">
            <a:tbl>
              <a:tblPr firstRow="1" bandRow="1">
                <a:tableStyleId>{5C22544A-7EE6-4342-B048-85BDC9FD1C3A}</a:tableStyleId>
              </a:tblPr>
              <a:tblGrid>
                <a:gridCol w="349200">
                  <a:extLst>
                    <a:ext uri="{9D8B030D-6E8A-4147-A177-3AD203B41FA5}">
                      <a16:colId xmlns:a16="http://schemas.microsoft.com/office/drawing/2014/main" val="4210798046"/>
                    </a:ext>
                  </a:extLst>
                </a:gridCol>
                <a:gridCol w="1389600">
                  <a:extLst>
                    <a:ext uri="{9D8B030D-6E8A-4147-A177-3AD203B41FA5}">
                      <a16:colId xmlns:a16="http://schemas.microsoft.com/office/drawing/2014/main" val="1902336238"/>
                    </a:ext>
                  </a:extLst>
                </a:gridCol>
                <a:gridCol w="810838">
                  <a:extLst>
                    <a:ext uri="{9D8B030D-6E8A-4147-A177-3AD203B41FA5}">
                      <a16:colId xmlns:a16="http://schemas.microsoft.com/office/drawing/2014/main" val="764583293"/>
                    </a:ext>
                  </a:extLst>
                </a:gridCol>
                <a:gridCol w="810838">
                  <a:extLst>
                    <a:ext uri="{9D8B030D-6E8A-4147-A177-3AD203B41FA5}">
                      <a16:colId xmlns:a16="http://schemas.microsoft.com/office/drawing/2014/main" val="1232273720"/>
                    </a:ext>
                  </a:extLst>
                </a:gridCol>
                <a:gridCol w="810838">
                  <a:extLst>
                    <a:ext uri="{9D8B030D-6E8A-4147-A177-3AD203B41FA5}">
                      <a16:colId xmlns:a16="http://schemas.microsoft.com/office/drawing/2014/main" val="4076607287"/>
                    </a:ext>
                  </a:extLst>
                </a:gridCol>
                <a:gridCol w="810838">
                  <a:extLst>
                    <a:ext uri="{9D8B030D-6E8A-4147-A177-3AD203B41FA5}">
                      <a16:colId xmlns:a16="http://schemas.microsoft.com/office/drawing/2014/main" val="2492031285"/>
                    </a:ext>
                  </a:extLst>
                </a:gridCol>
                <a:gridCol w="810838">
                  <a:extLst>
                    <a:ext uri="{9D8B030D-6E8A-4147-A177-3AD203B41FA5}">
                      <a16:colId xmlns:a16="http://schemas.microsoft.com/office/drawing/2014/main" val="2024637244"/>
                    </a:ext>
                  </a:extLst>
                </a:gridCol>
                <a:gridCol w="810838">
                  <a:extLst>
                    <a:ext uri="{9D8B030D-6E8A-4147-A177-3AD203B41FA5}">
                      <a16:colId xmlns:a16="http://schemas.microsoft.com/office/drawing/2014/main" val="3930788950"/>
                    </a:ext>
                  </a:extLst>
                </a:gridCol>
                <a:gridCol w="810838">
                  <a:extLst>
                    <a:ext uri="{9D8B030D-6E8A-4147-A177-3AD203B41FA5}">
                      <a16:colId xmlns:a16="http://schemas.microsoft.com/office/drawing/2014/main" val="844475390"/>
                    </a:ext>
                  </a:extLst>
                </a:gridCol>
                <a:gridCol w="810838">
                  <a:extLst>
                    <a:ext uri="{9D8B030D-6E8A-4147-A177-3AD203B41FA5}">
                      <a16:colId xmlns:a16="http://schemas.microsoft.com/office/drawing/2014/main" val="3030136427"/>
                    </a:ext>
                  </a:extLst>
                </a:gridCol>
                <a:gridCol w="810838">
                  <a:extLst>
                    <a:ext uri="{9D8B030D-6E8A-4147-A177-3AD203B41FA5}">
                      <a16:colId xmlns:a16="http://schemas.microsoft.com/office/drawing/2014/main" val="2635210347"/>
                    </a:ext>
                  </a:extLst>
                </a:gridCol>
                <a:gridCol w="810838">
                  <a:extLst>
                    <a:ext uri="{9D8B030D-6E8A-4147-A177-3AD203B41FA5}">
                      <a16:colId xmlns:a16="http://schemas.microsoft.com/office/drawing/2014/main" val="1769339200"/>
                    </a:ext>
                  </a:extLst>
                </a:gridCol>
                <a:gridCol w="810838">
                  <a:extLst>
                    <a:ext uri="{9D8B030D-6E8A-4147-A177-3AD203B41FA5}">
                      <a16:colId xmlns:a16="http://schemas.microsoft.com/office/drawing/2014/main" val="2495603715"/>
                    </a:ext>
                  </a:extLst>
                </a:gridCol>
              </a:tblGrid>
              <a:tr h="291600">
                <a:tc rowSpan="2" gridSpan="2">
                  <a:txBody>
                    <a:bodyPr/>
                    <a:lstStyle/>
                    <a:p>
                      <a:pPr algn="ctr" rtl="0"/>
                      <a:r>
                        <a:rPr lang="en-AU" sz="1100"/>
                        <a:t>Organisation name</a:t>
                      </a:r>
                    </a:p>
                  </a:txBody>
                  <a:tcPr marL="72000" marR="72000" marT="36000" marB="36000"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tcPr>
                </a:tc>
                <a:tc rowSpan="2" hMerge="1">
                  <a:txBody>
                    <a:bodyPr/>
                    <a:lstStyle/>
                    <a:p>
                      <a:endParaRPr lang="en-AU"/>
                    </a:p>
                  </a:txBody>
                  <a:tcPr/>
                </a:tc>
                <a:tc gridSpan="2">
                  <a:txBody>
                    <a:bodyPr/>
                    <a:lstStyle/>
                    <a:p>
                      <a:pPr algn="ctr" rtl="0"/>
                      <a:r>
                        <a:rPr lang="en-AU" sz="1100"/>
                        <a:t>Purpose of engagement</a:t>
                      </a:r>
                    </a:p>
                  </a:txBody>
                  <a:tcPr marL="72000" marR="72000" marT="36000" marB="3600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6">
                        <a:lumMod val="75000"/>
                      </a:schemeClr>
                    </a:solidFill>
                  </a:tcPr>
                </a:tc>
                <a:tc hMerge="1">
                  <a:txBody>
                    <a:bodyPr/>
                    <a:lstStyle/>
                    <a:p>
                      <a:endParaRPr lang="en-AU"/>
                    </a:p>
                  </a:txBody>
                  <a:tcPr/>
                </a:tc>
                <a:tc gridSpan="4">
                  <a:txBody>
                    <a:bodyPr/>
                    <a:lstStyle/>
                    <a:p>
                      <a:pPr algn="ctr" rtl="0"/>
                      <a:r>
                        <a:rPr lang="en-AU" sz="1100"/>
                        <a:t>Sector type</a:t>
                      </a:r>
                    </a:p>
                  </a:txBody>
                  <a:tcPr marL="72000" marR="72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6">
                        <a:lumMod val="75000"/>
                      </a:schemeClr>
                    </a:solidFill>
                  </a:tcPr>
                </a:tc>
                <a:tc hMerge="1">
                  <a:txBody>
                    <a:bodyPr/>
                    <a:lstStyle/>
                    <a:p>
                      <a:endParaRPr lang="en-AU"/>
                    </a:p>
                  </a:txBody>
                  <a:tcPr/>
                </a:tc>
                <a:tc hMerge="1">
                  <a:txBody>
                    <a:bodyPr/>
                    <a:lstStyle/>
                    <a:p>
                      <a:endParaRPr lang="en-AU"/>
                    </a:p>
                  </a:txBody>
                  <a:tcPr/>
                </a:tc>
                <a:tc hMerge="1">
                  <a:txBody>
                    <a:bodyPr/>
                    <a:lstStyle/>
                    <a:p>
                      <a:endParaRPr lang="en-AU"/>
                    </a:p>
                  </a:txBody>
                  <a:tcPr/>
                </a:tc>
                <a:tc gridSpan="3">
                  <a:txBody>
                    <a:bodyPr/>
                    <a:lstStyle/>
                    <a:p>
                      <a:pPr algn="ctr" rtl="0"/>
                      <a:r>
                        <a:rPr lang="en-AU" sz="1100"/>
                        <a:t>Size</a:t>
                      </a:r>
                    </a:p>
                  </a:txBody>
                  <a:tcPr marL="72000" marR="72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6">
                        <a:lumMod val="75000"/>
                      </a:schemeClr>
                    </a:solidFill>
                  </a:tcPr>
                </a:tc>
                <a:tc hMerge="1">
                  <a:txBody>
                    <a:bodyPr/>
                    <a:lstStyle/>
                    <a:p>
                      <a:endParaRPr lang="en-AU"/>
                    </a:p>
                  </a:txBody>
                  <a:tcPr/>
                </a:tc>
                <a:tc hMerge="1">
                  <a:txBody>
                    <a:bodyPr/>
                    <a:lstStyle/>
                    <a:p>
                      <a:endParaRPr lang="en-AU"/>
                    </a:p>
                  </a:txBody>
                  <a:tcPr/>
                </a:tc>
                <a:tc gridSpan="2">
                  <a:txBody>
                    <a:bodyPr/>
                    <a:lstStyle/>
                    <a:p>
                      <a:pPr algn="ctr" rtl="0"/>
                      <a:r>
                        <a:rPr lang="en-AU" sz="1100"/>
                        <a:t>Location</a:t>
                      </a:r>
                    </a:p>
                  </a:txBody>
                  <a:tcPr marL="72000" marR="72000" marT="36000" marB="36000" anchor="ctr">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6">
                        <a:lumMod val="75000"/>
                      </a:schemeClr>
                    </a:solidFill>
                  </a:tcPr>
                </a:tc>
                <a:tc hMerge="1">
                  <a:txBody>
                    <a:bodyPr/>
                    <a:lstStyle/>
                    <a:p>
                      <a:endParaRPr lang="en-AU"/>
                    </a:p>
                  </a:txBody>
                  <a:tcPr/>
                </a:tc>
                <a:extLst>
                  <a:ext uri="{0D108BD9-81ED-4DB2-BD59-A6C34878D82A}">
                    <a16:rowId xmlns:a16="http://schemas.microsoft.com/office/drawing/2014/main" val="924504559"/>
                  </a:ext>
                </a:extLst>
              </a:tr>
              <a:tr h="432000">
                <a:tc gridSpan="2" vMerge="1">
                  <a:txBody>
                    <a:bodyPr/>
                    <a:lstStyle/>
                    <a:p>
                      <a:endParaRPr lang="en-AU"/>
                    </a:p>
                  </a:txBody>
                  <a:tcPr/>
                </a:tc>
                <a:tc hMerge="1" vMerge="1">
                  <a:txBody>
                    <a:bodyPr/>
                    <a:lstStyle/>
                    <a:p>
                      <a:endParaRPr lang="en-A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a:solidFill>
                            <a:schemeClr val="bg1"/>
                          </a:solidFill>
                        </a:rPr>
                        <a:t>Progress report</a:t>
                      </a:r>
                    </a:p>
                  </a:txBody>
                  <a:tcPr marL="72000" marR="72000" marT="36000" marB="36000"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a:solidFill>
                            <a:schemeClr val="bg1"/>
                          </a:solidFill>
                        </a:rPr>
                        <a:t>Progress audit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algn="ctr" rtl="0"/>
                      <a:r>
                        <a:rPr lang="en-AU" sz="1000" b="0">
                          <a:solidFill>
                            <a:schemeClr val="bg1"/>
                          </a:solidFill>
                        </a:rPr>
                        <a:t>Hospitals</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algn="ctr" rtl="0"/>
                      <a:r>
                        <a:rPr lang="en-AU" sz="1000" b="0">
                          <a:solidFill>
                            <a:schemeClr val="bg1"/>
                          </a:solidFill>
                        </a:rPr>
                        <a:t>Government</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algn="ctr" rtl="0"/>
                      <a:r>
                        <a:rPr lang="en-AU" sz="1000" b="0">
                          <a:solidFill>
                            <a:schemeClr val="bg1"/>
                          </a:solidFill>
                        </a:rPr>
                        <a:t>Councils</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algn="ctr" rtl="0"/>
                      <a:r>
                        <a:rPr lang="en-AU" sz="1000" b="0">
                          <a:solidFill>
                            <a:schemeClr val="bg1"/>
                          </a:solidFill>
                        </a:rPr>
                        <a:t>Universities and TAFEs</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algn="ctr" rtl="0"/>
                      <a:r>
                        <a:rPr lang="en-AU" sz="1000" b="0">
                          <a:solidFill>
                            <a:schemeClr val="bg1"/>
                          </a:solidFill>
                        </a:rPr>
                        <a:t>Small</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algn="ctr" rtl="0"/>
                      <a:r>
                        <a:rPr lang="en-AU" sz="1000" b="0">
                          <a:solidFill>
                            <a:schemeClr val="bg1"/>
                          </a:solidFill>
                        </a:rPr>
                        <a:t>Medium</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algn="ctr" rtl="0"/>
                      <a:r>
                        <a:rPr lang="en-AU" sz="1000" b="0">
                          <a:solidFill>
                            <a:schemeClr val="bg1"/>
                          </a:solidFill>
                        </a:rPr>
                        <a:t>Large</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algn="ctr" rtl="0"/>
                      <a:r>
                        <a:rPr lang="en-AU" sz="1000" b="0">
                          <a:solidFill>
                            <a:schemeClr val="bg1"/>
                          </a:solidFill>
                        </a:rPr>
                        <a:t>Metro</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tc>
                  <a:txBody>
                    <a:bodyPr/>
                    <a:lstStyle/>
                    <a:p>
                      <a:pPr algn="ctr" rtl="0"/>
                      <a:r>
                        <a:rPr lang="en-AU" sz="1000" b="0">
                          <a:solidFill>
                            <a:schemeClr val="bg1"/>
                          </a:solidFill>
                        </a:rPr>
                        <a:t>Regional</a:t>
                      </a:r>
                    </a:p>
                  </a:txBody>
                  <a:tcPr marL="72000" marR="72000" marT="36000" marB="36000" anchor="ctr">
                    <a:lnL w="952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087C6E"/>
                    </a:solidFill>
                  </a:tcPr>
                </a:tc>
                <a:extLst>
                  <a:ext uri="{0D108BD9-81ED-4DB2-BD59-A6C34878D82A}">
                    <a16:rowId xmlns:a16="http://schemas.microsoft.com/office/drawing/2014/main" val="1532683201"/>
                  </a:ext>
                </a:extLst>
              </a:tr>
              <a:tr h="134069">
                <a:tc>
                  <a:txBody>
                    <a:bodyPr/>
                    <a:lstStyle/>
                    <a:p>
                      <a:pPr algn="ctr" rtl="0"/>
                      <a:r>
                        <a:rPr lang="en-AU" sz="1050" b="1">
                          <a:solidFill>
                            <a:schemeClr val="accent1"/>
                          </a:solidFill>
                          <a:latin typeface="+mn-lt"/>
                        </a:rPr>
                        <a:t>1</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rtl="0"/>
                      <a:r>
                        <a:rPr lang="en-AU" sz="1050">
                          <a:solidFill>
                            <a:schemeClr val="accent1"/>
                          </a:solidFill>
                          <a:latin typeface="+mn-lt"/>
                        </a:rPr>
                        <a:t>Alfred health</a:t>
                      </a:r>
                    </a:p>
                  </a:txBody>
                  <a:tcPr marL="72000" marR="72000" marT="36000" marB="36000"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r>
                        <a:rPr lang="en-AU" sz="1050">
                          <a:latin typeface="+mn-lt"/>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58576217"/>
                  </a:ext>
                </a:extLst>
              </a:tr>
              <a:tr h="188294">
                <a:tc>
                  <a:txBody>
                    <a:bodyPr/>
                    <a:lstStyle/>
                    <a:p>
                      <a:pPr algn="ctr" rtl="0"/>
                      <a:r>
                        <a:rPr lang="en-AU" sz="1050" b="1">
                          <a:solidFill>
                            <a:schemeClr val="accent1"/>
                          </a:solidFill>
                          <a:latin typeface="+mn-lt"/>
                        </a:rPr>
                        <a:t>2</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rtl="0"/>
                      <a:r>
                        <a:rPr lang="en-AU" sz="1050">
                          <a:solidFill>
                            <a:schemeClr val="accent1"/>
                          </a:solidFill>
                          <a:latin typeface="+mn-lt"/>
                        </a:rPr>
                        <a:t>Eastern Health </a:t>
                      </a:r>
                    </a:p>
                  </a:txBody>
                  <a:tcPr marL="72000" marR="72000" marT="36000" marB="36000"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r>
                        <a:rPr lang="en-AU" sz="1050">
                          <a:latin typeface="+mn-lt"/>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95693354"/>
                  </a:ext>
                </a:extLst>
              </a:tr>
              <a:tr h="1882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50" b="1">
                          <a:solidFill>
                            <a:schemeClr val="accent1"/>
                          </a:solidFill>
                          <a:latin typeface="+mn-lt"/>
                        </a:rPr>
                        <a:t>3</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solidFill>
                            <a:schemeClr val="accent1"/>
                          </a:solidFill>
                          <a:latin typeface="+mn-lt"/>
                        </a:rPr>
                        <a:t>South Gippsland Hospital</a:t>
                      </a:r>
                    </a:p>
                  </a:txBody>
                  <a:tcPr marL="72000" marR="72000" marT="36000" marB="36000"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48086344"/>
                  </a:ext>
                </a:extLst>
              </a:tr>
              <a:tr h="204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chemeClr val="accent1"/>
                          </a:solidFill>
                          <a:effectLst/>
                          <a:uLnTx/>
                          <a:uFillTx/>
                          <a:latin typeface="+mn-lt"/>
                          <a:ea typeface="+mn-ea"/>
                          <a:cs typeface="+mn-cs"/>
                        </a:rPr>
                        <a:t>4</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chemeClr val="accent1"/>
                          </a:solidFill>
                          <a:effectLst/>
                          <a:uLnTx/>
                          <a:uFillTx/>
                          <a:latin typeface="+mn-lt"/>
                          <a:ea typeface="+mn-ea"/>
                          <a:cs typeface="+mn-cs"/>
                        </a:rPr>
                        <a:t>Kooweerup Regional Health Service</a:t>
                      </a:r>
                    </a:p>
                  </a:txBody>
                  <a:tcPr marL="72000" marR="72000" marT="36000" marB="36000"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Tenorite"/>
                        <a:ea typeface="+mn-ea"/>
                        <a:cs typeface="+mn-cs"/>
                        <a:sym typeface="Wingdings" panose="05000000000000000000" pitchFamily="2" charset="2"/>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a:endParaRPr lang="en-AU" sz="105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24466651"/>
                  </a:ext>
                </a:extLst>
              </a:tr>
              <a:tr h="242519">
                <a:tc>
                  <a:txBody>
                    <a:bodyPr/>
                    <a:lstStyle/>
                    <a:p>
                      <a:pPr algn="ctr" rtl="0"/>
                      <a:r>
                        <a:rPr lang="en-AU" sz="1050" b="1">
                          <a:solidFill>
                            <a:schemeClr val="accent1"/>
                          </a:solidFill>
                          <a:latin typeface="+mn-lt"/>
                        </a:rPr>
                        <a:t>5</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rtl="0"/>
                      <a:r>
                        <a:rPr lang="en-AU" sz="1050">
                          <a:solidFill>
                            <a:schemeClr val="accent1"/>
                          </a:solidFill>
                          <a:latin typeface="+mn-lt"/>
                        </a:rPr>
                        <a:t>Department of Education</a:t>
                      </a:r>
                    </a:p>
                  </a:txBody>
                  <a:tcPr marL="72000" marR="72000" marT="36000" marB="36000"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50">
                          <a:latin typeface="+mn-lt"/>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r>
                        <a:rPr lang="en-AU" sz="1050">
                          <a:latin typeface="+mn-lt"/>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extLst>
                  <a:ext uri="{0D108BD9-81ED-4DB2-BD59-A6C34878D82A}">
                    <a16:rowId xmlns:a16="http://schemas.microsoft.com/office/drawing/2014/main" val="1324897814"/>
                  </a:ext>
                </a:extLst>
              </a:tr>
              <a:tr h="144914">
                <a:tc>
                  <a:txBody>
                    <a:bodyPr/>
                    <a:lstStyle/>
                    <a:p>
                      <a:pPr algn="ctr" rtl="0"/>
                      <a:r>
                        <a:rPr lang="en-AU" sz="1050" b="1">
                          <a:solidFill>
                            <a:schemeClr val="accent1"/>
                          </a:solidFill>
                          <a:latin typeface="+mn-lt"/>
                        </a:rPr>
                        <a:t>6</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rtl="0"/>
                      <a:r>
                        <a:rPr lang="en-AU" sz="1050">
                          <a:solidFill>
                            <a:schemeClr val="accent1"/>
                          </a:solidFill>
                          <a:latin typeface="+mn-lt"/>
                        </a:rPr>
                        <a:t>Ambulance Victoria</a:t>
                      </a:r>
                    </a:p>
                  </a:txBody>
                  <a:tcPr marL="72000" marR="72000" marT="36000" marB="36000"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50">
                          <a:latin typeface="+mn-lt"/>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extLst>
                  <a:ext uri="{0D108BD9-81ED-4DB2-BD59-A6C34878D82A}">
                    <a16:rowId xmlns:a16="http://schemas.microsoft.com/office/drawing/2014/main" val="3776379704"/>
                  </a:ext>
                </a:extLst>
              </a:tr>
              <a:tr h="1449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50" b="1">
                          <a:solidFill>
                            <a:schemeClr val="accent1"/>
                          </a:solidFill>
                          <a:latin typeface="+mn-lt"/>
                        </a:rPr>
                        <a:t>7</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solidFill>
                            <a:schemeClr val="accent1"/>
                          </a:solidFill>
                          <a:latin typeface="+mn-lt"/>
                        </a:rPr>
                        <a:t>Greater Bendigo City Council</a:t>
                      </a:r>
                    </a:p>
                  </a:txBody>
                  <a:tcPr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extLst>
                  <a:ext uri="{0D108BD9-81ED-4DB2-BD59-A6C34878D82A}">
                    <a16:rowId xmlns:a16="http://schemas.microsoft.com/office/drawing/2014/main" val="3187752626"/>
                  </a:ext>
                </a:extLst>
              </a:tr>
              <a:tr h="144914">
                <a:tc>
                  <a:txBody>
                    <a:bodyPr/>
                    <a:lstStyle/>
                    <a:p>
                      <a:pPr marL="0" algn="ctr" defTabSz="914400" rtl="0" eaLnBrk="1" latinLnBrk="0" hangingPunct="1"/>
                      <a:r>
                        <a:rPr lang="en-AU" sz="1050" b="1" kern="1200">
                          <a:solidFill>
                            <a:schemeClr val="accent1"/>
                          </a:solidFill>
                          <a:latin typeface="+mn-lt"/>
                          <a:ea typeface="+mn-ea"/>
                          <a:cs typeface="+mn-cs"/>
                        </a:rPr>
                        <a:t>8</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AU" sz="1050" kern="1200">
                          <a:solidFill>
                            <a:schemeClr val="accent1"/>
                          </a:solidFill>
                          <a:latin typeface="+mn-lt"/>
                          <a:ea typeface="+mn-ea"/>
                          <a:cs typeface="+mn-cs"/>
                        </a:rPr>
                        <a:t>Darebin City Council</a:t>
                      </a:r>
                    </a:p>
                  </a:txBody>
                  <a:tcPr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Tenorite"/>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extLst>
                  <a:ext uri="{0D108BD9-81ED-4DB2-BD59-A6C34878D82A}">
                    <a16:rowId xmlns:a16="http://schemas.microsoft.com/office/drawing/2014/main" val="1627818694"/>
                  </a:ext>
                </a:extLst>
              </a:tr>
              <a:tr h="144914">
                <a:tc>
                  <a:txBody>
                    <a:bodyPr/>
                    <a:lstStyle/>
                    <a:p>
                      <a:pPr marL="0" algn="ctr" defTabSz="914400" rtl="0" eaLnBrk="1" latinLnBrk="0" hangingPunct="1"/>
                      <a:r>
                        <a:rPr lang="en-AU" sz="1050" b="1" kern="1200">
                          <a:solidFill>
                            <a:schemeClr val="accent1"/>
                          </a:solidFill>
                          <a:latin typeface="+mn-lt"/>
                          <a:ea typeface="+mn-ea"/>
                          <a:cs typeface="+mn-cs"/>
                        </a:rPr>
                        <a:t>9</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AU" sz="1050" kern="1200">
                          <a:solidFill>
                            <a:schemeClr val="accent1"/>
                          </a:solidFill>
                          <a:latin typeface="+mn-lt"/>
                          <a:ea typeface="+mn-ea"/>
                          <a:cs typeface="+mn-cs"/>
                        </a:rPr>
                        <a:t>Knox City Council</a:t>
                      </a:r>
                    </a:p>
                  </a:txBody>
                  <a:tcPr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Tenorite"/>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extLst>
                  <a:ext uri="{0D108BD9-81ED-4DB2-BD59-A6C34878D82A}">
                    <a16:rowId xmlns:a16="http://schemas.microsoft.com/office/drawing/2014/main" val="1825117062"/>
                  </a:ext>
                </a:extLst>
              </a:tr>
              <a:tr h="144914">
                <a:tc>
                  <a:txBody>
                    <a:bodyPr/>
                    <a:lstStyle/>
                    <a:p>
                      <a:pPr marL="0" algn="ctr" defTabSz="914400" rtl="0" eaLnBrk="1" latinLnBrk="0" hangingPunct="1"/>
                      <a:r>
                        <a:rPr lang="en-AU" sz="1050" b="1" kern="1200">
                          <a:solidFill>
                            <a:schemeClr val="accent1"/>
                          </a:solidFill>
                          <a:latin typeface="+mn-lt"/>
                          <a:ea typeface="+mn-ea"/>
                          <a:cs typeface="+mn-cs"/>
                        </a:rPr>
                        <a:t>10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AU" sz="1050" kern="1200">
                          <a:solidFill>
                            <a:schemeClr val="accent1"/>
                          </a:solidFill>
                          <a:latin typeface="+mn-lt"/>
                          <a:ea typeface="+mn-ea"/>
                          <a:cs typeface="+mn-cs"/>
                        </a:rPr>
                        <a:t>Hume City Council </a:t>
                      </a:r>
                    </a:p>
                  </a:txBody>
                  <a:tcPr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Tenorite"/>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extLst>
                  <a:ext uri="{0D108BD9-81ED-4DB2-BD59-A6C34878D82A}">
                    <a16:rowId xmlns:a16="http://schemas.microsoft.com/office/drawing/2014/main" val="907307965"/>
                  </a:ext>
                </a:extLst>
              </a:tr>
              <a:tr h="144914">
                <a:tc>
                  <a:txBody>
                    <a:bodyPr/>
                    <a:lstStyle/>
                    <a:p>
                      <a:pPr algn="ctr" rtl="0"/>
                      <a:r>
                        <a:rPr lang="en-AU" sz="1050" b="1">
                          <a:solidFill>
                            <a:schemeClr val="accent1"/>
                          </a:solidFill>
                          <a:latin typeface="+mn-lt"/>
                        </a:rPr>
                        <a:t>11</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rtl="0"/>
                      <a:r>
                        <a:rPr lang="en-AU" sz="1050">
                          <a:solidFill>
                            <a:schemeClr val="accent1"/>
                          </a:solidFill>
                          <a:latin typeface="+mn-lt"/>
                        </a:rPr>
                        <a:t>RMIT University</a:t>
                      </a:r>
                    </a:p>
                  </a:txBody>
                  <a:tcPr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extLst>
                  <a:ext uri="{0D108BD9-81ED-4DB2-BD59-A6C34878D82A}">
                    <a16:rowId xmlns:a16="http://schemas.microsoft.com/office/drawing/2014/main" val="1559125484"/>
                  </a:ext>
                </a:extLst>
              </a:tr>
              <a:tr h="144914">
                <a:tc>
                  <a:txBody>
                    <a:bodyPr/>
                    <a:lstStyle/>
                    <a:p>
                      <a:pPr algn="ctr" rtl="0"/>
                      <a:r>
                        <a:rPr lang="en-AU" sz="1050" b="1">
                          <a:solidFill>
                            <a:schemeClr val="accent1"/>
                          </a:solidFill>
                          <a:latin typeface="+mn-lt"/>
                        </a:rPr>
                        <a:t>12</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rtl="0"/>
                      <a:r>
                        <a:rPr lang="en-AU" sz="1050">
                          <a:solidFill>
                            <a:schemeClr val="accent1"/>
                          </a:solidFill>
                          <a:latin typeface="+mn-lt"/>
                        </a:rPr>
                        <a:t>Federation University </a:t>
                      </a:r>
                    </a:p>
                  </a:txBody>
                  <a:tcPr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FFE6"/>
                    </a:solidFill>
                  </a:tcPr>
                </a:tc>
                <a:extLst>
                  <a:ext uri="{0D108BD9-81ED-4DB2-BD59-A6C34878D82A}">
                    <a16:rowId xmlns:a16="http://schemas.microsoft.com/office/drawing/2014/main" val="4282715112"/>
                  </a:ext>
                </a:extLst>
              </a:tr>
              <a:tr h="144914">
                <a:tc>
                  <a:txBody>
                    <a:bodyPr/>
                    <a:lstStyle/>
                    <a:p>
                      <a:pPr rtl="0"/>
                      <a:r>
                        <a:rPr lang="en-AU" sz="1050" b="1">
                          <a:solidFill>
                            <a:schemeClr val="accent1"/>
                          </a:solidFill>
                          <a:latin typeface="+mn-lt"/>
                        </a:rPr>
                        <a:t>13</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rtl="0"/>
                      <a:r>
                        <a:rPr lang="en-AU" sz="1050">
                          <a:solidFill>
                            <a:schemeClr val="accent1"/>
                          </a:solidFill>
                          <a:latin typeface="+mn-lt"/>
                        </a:rPr>
                        <a:t>William Angliss Institute of TAFE</a:t>
                      </a:r>
                    </a:p>
                  </a:txBody>
                  <a:tcPr anchor="ctr">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tc>
                  <a:txBody>
                    <a:bodyPr/>
                    <a:lstStyle/>
                    <a:p>
                      <a:pPr algn="ctr" rtl="0"/>
                      <a:endParaRPr lang="en-AU" sz="1050">
                        <a:latin typeface="+mn-lt"/>
                      </a:endParaRP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rgbClr val="BCFFE6"/>
                    </a:solidFill>
                  </a:tcPr>
                </a:tc>
                <a:extLst>
                  <a:ext uri="{0D108BD9-81ED-4DB2-BD59-A6C34878D82A}">
                    <a16:rowId xmlns:a16="http://schemas.microsoft.com/office/drawing/2014/main" val="224568260"/>
                  </a:ext>
                </a:extLst>
              </a:tr>
            </a:tbl>
          </a:graphicData>
        </a:graphic>
      </p:graphicFrame>
      <p:sp>
        <p:nvSpPr>
          <p:cNvPr id="3" name="Slide Number Placeholder 4">
            <a:extLst>
              <a:ext uri="{FF2B5EF4-FFF2-40B4-BE49-F238E27FC236}">
                <a16:creationId xmlns:a16="http://schemas.microsoft.com/office/drawing/2014/main" id="{AA9277B2-A2B4-F4F9-4E1F-EAF7F661F1F1}"/>
              </a:ext>
            </a:extLst>
          </p:cNvPr>
          <p:cNvSpPr>
            <a:spLocks noGrp="1"/>
          </p:cNvSpPr>
          <p:nvPr>
            <p:ph type="sldNum" sz="quarter" idx="15"/>
          </p:nvPr>
        </p:nvSpPr>
        <p:spPr>
          <a:xfrm>
            <a:off x="10705800" y="6423661"/>
            <a:ext cx="720000" cy="252000"/>
          </a:xfrm>
        </p:spPr>
        <p:txBody>
          <a:bodyPr/>
          <a:lstStyle/>
          <a:p>
            <a:fld id="{F5AEA0E0-5CC6-4BD0-905C-A0021E419432}" type="slidenum">
              <a:rPr lang="en-AU" smtClean="0"/>
              <a:pPr/>
              <a:t>49</a:t>
            </a:fld>
            <a:endParaRPr lang="en-AU"/>
          </a:p>
        </p:txBody>
      </p:sp>
    </p:spTree>
    <p:extLst>
      <p:ext uri="{BB962C8B-B14F-4D97-AF65-F5344CB8AC3E}">
        <p14:creationId xmlns:p14="http://schemas.microsoft.com/office/powerpoint/2010/main" val="197826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446181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FF5E47-5204-CE17-2F8C-4813723FC361}"/>
              </a:ext>
            </a:extLst>
          </p:cNvPr>
          <p:cNvSpPr>
            <a:spLocks noGrp="1"/>
          </p:cNvSpPr>
          <p:nvPr>
            <p:ph type="title"/>
          </p:nvPr>
        </p:nvSpPr>
        <p:spPr>
          <a:xfrm>
            <a:off x="769800" y="449796"/>
            <a:ext cx="7726500" cy="792000"/>
          </a:xfrm>
        </p:spPr>
        <p:txBody>
          <a:bodyPr vert="horz"/>
          <a:lstStyle/>
          <a:p>
            <a:r>
              <a:rPr lang="en-AU"/>
              <a:t>A key responsibility for CGEPS is monitoring the progress of defined entities under the Gender Equality Act, with 282 entities participating in the 2023 reporting cycle</a:t>
            </a:r>
          </a:p>
        </p:txBody>
      </p:sp>
      <p:sp>
        <p:nvSpPr>
          <p:cNvPr id="4" name="Text Placeholder 3">
            <a:extLst>
              <a:ext uri="{FF2B5EF4-FFF2-40B4-BE49-F238E27FC236}">
                <a16:creationId xmlns:a16="http://schemas.microsoft.com/office/drawing/2014/main" id="{392C56BE-0402-979C-CEC4-4D7CF73809DA}"/>
              </a:ext>
            </a:extLst>
          </p:cNvPr>
          <p:cNvSpPr>
            <a:spLocks noGrp="1"/>
          </p:cNvSpPr>
          <p:nvPr>
            <p:ph type="body" sz="quarter" idx="13"/>
          </p:nvPr>
        </p:nvSpPr>
        <p:spPr/>
        <p:txBody>
          <a:bodyPr/>
          <a:lstStyle/>
          <a:p>
            <a:r>
              <a:rPr lang="en-AU"/>
              <a:t>Source: </a:t>
            </a:r>
            <a:r>
              <a:rPr lang="en-AU" sz="900"/>
              <a:t>Commission for Gender Equality in the Public Sector. (2024). </a:t>
            </a:r>
            <a:r>
              <a:rPr lang="en-AU"/>
              <a:t>Right Lane Consulting. (2024).; Rogers, A. (2024, May). Revaluing work. https://www.churchilltrust.com.au/fellow/amy-rogers-vic-2019/</a:t>
            </a:r>
          </a:p>
        </p:txBody>
      </p:sp>
      <p:sp>
        <p:nvSpPr>
          <p:cNvPr id="5" name="Round Same-side Corner of Rectangle 4">
            <a:extLst>
              <a:ext uri="{FF2B5EF4-FFF2-40B4-BE49-F238E27FC236}">
                <a16:creationId xmlns:a16="http://schemas.microsoft.com/office/drawing/2014/main" id="{71FCB52F-D396-7D9C-F302-1C693195A38B}"/>
              </a:ext>
              <a:ext uri="{C183D7F6-B498-43B3-948B-1728B52AA6E4}">
                <adec:decorative xmlns:adec="http://schemas.microsoft.com/office/drawing/2017/decorative" val="1"/>
              </a:ext>
            </a:extLst>
          </p:cNvPr>
          <p:cNvSpPr/>
          <p:nvPr/>
        </p:nvSpPr>
        <p:spPr>
          <a:xfrm>
            <a:off x="766198" y="1641508"/>
            <a:ext cx="2278800" cy="4683600"/>
          </a:xfrm>
          <a:prstGeom prst="round2SameRect">
            <a:avLst>
              <a:gd name="adj1" fmla="val 0"/>
              <a:gd name="adj2" fmla="val 0"/>
            </a:avLst>
          </a:prstGeom>
          <a:gradFill>
            <a:gsLst>
              <a:gs pos="53000">
                <a:srgbClr val="DAFFF9"/>
              </a:gs>
              <a:gs pos="99000">
                <a:schemeClr val="accent5">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oup 5">
            <a:extLst>
              <a:ext uri="{FF2B5EF4-FFF2-40B4-BE49-F238E27FC236}">
                <a16:creationId xmlns:a16="http://schemas.microsoft.com/office/drawing/2014/main" id="{C5544C34-8268-E612-2B8B-E0FAC362C85F}"/>
              </a:ext>
              <a:ext uri="{C183D7F6-B498-43B3-948B-1728B52AA6E4}">
                <adec:decorative xmlns:adec="http://schemas.microsoft.com/office/drawing/2017/decorative" val="1"/>
              </a:ext>
            </a:extLst>
          </p:cNvPr>
          <p:cNvGrpSpPr/>
          <p:nvPr/>
        </p:nvGrpSpPr>
        <p:grpSpPr>
          <a:xfrm>
            <a:off x="1110661" y="1909317"/>
            <a:ext cx="1588522" cy="1491974"/>
            <a:chOff x="1147465" y="1937027"/>
            <a:chExt cx="1514913" cy="1422838"/>
          </a:xfrm>
        </p:grpSpPr>
        <p:sp>
          <p:nvSpPr>
            <p:cNvPr id="13" name="Freeform: Shape 10">
              <a:extLst>
                <a:ext uri="{FF2B5EF4-FFF2-40B4-BE49-F238E27FC236}">
                  <a16:creationId xmlns:a16="http://schemas.microsoft.com/office/drawing/2014/main" id="{4BC1CF89-BEED-9450-A5E5-AEE8CB494CE6}"/>
                </a:ext>
              </a:extLst>
            </p:cNvPr>
            <p:cNvSpPr/>
            <p:nvPr/>
          </p:nvSpPr>
          <p:spPr>
            <a:xfrm>
              <a:off x="1147465" y="2366664"/>
              <a:ext cx="1033529" cy="993201"/>
            </a:xfrm>
            <a:custGeom>
              <a:avLst/>
              <a:gdLst>
                <a:gd name="connsiteX0" fmla="*/ 590339 w 590338"/>
                <a:gd name="connsiteY0" fmla="*/ 567303 h 567303"/>
                <a:gd name="connsiteX1" fmla="*/ 469082 w 590338"/>
                <a:gd name="connsiteY1" fmla="*/ 456964 h 567303"/>
                <a:gd name="connsiteX2" fmla="*/ 0 w 590338"/>
                <a:gd name="connsiteY2" fmla="*/ 456964 h 567303"/>
                <a:gd name="connsiteX3" fmla="*/ 0 w 590338"/>
                <a:gd name="connsiteY3" fmla="*/ 0 h 567303"/>
                <a:gd name="connsiteX4" fmla="*/ 590339 w 590338"/>
                <a:gd name="connsiteY4" fmla="*/ 0 h 567303"/>
                <a:gd name="connsiteX5" fmla="*/ 590339 w 590338"/>
                <a:gd name="connsiteY5" fmla="*/ 567303 h 56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338" h="567303">
                  <a:moveTo>
                    <a:pt x="590339" y="567303"/>
                  </a:moveTo>
                  <a:lnTo>
                    <a:pt x="469082" y="456964"/>
                  </a:lnTo>
                  <a:lnTo>
                    <a:pt x="0" y="456964"/>
                  </a:lnTo>
                  <a:lnTo>
                    <a:pt x="0" y="0"/>
                  </a:lnTo>
                  <a:lnTo>
                    <a:pt x="590339" y="0"/>
                  </a:lnTo>
                  <a:lnTo>
                    <a:pt x="590339" y="567303"/>
                  </a:lnTo>
                  <a:close/>
                </a:path>
              </a:pathLst>
            </a:custGeom>
            <a:solidFill>
              <a:srgbClr val="0EA18C"/>
            </a:solidFill>
            <a:ln w="0" cap="flat">
              <a:noFill/>
              <a:prstDash val="solid"/>
              <a:miter/>
            </a:ln>
          </p:spPr>
          <p:txBody>
            <a:bodyPr rtlCol="0" anchor="ctr"/>
            <a:lstStyle/>
            <a:p>
              <a:endParaRPr lang="en-AU" dirty="0"/>
            </a:p>
          </p:txBody>
        </p:sp>
        <p:sp>
          <p:nvSpPr>
            <p:cNvPr id="14" name="Freeform: Shape 11">
              <a:extLst>
                <a:ext uri="{FF2B5EF4-FFF2-40B4-BE49-F238E27FC236}">
                  <a16:creationId xmlns:a16="http://schemas.microsoft.com/office/drawing/2014/main" id="{A274F6C5-FD24-DDD8-F7A6-D8A957F6DA89}"/>
                </a:ext>
              </a:extLst>
            </p:cNvPr>
            <p:cNvSpPr/>
            <p:nvPr/>
          </p:nvSpPr>
          <p:spPr>
            <a:xfrm>
              <a:off x="1344082" y="2616927"/>
              <a:ext cx="511745" cy="27054"/>
            </a:xfrm>
            <a:custGeom>
              <a:avLst/>
              <a:gdLst>
                <a:gd name="connsiteX0" fmla="*/ 0 w 292302"/>
                <a:gd name="connsiteY0" fmla="*/ 0 h 15453"/>
                <a:gd name="connsiteX1" fmla="*/ 292302 w 292302"/>
                <a:gd name="connsiteY1" fmla="*/ 0 h 15453"/>
              </a:gdLst>
              <a:ahLst/>
              <a:cxnLst>
                <a:cxn ang="0">
                  <a:pos x="connsiteX0" y="connsiteY0"/>
                </a:cxn>
                <a:cxn ang="0">
                  <a:pos x="connsiteX1" y="connsiteY1"/>
                </a:cxn>
              </a:cxnLst>
              <a:rect l="l" t="t" r="r" b="b"/>
              <a:pathLst>
                <a:path w="292302" h="15453">
                  <a:moveTo>
                    <a:pt x="0" y="0"/>
                  </a:moveTo>
                  <a:lnTo>
                    <a:pt x="292302" y="0"/>
                  </a:lnTo>
                </a:path>
              </a:pathLst>
            </a:custGeom>
            <a:ln w="19433" cap="flat">
              <a:solidFill>
                <a:schemeClr val="bg1"/>
              </a:solidFill>
              <a:prstDash val="solid"/>
              <a:miter/>
            </a:ln>
          </p:spPr>
          <p:txBody>
            <a:bodyPr rtlCol="0" anchor="ctr"/>
            <a:lstStyle/>
            <a:p>
              <a:endParaRPr lang="en-AU" dirty="0"/>
            </a:p>
          </p:txBody>
        </p:sp>
        <p:sp>
          <p:nvSpPr>
            <p:cNvPr id="15" name="Freeform: Shape 12">
              <a:extLst>
                <a:ext uri="{FF2B5EF4-FFF2-40B4-BE49-F238E27FC236}">
                  <a16:creationId xmlns:a16="http://schemas.microsoft.com/office/drawing/2014/main" id="{74BDA55E-CD99-CC46-4DA3-196E4717133B}"/>
                </a:ext>
              </a:extLst>
            </p:cNvPr>
            <p:cNvSpPr/>
            <p:nvPr/>
          </p:nvSpPr>
          <p:spPr>
            <a:xfrm>
              <a:off x="1344082" y="2759779"/>
              <a:ext cx="511745" cy="27054"/>
            </a:xfrm>
            <a:custGeom>
              <a:avLst/>
              <a:gdLst>
                <a:gd name="connsiteX0" fmla="*/ 0 w 292302"/>
                <a:gd name="connsiteY0" fmla="*/ 0 h 15453"/>
                <a:gd name="connsiteX1" fmla="*/ 292302 w 292302"/>
                <a:gd name="connsiteY1" fmla="*/ 0 h 15453"/>
              </a:gdLst>
              <a:ahLst/>
              <a:cxnLst>
                <a:cxn ang="0">
                  <a:pos x="connsiteX0" y="connsiteY0"/>
                </a:cxn>
                <a:cxn ang="0">
                  <a:pos x="connsiteX1" y="connsiteY1"/>
                </a:cxn>
              </a:cxnLst>
              <a:rect l="l" t="t" r="r" b="b"/>
              <a:pathLst>
                <a:path w="292302" h="15453">
                  <a:moveTo>
                    <a:pt x="0" y="0"/>
                  </a:moveTo>
                  <a:lnTo>
                    <a:pt x="292302" y="0"/>
                  </a:lnTo>
                </a:path>
              </a:pathLst>
            </a:custGeom>
            <a:ln w="19433" cap="flat">
              <a:solidFill>
                <a:schemeClr val="bg1"/>
              </a:solidFill>
              <a:prstDash val="solid"/>
              <a:miter/>
            </a:ln>
          </p:spPr>
          <p:txBody>
            <a:bodyPr rtlCol="0" anchor="ctr"/>
            <a:lstStyle/>
            <a:p>
              <a:endParaRPr lang="en-AU" dirty="0"/>
            </a:p>
          </p:txBody>
        </p:sp>
        <p:sp>
          <p:nvSpPr>
            <p:cNvPr id="16" name="Freeform: Shape 13">
              <a:extLst>
                <a:ext uri="{FF2B5EF4-FFF2-40B4-BE49-F238E27FC236}">
                  <a16:creationId xmlns:a16="http://schemas.microsoft.com/office/drawing/2014/main" id="{739A645C-04FE-E32E-C2BA-F9754053117A}"/>
                </a:ext>
              </a:extLst>
            </p:cNvPr>
            <p:cNvSpPr/>
            <p:nvPr/>
          </p:nvSpPr>
          <p:spPr>
            <a:xfrm>
              <a:off x="1344082" y="2902360"/>
              <a:ext cx="511745" cy="27054"/>
            </a:xfrm>
            <a:custGeom>
              <a:avLst/>
              <a:gdLst>
                <a:gd name="connsiteX0" fmla="*/ 0 w 292302"/>
                <a:gd name="connsiteY0" fmla="*/ 0 h 15453"/>
                <a:gd name="connsiteX1" fmla="*/ 292302 w 292302"/>
                <a:gd name="connsiteY1" fmla="*/ 0 h 15453"/>
              </a:gdLst>
              <a:ahLst/>
              <a:cxnLst>
                <a:cxn ang="0">
                  <a:pos x="connsiteX0" y="connsiteY0"/>
                </a:cxn>
                <a:cxn ang="0">
                  <a:pos x="connsiteX1" y="connsiteY1"/>
                </a:cxn>
              </a:cxnLst>
              <a:rect l="l" t="t" r="r" b="b"/>
              <a:pathLst>
                <a:path w="292302" h="15453">
                  <a:moveTo>
                    <a:pt x="0" y="0"/>
                  </a:moveTo>
                  <a:lnTo>
                    <a:pt x="292302" y="0"/>
                  </a:lnTo>
                </a:path>
              </a:pathLst>
            </a:custGeom>
            <a:ln w="19433" cap="flat">
              <a:solidFill>
                <a:schemeClr val="bg1"/>
              </a:solidFill>
              <a:prstDash val="solid"/>
              <a:miter/>
            </a:ln>
          </p:spPr>
          <p:txBody>
            <a:bodyPr rtlCol="0" anchor="ctr"/>
            <a:lstStyle/>
            <a:p>
              <a:endParaRPr lang="en-AU" dirty="0"/>
            </a:p>
          </p:txBody>
        </p:sp>
        <p:sp>
          <p:nvSpPr>
            <p:cNvPr id="17" name="Freeform: Shape 14">
              <a:extLst>
                <a:ext uri="{FF2B5EF4-FFF2-40B4-BE49-F238E27FC236}">
                  <a16:creationId xmlns:a16="http://schemas.microsoft.com/office/drawing/2014/main" id="{7DD19432-4D4D-A3BD-213C-3502BFFE42C0}"/>
                </a:ext>
              </a:extLst>
            </p:cNvPr>
            <p:cNvSpPr/>
            <p:nvPr/>
          </p:nvSpPr>
          <p:spPr>
            <a:xfrm>
              <a:off x="1931977" y="1937027"/>
              <a:ext cx="730401" cy="701814"/>
            </a:xfrm>
            <a:custGeom>
              <a:avLst/>
              <a:gdLst>
                <a:gd name="connsiteX0" fmla="*/ 0 w 417195"/>
                <a:gd name="connsiteY0" fmla="*/ 400867 h 400867"/>
                <a:gd name="connsiteX1" fmla="*/ 85733 w 417195"/>
                <a:gd name="connsiteY1" fmla="*/ 322827 h 400867"/>
                <a:gd name="connsiteX2" fmla="*/ 417195 w 417195"/>
                <a:gd name="connsiteY2" fmla="*/ 322827 h 400867"/>
                <a:gd name="connsiteX3" fmla="*/ 417195 w 417195"/>
                <a:gd name="connsiteY3" fmla="*/ 0 h 400867"/>
                <a:gd name="connsiteX4" fmla="*/ 0 w 417195"/>
                <a:gd name="connsiteY4" fmla="*/ 0 h 400867"/>
                <a:gd name="connsiteX5" fmla="*/ 0 w 417195"/>
                <a:gd name="connsiteY5" fmla="*/ 400867 h 40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95" h="400867">
                  <a:moveTo>
                    <a:pt x="0" y="400867"/>
                  </a:moveTo>
                  <a:lnTo>
                    <a:pt x="85733" y="322827"/>
                  </a:lnTo>
                  <a:lnTo>
                    <a:pt x="417195" y="322827"/>
                  </a:lnTo>
                  <a:lnTo>
                    <a:pt x="417195" y="0"/>
                  </a:lnTo>
                  <a:lnTo>
                    <a:pt x="0" y="0"/>
                  </a:lnTo>
                  <a:lnTo>
                    <a:pt x="0" y="400867"/>
                  </a:lnTo>
                  <a:close/>
                </a:path>
              </a:pathLst>
            </a:custGeom>
            <a:solidFill>
              <a:srgbClr val="097063"/>
            </a:solidFill>
            <a:ln w="0" cap="flat">
              <a:noFill/>
              <a:prstDash val="solid"/>
              <a:miter/>
            </a:ln>
          </p:spPr>
          <p:txBody>
            <a:bodyPr rtlCol="0" anchor="ctr"/>
            <a:lstStyle/>
            <a:p>
              <a:endParaRPr lang="en-AU" dirty="0"/>
            </a:p>
          </p:txBody>
        </p:sp>
      </p:grpSp>
      <p:graphicFrame>
        <p:nvGraphicFramePr>
          <p:cNvPr id="18" name="Table 17">
            <a:extLst>
              <a:ext uri="{FF2B5EF4-FFF2-40B4-BE49-F238E27FC236}">
                <a16:creationId xmlns:a16="http://schemas.microsoft.com/office/drawing/2014/main" id="{9FE455C6-1E6D-2D12-49DE-DDD7BF1C7D2E}"/>
              </a:ext>
            </a:extLst>
          </p:cNvPr>
          <p:cNvGraphicFramePr>
            <a:graphicFrameLocks noGrp="1"/>
          </p:cNvGraphicFramePr>
          <p:nvPr>
            <p:extLst>
              <p:ext uri="{D42A27DB-BD31-4B8C-83A1-F6EECF244321}">
                <p14:modId xmlns:p14="http://schemas.microsoft.com/office/powerpoint/2010/main" val="2369972981"/>
              </p:ext>
            </p:extLst>
          </p:nvPr>
        </p:nvGraphicFramePr>
        <p:xfrm>
          <a:off x="3161211" y="1641508"/>
          <a:ext cx="8264588" cy="4628663"/>
        </p:xfrm>
        <a:graphic>
          <a:graphicData uri="http://schemas.openxmlformats.org/drawingml/2006/table">
            <a:tbl>
              <a:tblPr firstRow="1" bandRow="1">
                <a:tableStyleId>{5C22544A-7EE6-4342-B048-85BDC9FD1C3A}</a:tableStyleId>
              </a:tblPr>
              <a:tblGrid>
                <a:gridCol w="8264588">
                  <a:extLst>
                    <a:ext uri="{9D8B030D-6E8A-4147-A177-3AD203B41FA5}">
                      <a16:colId xmlns:a16="http://schemas.microsoft.com/office/drawing/2014/main" val="1084505482"/>
                    </a:ext>
                  </a:extLst>
                </a:gridCol>
              </a:tblGrid>
              <a:tr h="4628663">
                <a:tc>
                  <a:txBody>
                    <a:bodyPr/>
                    <a:lstStyle/>
                    <a:p>
                      <a:pPr marL="0" marR="0" lvl="0" indent="0" algn="l" defTabSz="914400" rtl="0" eaLnBrk="1" fontAlgn="auto" latinLnBrk="0" hangingPunct="1">
                        <a:lnSpc>
                          <a:spcPct val="100000"/>
                        </a:lnSpc>
                        <a:spcBef>
                          <a:spcPts val="200"/>
                        </a:spcBef>
                        <a:spcAft>
                          <a:spcPts val="600"/>
                        </a:spcAft>
                        <a:buClrTx/>
                        <a:buSzTx/>
                        <a:buFontTx/>
                        <a:buNone/>
                        <a:tabLst>
                          <a:tab pos="615950" algn="l"/>
                        </a:tabLst>
                        <a:defRPr/>
                      </a:pPr>
                      <a:r>
                        <a:rPr lang="en-US" sz="1100" b="0" kern="1200" noProof="0">
                          <a:solidFill>
                            <a:schemeClr val="accent1"/>
                          </a:solidFill>
                          <a:latin typeface="+mn-lt"/>
                          <a:ea typeface="+mn-ea"/>
                          <a:cs typeface="+mn-cs"/>
                        </a:rPr>
                        <a:t>In the 2023 reporting cycle - the first-time organisations were required to report on progress - 282 defined entities submitted progress reports and audits. Around one-third of organisations demonstrated compliance in the GIA and GEAP sections of their progress reports, as well as in explaining their progress against all 7 workplace gender equality indicators, while over 80% were fully compliant in progress audits. Notably, 95% of defined entities demonstrated compliance in the GEAP section of their reports. Key areas for improvement include conducting and reporting on GIAs and demonstrating progress against all workplace gender equality indicators. The indicators with the lowest compliance levels were sexual harassment and gendered workforce segregation, whereas governing body composition and gender composition at all levels of the workforce showed the highest compliance. The Commission is focusing on supporting rural and regional organisations, as well as the public healthcare sector, to better integrate GIAs and track progress ahead of the next reporting cycle.</a:t>
                      </a:r>
                    </a:p>
                    <a:p>
                      <a:pPr marL="0" marR="0" lvl="0" indent="0" algn="l" defTabSz="914400" rtl="0" eaLnBrk="1" fontAlgn="auto" latinLnBrk="0" hangingPunct="1">
                        <a:lnSpc>
                          <a:spcPct val="100000"/>
                        </a:lnSpc>
                        <a:spcBef>
                          <a:spcPts val="200"/>
                        </a:spcBef>
                        <a:spcAft>
                          <a:spcPts val="600"/>
                        </a:spcAft>
                        <a:buClrTx/>
                        <a:buSzTx/>
                        <a:buFontTx/>
                        <a:buNone/>
                        <a:tabLst>
                          <a:tab pos="615950" algn="l"/>
                        </a:tabLst>
                        <a:defRPr/>
                      </a:pPr>
                      <a:r>
                        <a:rPr lang="en-AU" sz="1100" b="0" kern="1200" noProof="0">
                          <a:solidFill>
                            <a:schemeClr val="accent1"/>
                          </a:solidFill>
                          <a:latin typeface="+mn-lt"/>
                          <a:ea typeface="+mn-ea"/>
                          <a:cs typeface="+mn-cs"/>
                        </a:rPr>
                        <a:t>Victoria’s leadership in gender equality is further distinguished by its comprehensive and intersectional approach. The Gender Equality Act requires employers not only to address the gender pay gap but also to make ‘reasonable and material progress’ across a broad set of gender equality indicators, including gender pay equity, gender composition at all levels of the workforce, gender composition of governing bodies, workplace sexual harassment, recruitment and promotion, gendered work segregation and leave and flexibility. The Act has an emphasis on intersectionality, considering the way in which gender inequality may be compounded by other forms of disadvantage and discrimination. This progressive approach has positioned Victoria as a model for other jurisdictions, both within Australia and globally, to follow.</a:t>
                      </a:r>
                    </a:p>
                    <a:p>
                      <a:pPr marL="0" marR="0" lvl="0" indent="0" algn="l" defTabSz="914400" rtl="0" eaLnBrk="1" fontAlgn="auto" latinLnBrk="0" hangingPunct="1">
                        <a:lnSpc>
                          <a:spcPct val="100000"/>
                        </a:lnSpc>
                        <a:spcBef>
                          <a:spcPts val="200"/>
                        </a:spcBef>
                        <a:spcAft>
                          <a:spcPts val="600"/>
                        </a:spcAft>
                        <a:buClrTx/>
                        <a:buSzTx/>
                        <a:buFontTx/>
                        <a:buNone/>
                        <a:tabLst>
                          <a:tab pos="615950" algn="l"/>
                        </a:tabLst>
                        <a:defRPr/>
                      </a:pPr>
                      <a:r>
                        <a:rPr lang="en-AU" sz="1100" b="0" kern="1200" noProof="0">
                          <a:solidFill>
                            <a:schemeClr val="accent1"/>
                          </a:solidFill>
                          <a:latin typeface="+mn-lt"/>
                          <a:ea typeface="+mn-ea"/>
                          <a:cs typeface="+mn-cs"/>
                        </a:rPr>
                        <a:t>However, as this report outlines, there are areas for improvement across the progress reporting and progress audit processes. This report reflects insights from survey, focus groups with defined entities and consultation with CGEPS. </a:t>
                      </a:r>
                      <a:r>
                        <a:rPr lang="en-AU" sz="1100" b="1" kern="1200" noProof="0">
                          <a:solidFill>
                            <a:schemeClr val="accent1"/>
                          </a:solidFill>
                          <a:latin typeface="+mn-lt"/>
                          <a:ea typeface="+mn-ea"/>
                          <a:cs typeface="+mn-cs"/>
                        </a:rPr>
                        <a:t>These consultations were completed before the release of progress report and audit feedback by CGEPS. </a:t>
                      </a:r>
                      <a:r>
                        <a:rPr lang="en-AU" sz="1100" b="0" kern="1200" noProof="0">
                          <a:solidFill>
                            <a:schemeClr val="accent1"/>
                          </a:solidFill>
                          <a:latin typeface="+mn-lt"/>
                          <a:ea typeface="+mn-ea"/>
                          <a:cs typeface="+mn-cs"/>
                        </a:rPr>
                        <a:t>It includes what has been working well, what didn’t work well, and opportunities for improvement. </a:t>
                      </a:r>
                    </a:p>
                    <a:p>
                      <a:pPr marL="0" marR="0" lvl="0" indent="0" algn="l" defTabSz="914400" rtl="0" eaLnBrk="1" fontAlgn="auto" latinLnBrk="0" hangingPunct="1">
                        <a:lnSpc>
                          <a:spcPct val="100000"/>
                        </a:lnSpc>
                        <a:spcBef>
                          <a:spcPts val="200"/>
                        </a:spcBef>
                        <a:spcAft>
                          <a:spcPts val="600"/>
                        </a:spcAft>
                        <a:buClrTx/>
                        <a:buSzTx/>
                        <a:buFontTx/>
                        <a:buNone/>
                        <a:tabLst>
                          <a:tab pos="615950" algn="l"/>
                        </a:tabLst>
                        <a:defRPr/>
                      </a:pPr>
                      <a:r>
                        <a:rPr lang="en-AU" sz="1100" b="0" kern="1200" noProof="0">
                          <a:solidFill>
                            <a:schemeClr val="accent1"/>
                          </a:solidFill>
                          <a:latin typeface="+mn-lt"/>
                          <a:ea typeface="+mn-ea"/>
                          <a:cs typeface="+mn-cs"/>
                        </a:rPr>
                        <a:t>In a global landscape where gender equality remains a challenge, Victoria’s commitment exemplifies the potential for meaningful progress. This report acknowledges the significant achievements made by CGEPS and the defined entities it supports and offers a pathway for future progress, emphasising the importance of collaboration, continued vigilance, and strategic focus in the ongoing journey toward gender equality.</a:t>
                      </a:r>
                    </a:p>
                  </a:txBody>
                  <a:tcPr marL="216000" marR="216000" marT="144000" marB="144000">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gradFill>
                      <a:gsLst>
                        <a:gs pos="81000">
                          <a:schemeClr val="bg1"/>
                        </a:gs>
                        <a:gs pos="99000">
                          <a:schemeClr val="accent5">
                            <a:lumMod val="20000"/>
                            <a:lumOff val="80000"/>
                          </a:schemeClr>
                        </a:gs>
                      </a:gsLst>
                      <a:lin ang="5400000" scaled="1"/>
                    </a:gradFill>
                  </a:tcPr>
                </a:tc>
                <a:extLst>
                  <a:ext uri="{0D108BD9-81ED-4DB2-BD59-A6C34878D82A}">
                    <a16:rowId xmlns:a16="http://schemas.microsoft.com/office/drawing/2014/main" val="2694726321"/>
                  </a:ext>
                </a:extLst>
              </a:tr>
            </a:tbl>
          </a:graphicData>
        </a:graphic>
      </p:graphicFrame>
      <p:sp>
        <p:nvSpPr>
          <p:cNvPr id="3" name="Slide Number Placeholder 2">
            <a:extLst>
              <a:ext uri="{FF2B5EF4-FFF2-40B4-BE49-F238E27FC236}">
                <a16:creationId xmlns:a16="http://schemas.microsoft.com/office/drawing/2014/main" id="{377E6213-1526-670C-3358-08FB7075D946}"/>
              </a:ext>
            </a:extLst>
          </p:cNvPr>
          <p:cNvSpPr>
            <a:spLocks noGrp="1"/>
          </p:cNvSpPr>
          <p:nvPr>
            <p:ph type="sldNum" sz="quarter" idx="15"/>
          </p:nvPr>
        </p:nvSpPr>
        <p:spPr/>
        <p:txBody>
          <a:bodyPr/>
          <a:lstStyle/>
          <a:p>
            <a:fld id="{F5AEA0E0-5CC6-4BD0-905C-A0021E419432}" type="slidenum">
              <a:rPr lang="en-AU" smtClean="0"/>
              <a:pPr/>
              <a:t>5</a:t>
            </a:fld>
            <a:endParaRPr lang="en-AU"/>
          </a:p>
        </p:txBody>
      </p:sp>
    </p:spTree>
    <p:extLst>
      <p:ext uri="{BB962C8B-B14F-4D97-AF65-F5344CB8AC3E}">
        <p14:creationId xmlns:p14="http://schemas.microsoft.com/office/powerpoint/2010/main" val="1222735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9C9C036-9691-B6B8-19B3-6120EA83203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359951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think-cell data - do not delete" hidden="1">
                        <a:extLst>
                          <a:ext uri="{FF2B5EF4-FFF2-40B4-BE49-F238E27FC236}">
                            <a16:creationId xmlns:a16="http://schemas.microsoft.com/office/drawing/2014/main" id="{99C9C036-9691-B6B8-19B3-6120EA8320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61E95FE-F14B-9658-2712-50413123DBD9}"/>
              </a:ext>
            </a:extLst>
          </p:cNvPr>
          <p:cNvSpPr>
            <a:spLocks noGrp="1"/>
          </p:cNvSpPr>
          <p:nvPr>
            <p:ph type="title"/>
          </p:nvPr>
        </p:nvSpPr>
        <p:spPr>
          <a:xfrm>
            <a:off x="766199" y="335516"/>
            <a:ext cx="7441512" cy="792000"/>
          </a:xfrm>
        </p:spPr>
        <p:txBody>
          <a:bodyPr vert="horz"/>
          <a:lstStyle/>
          <a:p>
            <a:r>
              <a:rPr lang="en-AU"/>
              <a:t>11 defined entities from various sectors and metro/regional locations of different sizes participated in four progress audit focus groups</a:t>
            </a:r>
          </a:p>
        </p:txBody>
      </p:sp>
      <p:graphicFrame>
        <p:nvGraphicFramePr>
          <p:cNvPr id="31" name="Table 30">
            <a:extLst>
              <a:ext uri="{FF2B5EF4-FFF2-40B4-BE49-F238E27FC236}">
                <a16:creationId xmlns:a16="http://schemas.microsoft.com/office/drawing/2014/main" id="{07BB311C-7D7E-E9B4-D644-214752440B0E}"/>
              </a:ext>
            </a:extLst>
          </p:cNvPr>
          <p:cNvGraphicFramePr>
            <a:graphicFrameLocks noGrp="1"/>
          </p:cNvGraphicFramePr>
          <p:nvPr>
            <p:extLst>
              <p:ext uri="{D42A27DB-BD31-4B8C-83A1-F6EECF244321}">
                <p14:modId xmlns:p14="http://schemas.microsoft.com/office/powerpoint/2010/main" val="3243643369"/>
              </p:ext>
            </p:extLst>
          </p:nvPr>
        </p:nvGraphicFramePr>
        <p:xfrm>
          <a:off x="766198" y="1376084"/>
          <a:ext cx="10660727" cy="4859795"/>
        </p:xfrm>
        <a:graphic>
          <a:graphicData uri="http://schemas.openxmlformats.org/drawingml/2006/table">
            <a:tbl>
              <a:tblPr firstRow="1" bandRow="1">
                <a:tableStyleId>{5C22544A-7EE6-4342-B048-85BDC9FD1C3A}</a:tableStyleId>
              </a:tblPr>
              <a:tblGrid>
                <a:gridCol w="351557">
                  <a:extLst>
                    <a:ext uri="{9D8B030D-6E8A-4147-A177-3AD203B41FA5}">
                      <a16:colId xmlns:a16="http://schemas.microsoft.com/office/drawing/2014/main" val="4210798046"/>
                    </a:ext>
                  </a:extLst>
                </a:gridCol>
                <a:gridCol w="1389600">
                  <a:extLst>
                    <a:ext uri="{9D8B030D-6E8A-4147-A177-3AD203B41FA5}">
                      <a16:colId xmlns:a16="http://schemas.microsoft.com/office/drawing/2014/main" val="789540266"/>
                    </a:ext>
                  </a:extLst>
                </a:gridCol>
                <a:gridCol w="810870">
                  <a:extLst>
                    <a:ext uri="{9D8B030D-6E8A-4147-A177-3AD203B41FA5}">
                      <a16:colId xmlns:a16="http://schemas.microsoft.com/office/drawing/2014/main" val="764583293"/>
                    </a:ext>
                  </a:extLst>
                </a:gridCol>
                <a:gridCol w="810870">
                  <a:extLst>
                    <a:ext uri="{9D8B030D-6E8A-4147-A177-3AD203B41FA5}">
                      <a16:colId xmlns:a16="http://schemas.microsoft.com/office/drawing/2014/main" val="1232273720"/>
                    </a:ext>
                  </a:extLst>
                </a:gridCol>
                <a:gridCol w="810870">
                  <a:extLst>
                    <a:ext uri="{9D8B030D-6E8A-4147-A177-3AD203B41FA5}">
                      <a16:colId xmlns:a16="http://schemas.microsoft.com/office/drawing/2014/main" val="4076607287"/>
                    </a:ext>
                  </a:extLst>
                </a:gridCol>
                <a:gridCol w="810870">
                  <a:extLst>
                    <a:ext uri="{9D8B030D-6E8A-4147-A177-3AD203B41FA5}">
                      <a16:colId xmlns:a16="http://schemas.microsoft.com/office/drawing/2014/main" val="2492031285"/>
                    </a:ext>
                  </a:extLst>
                </a:gridCol>
                <a:gridCol w="810870">
                  <a:extLst>
                    <a:ext uri="{9D8B030D-6E8A-4147-A177-3AD203B41FA5}">
                      <a16:colId xmlns:a16="http://schemas.microsoft.com/office/drawing/2014/main" val="2024637244"/>
                    </a:ext>
                  </a:extLst>
                </a:gridCol>
                <a:gridCol w="810870">
                  <a:extLst>
                    <a:ext uri="{9D8B030D-6E8A-4147-A177-3AD203B41FA5}">
                      <a16:colId xmlns:a16="http://schemas.microsoft.com/office/drawing/2014/main" val="3930788950"/>
                    </a:ext>
                  </a:extLst>
                </a:gridCol>
                <a:gridCol w="810870">
                  <a:extLst>
                    <a:ext uri="{9D8B030D-6E8A-4147-A177-3AD203B41FA5}">
                      <a16:colId xmlns:a16="http://schemas.microsoft.com/office/drawing/2014/main" val="844475390"/>
                    </a:ext>
                  </a:extLst>
                </a:gridCol>
                <a:gridCol w="810870">
                  <a:extLst>
                    <a:ext uri="{9D8B030D-6E8A-4147-A177-3AD203B41FA5}">
                      <a16:colId xmlns:a16="http://schemas.microsoft.com/office/drawing/2014/main" val="3030136427"/>
                    </a:ext>
                  </a:extLst>
                </a:gridCol>
                <a:gridCol w="810870">
                  <a:extLst>
                    <a:ext uri="{9D8B030D-6E8A-4147-A177-3AD203B41FA5}">
                      <a16:colId xmlns:a16="http://schemas.microsoft.com/office/drawing/2014/main" val="2635210347"/>
                    </a:ext>
                  </a:extLst>
                </a:gridCol>
                <a:gridCol w="810870">
                  <a:extLst>
                    <a:ext uri="{9D8B030D-6E8A-4147-A177-3AD203B41FA5}">
                      <a16:colId xmlns:a16="http://schemas.microsoft.com/office/drawing/2014/main" val="1769339200"/>
                    </a:ext>
                  </a:extLst>
                </a:gridCol>
                <a:gridCol w="810870">
                  <a:extLst>
                    <a:ext uri="{9D8B030D-6E8A-4147-A177-3AD203B41FA5}">
                      <a16:colId xmlns:a16="http://schemas.microsoft.com/office/drawing/2014/main" val="2495603715"/>
                    </a:ext>
                  </a:extLst>
                </a:gridCol>
              </a:tblGrid>
              <a:tr h="301056">
                <a:tc rowSpan="2" gridSpan="2">
                  <a:txBody>
                    <a:bodyPr/>
                    <a:lstStyle/>
                    <a:p>
                      <a:pPr algn="ctr" rtl="0"/>
                      <a:r>
                        <a:rPr lang="en-AU" sz="1100">
                          <a:latin typeface="+mn-lt"/>
                        </a:rPr>
                        <a:t>Organisation name</a:t>
                      </a:r>
                    </a:p>
                  </a:txBody>
                  <a:tcPr marL="72000" marR="72000" marT="36000" marB="36000"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tcPr>
                </a:tc>
                <a:tc rowSpan="2" hMerge="1">
                  <a:txBody>
                    <a:bodyPr/>
                    <a:lstStyle/>
                    <a:p>
                      <a:endParaRPr lang="en-AU"/>
                    </a:p>
                  </a:txBody>
                  <a:tcPr/>
                </a:tc>
                <a:tc gridSpan="2">
                  <a:txBody>
                    <a:bodyPr/>
                    <a:lstStyle/>
                    <a:p>
                      <a:pPr algn="ctr" rtl="0"/>
                      <a:r>
                        <a:rPr lang="en-AU" sz="1100">
                          <a:latin typeface="+mn-lt"/>
                        </a:rPr>
                        <a:t>Purpose of engagement</a:t>
                      </a:r>
                    </a:p>
                  </a:txBody>
                  <a:tcPr marL="72000" marR="72000" marT="36000" marB="3600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7030A0"/>
                    </a:solidFill>
                  </a:tcPr>
                </a:tc>
                <a:tc hMerge="1">
                  <a:txBody>
                    <a:bodyPr/>
                    <a:lstStyle/>
                    <a:p>
                      <a:endParaRPr lang="en-AU"/>
                    </a:p>
                  </a:txBody>
                  <a:tcPr/>
                </a:tc>
                <a:tc gridSpan="4">
                  <a:txBody>
                    <a:bodyPr/>
                    <a:lstStyle/>
                    <a:p>
                      <a:pPr algn="ctr" rtl="0"/>
                      <a:r>
                        <a:rPr lang="en-AU" sz="1100">
                          <a:latin typeface="+mn-lt"/>
                        </a:rPr>
                        <a:t>Sector type</a:t>
                      </a:r>
                    </a:p>
                  </a:txBody>
                  <a:tcPr marL="72000" marR="72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7030A0"/>
                    </a:solidFill>
                  </a:tcPr>
                </a:tc>
                <a:tc hMerge="1">
                  <a:txBody>
                    <a:bodyPr/>
                    <a:lstStyle/>
                    <a:p>
                      <a:endParaRPr lang="en-AU"/>
                    </a:p>
                  </a:txBody>
                  <a:tcPr/>
                </a:tc>
                <a:tc hMerge="1">
                  <a:txBody>
                    <a:bodyPr/>
                    <a:lstStyle/>
                    <a:p>
                      <a:endParaRPr lang="en-AU"/>
                    </a:p>
                  </a:txBody>
                  <a:tcPr/>
                </a:tc>
                <a:tc hMerge="1">
                  <a:txBody>
                    <a:bodyPr/>
                    <a:lstStyle/>
                    <a:p>
                      <a:endParaRPr lang="en-AU"/>
                    </a:p>
                  </a:txBody>
                  <a:tcPr/>
                </a:tc>
                <a:tc gridSpan="3">
                  <a:txBody>
                    <a:bodyPr/>
                    <a:lstStyle/>
                    <a:p>
                      <a:pPr algn="ctr" rtl="0"/>
                      <a:r>
                        <a:rPr lang="en-AU" sz="1100">
                          <a:latin typeface="+mn-lt"/>
                        </a:rPr>
                        <a:t>Size</a:t>
                      </a:r>
                    </a:p>
                  </a:txBody>
                  <a:tcPr marL="72000" marR="7200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7030A0"/>
                    </a:solidFill>
                  </a:tcPr>
                </a:tc>
                <a:tc hMerge="1">
                  <a:txBody>
                    <a:bodyPr/>
                    <a:lstStyle/>
                    <a:p>
                      <a:endParaRPr lang="en-AU"/>
                    </a:p>
                  </a:txBody>
                  <a:tcPr/>
                </a:tc>
                <a:tc hMerge="1">
                  <a:txBody>
                    <a:bodyPr/>
                    <a:lstStyle/>
                    <a:p>
                      <a:endParaRPr lang="en-AU"/>
                    </a:p>
                  </a:txBody>
                  <a:tcPr/>
                </a:tc>
                <a:tc gridSpan="2">
                  <a:txBody>
                    <a:bodyPr/>
                    <a:lstStyle/>
                    <a:p>
                      <a:pPr algn="ctr" rtl="0"/>
                      <a:r>
                        <a:rPr lang="en-AU" sz="1100">
                          <a:latin typeface="+mn-lt"/>
                        </a:rPr>
                        <a:t>Location</a:t>
                      </a:r>
                    </a:p>
                  </a:txBody>
                  <a:tcPr marL="72000" marR="72000" marT="36000" marB="36000" anchor="ctr">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7030A0"/>
                    </a:solidFill>
                  </a:tcPr>
                </a:tc>
                <a:tc hMerge="1">
                  <a:txBody>
                    <a:bodyPr/>
                    <a:lstStyle/>
                    <a:p>
                      <a:endParaRPr lang="en-AU"/>
                    </a:p>
                  </a:txBody>
                  <a:tcPr/>
                </a:tc>
                <a:extLst>
                  <a:ext uri="{0D108BD9-81ED-4DB2-BD59-A6C34878D82A}">
                    <a16:rowId xmlns:a16="http://schemas.microsoft.com/office/drawing/2014/main" val="924504559"/>
                  </a:ext>
                </a:extLst>
              </a:tr>
              <a:tr h="451584">
                <a:tc gridSpan="2" vMerge="1">
                  <a:txBody>
                    <a:bodyPr/>
                    <a:lstStyle/>
                    <a:p>
                      <a:endParaRPr lang="en-AU"/>
                    </a:p>
                  </a:txBody>
                  <a:tcPr/>
                </a:tc>
                <a:tc hMerge="1" vMerge="1">
                  <a:txBody>
                    <a:bodyPr/>
                    <a:lstStyle/>
                    <a:p>
                      <a:endParaRPr lang="en-A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a:solidFill>
                            <a:schemeClr val="bg1"/>
                          </a:solidFill>
                          <a:latin typeface="+mn-lt"/>
                        </a:rPr>
                        <a:t>Progress report</a:t>
                      </a:r>
                    </a:p>
                  </a:txBody>
                  <a:tcPr marL="72000" marR="72000" marT="36000" marB="36000"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a:solidFill>
                            <a:schemeClr val="bg1"/>
                          </a:solidFill>
                          <a:latin typeface="+mn-lt"/>
                        </a:rPr>
                        <a:t>Progress audit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algn="ctr" rtl="0"/>
                      <a:r>
                        <a:rPr lang="en-AU" sz="1000" b="0">
                          <a:solidFill>
                            <a:schemeClr val="bg1"/>
                          </a:solidFill>
                          <a:latin typeface="+mn-lt"/>
                        </a:rPr>
                        <a:t>Hospitals</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algn="ctr" rtl="0"/>
                      <a:r>
                        <a:rPr lang="en-AU" sz="1000" b="0">
                          <a:solidFill>
                            <a:schemeClr val="bg1"/>
                          </a:solidFill>
                          <a:latin typeface="+mn-lt"/>
                        </a:rPr>
                        <a:t>Government</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algn="ctr" rtl="0"/>
                      <a:r>
                        <a:rPr lang="en-AU" sz="1000" b="0">
                          <a:solidFill>
                            <a:schemeClr val="bg1"/>
                          </a:solidFill>
                          <a:latin typeface="+mn-lt"/>
                        </a:rPr>
                        <a:t>Councils</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algn="ctr" rtl="0"/>
                      <a:r>
                        <a:rPr lang="en-AU" sz="1000" b="0">
                          <a:solidFill>
                            <a:schemeClr val="bg1"/>
                          </a:solidFill>
                          <a:latin typeface="+mn-lt"/>
                        </a:rPr>
                        <a:t>Universities and TAFEs</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algn="ctr" rtl="0"/>
                      <a:r>
                        <a:rPr lang="en-AU" sz="1000" b="0">
                          <a:solidFill>
                            <a:schemeClr val="bg1"/>
                          </a:solidFill>
                          <a:latin typeface="+mn-lt"/>
                        </a:rPr>
                        <a:t>Small</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algn="ctr" rtl="0"/>
                      <a:r>
                        <a:rPr lang="en-AU" sz="1000" b="0">
                          <a:solidFill>
                            <a:schemeClr val="bg1"/>
                          </a:solidFill>
                          <a:latin typeface="+mn-lt"/>
                        </a:rPr>
                        <a:t>Medium</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algn="ctr" rtl="0"/>
                      <a:r>
                        <a:rPr lang="en-AU" sz="1000" b="0">
                          <a:solidFill>
                            <a:schemeClr val="bg1"/>
                          </a:solidFill>
                          <a:latin typeface="+mn-lt"/>
                        </a:rPr>
                        <a:t>Large</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algn="ctr" rtl="0"/>
                      <a:r>
                        <a:rPr lang="en-AU" sz="1000" b="0">
                          <a:solidFill>
                            <a:schemeClr val="bg1"/>
                          </a:solidFill>
                          <a:latin typeface="+mn-lt"/>
                        </a:rPr>
                        <a:t>Metro</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tc>
                  <a:txBody>
                    <a:bodyPr/>
                    <a:lstStyle/>
                    <a:p>
                      <a:pPr algn="ctr" rtl="0"/>
                      <a:r>
                        <a:rPr lang="en-AU" sz="1000" b="0">
                          <a:solidFill>
                            <a:schemeClr val="bg1"/>
                          </a:solidFill>
                          <a:latin typeface="+mn-lt"/>
                        </a:rPr>
                        <a:t>Regional</a:t>
                      </a:r>
                    </a:p>
                  </a:txBody>
                  <a:tcPr marL="72000" marR="72000" marT="36000" marB="36000" anchor="ctr">
                    <a:lnL w="952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5D2B84"/>
                    </a:solidFill>
                  </a:tcPr>
                </a:tc>
                <a:extLst>
                  <a:ext uri="{0D108BD9-81ED-4DB2-BD59-A6C34878D82A}">
                    <a16:rowId xmlns:a16="http://schemas.microsoft.com/office/drawing/2014/main" val="1532683201"/>
                  </a:ext>
                </a:extLst>
              </a:tr>
              <a:tr h="253513">
                <a:tc>
                  <a:txBody>
                    <a:bodyPr/>
                    <a:lstStyle/>
                    <a:p>
                      <a:pPr algn="ctr" rtl="0"/>
                      <a:r>
                        <a:rPr lang="en-AU" sz="1100" b="1">
                          <a:latin typeface="+mn-lt"/>
                        </a:rPr>
                        <a:t>1</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VHOGEN</a:t>
                      </a:r>
                    </a:p>
                  </a:txBody>
                  <a:tcPr marL="72000" marR="72000" marT="36000" marB="36000"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marL="72000" marR="72000" marT="36000" marB="36000"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1324897814"/>
                  </a:ext>
                </a:extLst>
              </a:tr>
              <a:tr h="425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000000"/>
                          </a:solidFill>
                          <a:effectLst/>
                          <a:uLnTx/>
                          <a:uFillTx/>
                          <a:latin typeface="+mn-lt"/>
                          <a:ea typeface="+mn-ea"/>
                          <a:cs typeface="+mn-cs"/>
                        </a:rPr>
                        <a:t>2</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rPr>
                        <a:t>Albury Wodonga Hospital </a:t>
                      </a:r>
                    </a:p>
                  </a:txBody>
                  <a:tcPr marL="72000" marR="72000" marT="36000" marB="36000"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marL="72000" marR="72000" marT="36000" marB="36000"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3776379704"/>
                  </a:ext>
                </a:extLst>
              </a:tr>
              <a:tr h="425743">
                <a:tc>
                  <a:txBody>
                    <a:bodyPr/>
                    <a:lstStyle/>
                    <a:p>
                      <a:pPr algn="ctr" rtl="0"/>
                      <a:r>
                        <a:rPr lang="en-AU" sz="1100" b="1">
                          <a:latin typeface="+mn-lt"/>
                        </a:rPr>
                        <a:t>3</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Department of Transport</a:t>
                      </a:r>
                    </a:p>
                  </a:txBody>
                  <a:tcPr marL="72000" marR="72000" marT="36000" marB="36000"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algn="ctr" rtl="0"/>
                      <a:endParaRPr lang="en-AU" sz="1100">
                        <a:latin typeface="+mn-lt"/>
                      </a:endParaRPr>
                    </a:p>
                  </a:txBody>
                  <a:tcPr marL="72000" marR="72000" marT="36000" marB="36000"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100">
                          <a:latin typeface="+mn-lt"/>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907054172"/>
                  </a:ext>
                </a:extLst>
              </a:tr>
              <a:tr h="425743">
                <a:tc>
                  <a:txBody>
                    <a:bodyPr/>
                    <a:lstStyle/>
                    <a:p>
                      <a:pPr algn="ctr" rtl="0"/>
                      <a:r>
                        <a:rPr lang="en-AU" sz="1100" b="1">
                          <a:latin typeface="+mn-lt"/>
                        </a:rPr>
                        <a:t>4</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Court Services Victoria</a:t>
                      </a:r>
                    </a:p>
                  </a:txBody>
                  <a:tcPr marL="72000" marR="72000" marT="36000" marB="36000"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algn="ctr" rtl="0"/>
                      <a:endParaRPr lang="en-AU" sz="1100">
                        <a:latin typeface="+mn-lt"/>
                      </a:endParaRPr>
                    </a:p>
                  </a:txBody>
                  <a:tcPr marL="72000" marR="72000" marT="36000" marB="36000"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100">
                          <a:latin typeface="+mn-lt"/>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4061016254"/>
                  </a:ext>
                </a:extLst>
              </a:tr>
              <a:tr h="425743">
                <a:tc>
                  <a:txBody>
                    <a:bodyPr/>
                    <a:lstStyle/>
                    <a:p>
                      <a:pPr algn="ctr" rtl="0"/>
                      <a:r>
                        <a:rPr lang="en-AU" sz="1100" b="1">
                          <a:latin typeface="+mn-lt"/>
                        </a:rPr>
                        <a:t>5</a:t>
                      </a:r>
                    </a:p>
                  </a:txBody>
                  <a:tcPr marL="72000" marR="720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Phillip Island Nature Parks</a:t>
                      </a:r>
                    </a:p>
                  </a:txBody>
                  <a:tcPr marL="72000" marR="72000" marT="36000" marB="36000"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algn="ctr" rtl="0"/>
                      <a:endParaRPr lang="en-AU" sz="1100">
                        <a:latin typeface="+mn-lt"/>
                      </a:endParaRPr>
                    </a:p>
                  </a:txBody>
                  <a:tcPr marL="72000" marR="72000" marT="36000" marB="36000"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100">
                          <a:latin typeface="+mn-lt"/>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marL="72000" marR="72000" marT="36000" marB="3600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marL="72000" marR="72000" marT="36000" marB="3600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marL="72000" marR="72000" marT="36000" marB="36000"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2948835754"/>
                  </a:ext>
                </a:extLst>
              </a:tr>
              <a:tr h="446065">
                <a:tc>
                  <a:txBody>
                    <a:bodyPr/>
                    <a:lstStyle/>
                    <a:p>
                      <a:pPr algn="ctr" rtl="0"/>
                      <a:r>
                        <a:rPr lang="en-AU" sz="1100" b="1">
                          <a:latin typeface="+mn-lt"/>
                        </a:rPr>
                        <a:t>6</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East Gippsland Shire Council</a:t>
                      </a:r>
                    </a:p>
                  </a:txBody>
                  <a:tcPr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algn="ctr" rtl="0"/>
                      <a:endParaRPr lang="en-AU" sz="1100">
                        <a:latin typeface="+mn-lt"/>
                      </a:endParaRPr>
                    </a:p>
                  </a:txBody>
                  <a:tcPr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579771508"/>
                  </a:ext>
                </a:extLst>
              </a:tr>
              <a:tr h="270825">
                <a:tc>
                  <a:txBody>
                    <a:bodyPr/>
                    <a:lstStyle/>
                    <a:p>
                      <a:pPr algn="ctr" rtl="0"/>
                      <a:r>
                        <a:rPr lang="en-AU" sz="1100" b="1">
                          <a:latin typeface="+mn-lt"/>
                        </a:rPr>
                        <a:t>7</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City of Melbourne </a:t>
                      </a:r>
                    </a:p>
                  </a:txBody>
                  <a:tcPr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algn="ctr" rtl="0"/>
                      <a:endParaRPr lang="en-AU" sz="1100">
                        <a:latin typeface="+mn-lt"/>
                      </a:endParaRPr>
                    </a:p>
                  </a:txBody>
                  <a:tcPr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3000964409"/>
                  </a:ext>
                </a:extLst>
              </a:tr>
              <a:tr h="270825">
                <a:tc>
                  <a:txBody>
                    <a:bodyPr/>
                    <a:lstStyle/>
                    <a:p>
                      <a:pPr algn="ctr" rtl="0"/>
                      <a:r>
                        <a:rPr lang="en-AU" sz="1100" b="1">
                          <a:latin typeface="+mn-lt"/>
                        </a:rPr>
                        <a:t>8</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Monash University</a:t>
                      </a:r>
                    </a:p>
                  </a:txBody>
                  <a:tcPr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algn="ctr" rtl="0"/>
                      <a:endParaRPr lang="en-AU" sz="1100">
                        <a:latin typeface="+mn-lt"/>
                      </a:endParaRPr>
                    </a:p>
                  </a:txBody>
                  <a:tcPr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2886904460"/>
                  </a:ext>
                </a:extLst>
              </a:tr>
              <a:tr h="446065">
                <a:tc>
                  <a:txBody>
                    <a:bodyPr/>
                    <a:lstStyle/>
                    <a:p>
                      <a:pPr algn="ctr" rtl="0"/>
                      <a:r>
                        <a:rPr lang="en-AU" sz="1100" b="1">
                          <a:latin typeface="+mn-lt"/>
                        </a:rPr>
                        <a:t>9</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University of Melbourne</a:t>
                      </a:r>
                    </a:p>
                  </a:txBody>
                  <a:tcPr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algn="ctr" rtl="0"/>
                      <a:endParaRPr lang="en-AU" sz="1100">
                        <a:latin typeface="+mn-lt"/>
                      </a:endParaRPr>
                    </a:p>
                  </a:txBody>
                  <a:tcPr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1429553154"/>
                  </a:ext>
                </a:extLst>
              </a:tr>
              <a:tr h="270825">
                <a:tc>
                  <a:txBody>
                    <a:bodyPr/>
                    <a:lstStyle/>
                    <a:p>
                      <a:pPr algn="ctr" rtl="0"/>
                      <a:r>
                        <a:rPr lang="en-AU" sz="1100" b="1">
                          <a:latin typeface="+mn-lt"/>
                        </a:rPr>
                        <a:t>10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La Trobe University </a:t>
                      </a:r>
                    </a:p>
                  </a:txBody>
                  <a:tcPr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algn="ctr" rtl="0"/>
                      <a:endParaRPr lang="en-AU" sz="1100">
                        <a:latin typeface="+mn-lt"/>
                      </a:endParaRPr>
                    </a:p>
                  </a:txBody>
                  <a:tcPr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endParaRP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1660395615"/>
                  </a:ext>
                </a:extLst>
              </a:tr>
              <a:tr h="446065">
                <a:tc>
                  <a:txBody>
                    <a:bodyPr/>
                    <a:lstStyle/>
                    <a:p>
                      <a:pPr algn="ctr" rtl="0"/>
                      <a:r>
                        <a:rPr lang="en-AU" sz="1100" b="1">
                          <a:latin typeface="+mn-lt"/>
                        </a:rPr>
                        <a:t>11</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0" indent="0" rtl="0">
                        <a:buFont typeface="+mj-lt"/>
                        <a:buNone/>
                      </a:pPr>
                      <a:r>
                        <a:rPr lang="en-AU" sz="1100" b="0">
                          <a:latin typeface="+mn-lt"/>
                        </a:rPr>
                        <a:t>Goulburn Ovens Institute of TAFE</a:t>
                      </a:r>
                    </a:p>
                  </a:txBody>
                  <a:tcPr anchor="ctr">
                    <a:lnL w="1905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5">
                          <a:lumMod val="20000"/>
                          <a:lumOff val="80000"/>
                        </a:schemeClr>
                      </a:solidFill>
                      <a:prstDash val="solid"/>
                      <a:round/>
                      <a:headEnd type="none" w="med" len="med"/>
                      <a:tailEnd type="none" w="med" len="med"/>
                    </a:lnT>
                    <a:lnB w="1905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algn="ctr" rtl="0"/>
                      <a:endParaRPr lang="en-AU" sz="1100">
                        <a:latin typeface="+mn-lt"/>
                      </a:endParaRPr>
                    </a:p>
                  </a:txBody>
                  <a:tcPr anchor="ctr">
                    <a:lnL w="2857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algn="ctr" rtl="0"/>
                      <a:endParaRPr lang="en-AU" sz="1100">
                        <a:latin typeface="+mn-lt"/>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a:t>
                      </a:r>
                    </a:p>
                  </a:txBody>
                  <a:tcPr anchor="ctr">
                    <a:lnL w="952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ECFF"/>
                    </a:solidFill>
                  </a:tcPr>
                </a:tc>
                <a:extLst>
                  <a:ext uri="{0D108BD9-81ED-4DB2-BD59-A6C34878D82A}">
                    <a16:rowId xmlns:a16="http://schemas.microsoft.com/office/drawing/2014/main" val="3003310214"/>
                  </a:ext>
                </a:extLst>
              </a:tr>
            </a:tbl>
          </a:graphicData>
        </a:graphic>
      </p:graphicFrame>
      <p:sp>
        <p:nvSpPr>
          <p:cNvPr id="3" name="Slide Number Placeholder 4">
            <a:extLst>
              <a:ext uri="{FF2B5EF4-FFF2-40B4-BE49-F238E27FC236}">
                <a16:creationId xmlns:a16="http://schemas.microsoft.com/office/drawing/2014/main" id="{8C13C305-0E3F-F8A9-F6B8-46F4C5B82F22}"/>
              </a:ext>
            </a:extLst>
          </p:cNvPr>
          <p:cNvSpPr>
            <a:spLocks noGrp="1"/>
          </p:cNvSpPr>
          <p:nvPr>
            <p:ph type="sldNum" sz="quarter" idx="15"/>
          </p:nvPr>
        </p:nvSpPr>
        <p:spPr>
          <a:xfrm>
            <a:off x="10705800" y="6423661"/>
            <a:ext cx="720000" cy="252000"/>
          </a:xfrm>
        </p:spPr>
        <p:txBody>
          <a:bodyPr/>
          <a:lstStyle/>
          <a:p>
            <a:fld id="{F5AEA0E0-5CC6-4BD0-905C-A0021E419432}" type="slidenum">
              <a:rPr lang="en-AU" smtClean="0"/>
              <a:pPr/>
              <a:t>50</a:t>
            </a:fld>
            <a:endParaRPr lang="en-AU"/>
          </a:p>
        </p:txBody>
      </p:sp>
    </p:spTree>
    <p:extLst>
      <p:ext uri="{BB962C8B-B14F-4D97-AF65-F5344CB8AC3E}">
        <p14:creationId xmlns:p14="http://schemas.microsoft.com/office/powerpoint/2010/main" val="1607232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800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018136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651ABC36-A159-6B1F-C0E9-5B06D0705AD3}"/>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3" name="Picture 32" descr="Peacock with colourful feathers">
            <a:extLst>
              <a:ext uri="{FF2B5EF4-FFF2-40B4-BE49-F238E27FC236}">
                <a16:creationId xmlns:a16="http://schemas.microsoft.com/office/drawing/2014/main" id="{2649E24B-E893-1292-F0FE-A9E0C874D382}"/>
              </a:ext>
            </a:extLst>
          </p:cNvPr>
          <p:cNvPicPr>
            <a:picLocks noChangeAspect="1"/>
          </p:cNvPicPr>
          <p:nvPr/>
        </p:nvPicPr>
        <p:blipFill>
          <a:blip r:embed="rId6">
            <a:extLst>
              <a:ext uri="{28A0092B-C50C-407E-A947-70E740481C1C}">
                <a14:useLocalDpi xmlns:a14="http://schemas.microsoft.com/office/drawing/2010/main" val="0"/>
              </a:ext>
            </a:extLst>
          </a:blip>
          <a:srcRect l="11696" r="31724"/>
          <a:stretch/>
        </p:blipFill>
        <p:spPr>
          <a:xfrm>
            <a:off x="774693" y="1663852"/>
            <a:ext cx="3961696" cy="4668023"/>
          </a:xfrm>
          <a:prstGeom prst="roundRect">
            <a:avLst>
              <a:gd name="adj" fmla="val 9098"/>
            </a:avLst>
          </a:prstGeom>
          <a:solidFill>
            <a:srgbClr val="FFFFFF">
              <a:shade val="85000"/>
            </a:srgbClr>
          </a:solidFill>
          <a:ln>
            <a:noFill/>
          </a:ln>
          <a:effectLst>
            <a:reflection blurRad="12700" stA="0" endPos="28000" dist="5000" dir="5400000" sy="-100000" algn="bl" rotWithShape="0"/>
          </a:effectLst>
        </p:spPr>
      </p:pic>
      <p:sp>
        <p:nvSpPr>
          <p:cNvPr id="2" name="Title 1">
            <a:extLst>
              <a:ext uri="{FF2B5EF4-FFF2-40B4-BE49-F238E27FC236}">
                <a16:creationId xmlns:a16="http://schemas.microsoft.com/office/drawing/2014/main" id="{08FF5E47-5204-CE17-2F8C-4813723FC361}"/>
              </a:ext>
            </a:extLst>
          </p:cNvPr>
          <p:cNvSpPr>
            <a:spLocks noGrp="1"/>
          </p:cNvSpPr>
          <p:nvPr>
            <p:ph type="title"/>
          </p:nvPr>
        </p:nvSpPr>
        <p:spPr/>
        <p:txBody>
          <a:bodyPr vert="horz"/>
          <a:lstStyle/>
          <a:p>
            <a:r>
              <a:rPr lang="en-AU"/>
              <a:t>This project has engaged substantially with defined entities to review the effectiveness of the progress reporting and progress audit processes</a:t>
            </a:r>
          </a:p>
        </p:txBody>
      </p:sp>
      <p:sp>
        <p:nvSpPr>
          <p:cNvPr id="4" name="Text Placeholder 3">
            <a:extLst>
              <a:ext uri="{FF2B5EF4-FFF2-40B4-BE49-F238E27FC236}">
                <a16:creationId xmlns:a16="http://schemas.microsoft.com/office/drawing/2014/main" id="{392C56BE-0402-979C-CEC4-4D7CF73809DA}"/>
              </a:ext>
            </a:extLst>
          </p:cNvPr>
          <p:cNvSpPr>
            <a:spLocks noGrp="1"/>
          </p:cNvSpPr>
          <p:nvPr>
            <p:ph type="body" sz="quarter" idx="13"/>
          </p:nvPr>
        </p:nvSpPr>
        <p:spPr/>
        <p:txBody>
          <a:bodyPr/>
          <a:lstStyle/>
          <a:p>
            <a:endParaRPr lang="en-AU"/>
          </a:p>
        </p:txBody>
      </p:sp>
      <p:sp>
        <p:nvSpPr>
          <p:cNvPr id="11" name="Rounded Rectangle 10">
            <a:extLst>
              <a:ext uri="{FF2B5EF4-FFF2-40B4-BE49-F238E27FC236}">
                <a16:creationId xmlns:a16="http://schemas.microsoft.com/office/drawing/2014/main" id="{49DEEB04-7CDA-7A44-4783-57ADA4888210}"/>
              </a:ext>
            </a:extLst>
          </p:cNvPr>
          <p:cNvSpPr/>
          <p:nvPr/>
        </p:nvSpPr>
        <p:spPr>
          <a:xfrm>
            <a:off x="766200" y="1801175"/>
            <a:ext cx="3970188" cy="4530700"/>
          </a:xfrm>
          <a:prstGeom prst="roundRect">
            <a:avLst>
              <a:gd name="adj" fmla="val 9607"/>
            </a:avLst>
          </a:prstGeom>
          <a:gradFill>
            <a:gsLst>
              <a:gs pos="0">
                <a:schemeClr val="tx1">
                  <a:alpha val="0"/>
                </a:schemeClr>
              </a:gs>
              <a:gs pos="72000">
                <a:schemeClr val="tx1">
                  <a:alpha val="75000"/>
                </a:schemeClr>
              </a:gs>
            </a:gsLst>
            <a:lin ang="5400000" scaled="1"/>
          </a:gradFill>
          <a:ln w="25400" cap="flat" cmpd="sng" algn="ctr">
            <a:noFill/>
            <a:prstDash val="solid"/>
          </a:ln>
          <a:effectLst/>
        </p:spPr>
        <p:txBody>
          <a:bodyPr lIns="108000" tIns="36000" rIns="10800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600"/>
              </a:spcAft>
              <a:buClrTx/>
              <a:buSzTx/>
              <a:buFontTx/>
              <a:buNone/>
              <a:tabLst/>
              <a:defRPr/>
            </a:pPr>
            <a:endParaRPr lang="en-AU" sz="1200" b="1">
              <a:solidFill>
                <a:schemeClr val="bg1"/>
              </a:solidFill>
            </a:endParaRPr>
          </a:p>
          <a:p>
            <a:pPr marL="0" marR="0" lvl="0" indent="0" defTabSz="914400" eaLnBrk="1" fontAlgn="auto" latinLnBrk="0" hangingPunct="1">
              <a:lnSpc>
                <a:spcPct val="100000"/>
              </a:lnSpc>
              <a:spcBef>
                <a:spcPts val="0"/>
              </a:spcBef>
              <a:spcAft>
                <a:spcPts val="600"/>
              </a:spcAft>
              <a:buClrTx/>
              <a:buSzTx/>
              <a:buFontTx/>
              <a:buNone/>
              <a:tabLst/>
              <a:defRPr/>
            </a:pPr>
            <a:r>
              <a:rPr lang="en-AU" sz="1400" b="1">
                <a:solidFill>
                  <a:schemeClr val="bg1"/>
                </a:solidFill>
              </a:rPr>
              <a:t>The Commission for Gender Equality in the Public Sector (CGEPS) is in the process of gathering feedback and exploring ways to improve the process for progress reporting and progress audits. </a:t>
            </a:r>
          </a:p>
          <a:p>
            <a:pPr marL="0" marR="0" lvl="0" indent="0" defTabSz="914400" eaLnBrk="1" fontAlgn="auto" latinLnBrk="0" hangingPunct="1">
              <a:lnSpc>
                <a:spcPct val="100000"/>
              </a:lnSpc>
              <a:spcBef>
                <a:spcPts val="0"/>
              </a:spcBef>
              <a:spcAft>
                <a:spcPts val="600"/>
              </a:spcAft>
              <a:buClrTx/>
              <a:buSzTx/>
              <a:buFontTx/>
              <a:buNone/>
              <a:tabLst/>
              <a:defRPr/>
            </a:pPr>
            <a:r>
              <a:rPr lang="en-AU" sz="1400" b="1">
                <a:solidFill>
                  <a:schemeClr val="bg1"/>
                </a:solidFill>
              </a:rPr>
              <a:t>CGEPS engaged Right Lane Consulting to review the efficiency and effectiveness of the progress reporting and audit processes through engagement with defined entities. </a:t>
            </a:r>
          </a:p>
          <a:p>
            <a:pPr marL="0" marR="0" lvl="0" indent="0" defTabSz="914400" eaLnBrk="1" fontAlgn="auto" latinLnBrk="0" hangingPunct="1">
              <a:lnSpc>
                <a:spcPct val="100000"/>
              </a:lnSpc>
              <a:spcBef>
                <a:spcPts val="0"/>
              </a:spcBef>
              <a:spcAft>
                <a:spcPts val="600"/>
              </a:spcAft>
              <a:buClrTx/>
              <a:buSzTx/>
              <a:buFontTx/>
              <a:buNone/>
              <a:tabLst/>
              <a:defRPr/>
            </a:pPr>
            <a:r>
              <a:rPr lang="en-AU" sz="1400" b="1">
                <a:solidFill>
                  <a:schemeClr val="bg1"/>
                </a:solidFill>
              </a:rPr>
              <a:t>The objective of this report is to identify enablers, challenges and possible opportunities for improvement in progress reporting and progress audit processes.</a:t>
            </a:r>
            <a:endParaRPr kumimoji="0" lang="en-AU" sz="1400" b="1" i="0" u="none" strike="noStrike" kern="0" cap="none" spc="0" normalizeH="0" baseline="0">
              <a:ln>
                <a:noFill/>
              </a:ln>
              <a:solidFill>
                <a:schemeClr val="bg1"/>
              </a:solidFill>
              <a:effectLst/>
              <a:uLnTx/>
              <a:uFillTx/>
              <a:latin typeface="Arial"/>
              <a:ea typeface="+mn-ea"/>
              <a:cs typeface="Arial"/>
            </a:endParaRPr>
          </a:p>
        </p:txBody>
      </p:sp>
      <p:grpSp>
        <p:nvGrpSpPr>
          <p:cNvPr id="35" name="Group 34">
            <a:extLst>
              <a:ext uri="{FF2B5EF4-FFF2-40B4-BE49-F238E27FC236}">
                <a16:creationId xmlns:a16="http://schemas.microsoft.com/office/drawing/2014/main" id="{D5141459-B77C-063D-83EE-F34CEB84E2A8}"/>
              </a:ext>
              <a:ext uri="{C183D7F6-B498-43B3-948B-1728B52AA6E4}">
                <adec:decorative xmlns:adec="http://schemas.microsoft.com/office/drawing/2017/decorative" val="1"/>
              </a:ext>
            </a:extLst>
          </p:cNvPr>
          <p:cNvGrpSpPr/>
          <p:nvPr/>
        </p:nvGrpSpPr>
        <p:grpSpPr>
          <a:xfrm>
            <a:off x="1027371" y="1821723"/>
            <a:ext cx="874941" cy="952299"/>
            <a:chOff x="828958" y="1640703"/>
            <a:chExt cx="833275" cy="906948"/>
          </a:xfrm>
        </p:grpSpPr>
        <p:sp>
          <p:nvSpPr>
            <p:cNvPr id="7" name="Freeform: Shape 6">
              <a:extLst>
                <a:ext uri="{FF2B5EF4-FFF2-40B4-BE49-F238E27FC236}">
                  <a16:creationId xmlns:a16="http://schemas.microsoft.com/office/drawing/2014/main" id="{33CE5922-ACD7-DF78-7885-FF831D91DF55}"/>
                </a:ext>
              </a:extLst>
            </p:cNvPr>
            <p:cNvSpPr/>
            <p:nvPr/>
          </p:nvSpPr>
          <p:spPr>
            <a:xfrm>
              <a:off x="828958" y="1710215"/>
              <a:ext cx="681598" cy="837436"/>
            </a:xfrm>
            <a:custGeom>
              <a:avLst/>
              <a:gdLst>
                <a:gd name="connsiteX0" fmla="*/ 0 w 681598"/>
                <a:gd name="connsiteY0" fmla="*/ 0 h 837436"/>
                <a:gd name="connsiteX1" fmla="*/ 681598 w 681598"/>
                <a:gd name="connsiteY1" fmla="*/ 0 h 837436"/>
                <a:gd name="connsiteX2" fmla="*/ 681598 w 681598"/>
                <a:gd name="connsiteY2" fmla="*/ 837437 h 837436"/>
                <a:gd name="connsiteX3" fmla="*/ 0 w 681598"/>
                <a:gd name="connsiteY3" fmla="*/ 837437 h 837436"/>
              </a:gdLst>
              <a:ahLst/>
              <a:cxnLst>
                <a:cxn ang="0">
                  <a:pos x="connsiteX0" y="connsiteY0"/>
                </a:cxn>
                <a:cxn ang="0">
                  <a:pos x="connsiteX1" y="connsiteY1"/>
                </a:cxn>
                <a:cxn ang="0">
                  <a:pos x="connsiteX2" y="connsiteY2"/>
                </a:cxn>
                <a:cxn ang="0">
                  <a:pos x="connsiteX3" y="connsiteY3"/>
                </a:cxn>
              </a:cxnLst>
              <a:rect l="l" t="t" r="r" b="b"/>
              <a:pathLst>
                <a:path w="681598" h="837436">
                  <a:moveTo>
                    <a:pt x="0" y="0"/>
                  </a:moveTo>
                  <a:lnTo>
                    <a:pt x="681598" y="0"/>
                  </a:lnTo>
                  <a:lnTo>
                    <a:pt x="681598" y="837437"/>
                  </a:lnTo>
                  <a:lnTo>
                    <a:pt x="0" y="837437"/>
                  </a:lnTo>
                  <a:close/>
                </a:path>
              </a:pathLst>
            </a:custGeom>
            <a:solidFill>
              <a:srgbClr val="7030A0"/>
            </a:solidFill>
            <a:ln w="0" cap="flat">
              <a:noFill/>
              <a:prstDash val="solid"/>
              <a:miter/>
            </a:ln>
          </p:spPr>
          <p:txBody>
            <a:bodyPr lIns="108000" tIns="36000" rIns="108000" bIns="36000" rtlCol="0" anchor="ctr"/>
            <a:lstStyle/>
            <a:p>
              <a:endParaRPr lang="en-AU" dirty="0"/>
            </a:p>
          </p:txBody>
        </p:sp>
        <p:sp>
          <p:nvSpPr>
            <p:cNvPr id="9" name="Freeform: Shape 8">
              <a:extLst>
                <a:ext uri="{FF2B5EF4-FFF2-40B4-BE49-F238E27FC236}">
                  <a16:creationId xmlns:a16="http://schemas.microsoft.com/office/drawing/2014/main" id="{732F7832-DFB6-8A26-0D27-16D85C85E29A}"/>
                </a:ext>
              </a:extLst>
            </p:cNvPr>
            <p:cNvSpPr/>
            <p:nvPr/>
          </p:nvSpPr>
          <p:spPr>
            <a:xfrm>
              <a:off x="910777" y="1759446"/>
              <a:ext cx="517959" cy="706386"/>
            </a:xfrm>
            <a:custGeom>
              <a:avLst/>
              <a:gdLst>
                <a:gd name="connsiteX0" fmla="*/ 0 w 517959"/>
                <a:gd name="connsiteY0" fmla="*/ 0 h 706386"/>
                <a:gd name="connsiteX1" fmla="*/ 517959 w 517959"/>
                <a:gd name="connsiteY1" fmla="*/ 0 h 706386"/>
                <a:gd name="connsiteX2" fmla="*/ 517959 w 517959"/>
                <a:gd name="connsiteY2" fmla="*/ 706387 h 706386"/>
                <a:gd name="connsiteX3" fmla="*/ 0 w 517959"/>
                <a:gd name="connsiteY3" fmla="*/ 706387 h 706386"/>
              </a:gdLst>
              <a:ahLst/>
              <a:cxnLst>
                <a:cxn ang="0">
                  <a:pos x="connsiteX0" y="connsiteY0"/>
                </a:cxn>
                <a:cxn ang="0">
                  <a:pos x="connsiteX1" y="connsiteY1"/>
                </a:cxn>
                <a:cxn ang="0">
                  <a:pos x="connsiteX2" y="connsiteY2"/>
                </a:cxn>
                <a:cxn ang="0">
                  <a:pos x="connsiteX3" y="connsiteY3"/>
                </a:cxn>
              </a:cxnLst>
              <a:rect l="l" t="t" r="r" b="b"/>
              <a:pathLst>
                <a:path w="517959" h="706386">
                  <a:moveTo>
                    <a:pt x="0" y="0"/>
                  </a:moveTo>
                  <a:lnTo>
                    <a:pt x="517959" y="0"/>
                  </a:lnTo>
                  <a:lnTo>
                    <a:pt x="517959" y="706387"/>
                  </a:lnTo>
                  <a:lnTo>
                    <a:pt x="0" y="706387"/>
                  </a:lnTo>
                  <a:close/>
                </a:path>
              </a:pathLst>
            </a:custGeom>
            <a:solidFill>
              <a:srgbClr val="FFFFFF"/>
            </a:solidFill>
            <a:ln w="0" cap="flat">
              <a:noFill/>
              <a:prstDash val="solid"/>
              <a:miter/>
            </a:ln>
          </p:spPr>
          <p:txBody>
            <a:bodyPr lIns="108000" tIns="36000" rIns="108000" bIns="36000" rtlCol="0" anchor="ctr"/>
            <a:lstStyle/>
            <a:p>
              <a:endParaRPr lang="en-AU" dirty="0"/>
            </a:p>
          </p:txBody>
        </p:sp>
        <p:grpSp>
          <p:nvGrpSpPr>
            <p:cNvPr id="10" name="Graphic 4">
              <a:extLst>
                <a:ext uri="{FF2B5EF4-FFF2-40B4-BE49-F238E27FC236}">
                  <a16:creationId xmlns:a16="http://schemas.microsoft.com/office/drawing/2014/main" id="{CFCA209E-5100-C482-1B9F-B15B915AF66A}"/>
                </a:ext>
              </a:extLst>
            </p:cNvPr>
            <p:cNvGrpSpPr/>
            <p:nvPr/>
          </p:nvGrpSpPr>
          <p:grpSpPr>
            <a:xfrm>
              <a:off x="994677" y="1640703"/>
              <a:ext cx="667556" cy="781792"/>
              <a:chOff x="994677" y="1640703"/>
              <a:chExt cx="667556" cy="781792"/>
            </a:xfrm>
          </p:grpSpPr>
          <p:sp>
            <p:nvSpPr>
              <p:cNvPr id="18" name="Freeform: Shape 17">
                <a:extLst>
                  <a:ext uri="{FF2B5EF4-FFF2-40B4-BE49-F238E27FC236}">
                    <a16:creationId xmlns:a16="http://schemas.microsoft.com/office/drawing/2014/main" id="{4EC58DF1-D8F7-ED51-1A88-022B99EFD42D}"/>
                  </a:ext>
                </a:extLst>
              </p:cNvPr>
              <p:cNvSpPr/>
              <p:nvPr/>
            </p:nvSpPr>
            <p:spPr>
              <a:xfrm>
                <a:off x="994677" y="1640703"/>
                <a:ext cx="357960" cy="146997"/>
              </a:xfrm>
              <a:custGeom>
                <a:avLst/>
                <a:gdLst>
                  <a:gd name="connsiteX0" fmla="*/ 75926 w 357960"/>
                  <a:gd name="connsiteY0" fmla="*/ 0 h 146997"/>
                  <a:gd name="connsiteX1" fmla="*/ 282035 w 357960"/>
                  <a:gd name="connsiteY1" fmla="*/ 0 h 146997"/>
                  <a:gd name="connsiteX2" fmla="*/ 357961 w 357960"/>
                  <a:gd name="connsiteY2" fmla="*/ 75926 h 146997"/>
                  <a:gd name="connsiteX3" fmla="*/ 357961 w 357960"/>
                  <a:gd name="connsiteY3" fmla="*/ 146998 h 146997"/>
                  <a:gd name="connsiteX4" fmla="*/ 0 w 357960"/>
                  <a:gd name="connsiteY4" fmla="*/ 146998 h 146997"/>
                  <a:gd name="connsiteX5" fmla="*/ 0 w 357960"/>
                  <a:gd name="connsiteY5" fmla="*/ 75926 h 146997"/>
                  <a:gd name="connsiteX6" fmla="*/ 75926 w 357960"/>
                  <a:gd name="connsiteY6" fmla="*/ 0 h 14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60" h="146997">
                    <a:moveTo>
                      <a:pt x="75926" y="0"/>
                    </a:moveTo>
                    <a:lnTo>
                      <a:pt x="282035" y="0"/>
                    </a:lnTo>
                    <a:cubicBezTo>
                      <a:pt x="323985" y="0"/>
                      <a:pt x="357961" y="33976"/>
                      <a:pt x="357961" y="75926"/>
                    </a:cubicBezTo>
                    <a:lnTo>
                      <a:pt x="357961" y="146998"/>
                    </a:lnTo>
                    <a:lnTo>
                      <a:pt x="0" y="146998"/>
                    </a:lnTo>
                    <a:lnTo>
                      <a:pt x="0" y="75926"/>
                    </a:lnTo>
                    <a:cubicBezTo>
                      <a:pt x="0" y="33976"/>
                      <a:pt x="33976" y="0"/>
                      <a:pt x="75926" y="0"/>
                    </a:cubicBezTo>
                  </a:path>
                </a:pathLst>
              </a:custGeom>
              <a:solidFill>
                <a:srgbClr val="0FA18D"/>
              </a:solidFill>
              <a:ln w="0" cap="flat">
                <a:noFill/>
                <a:prstDash val="solid"/>
                <a:miter/>
              </a:ln>
            </p:spPr>
            <p:txBody>
              <a:bodyPr lIns="108000" tIns="36000" rIns="108000" bIns="36000" rtlCol="0" anchor="ctr"/>
              <a:lstStyle/>
              <a:p>
                <a:endParaRPr lang="en-AU" dirty="0"/>
              </a:p>
            </p:txBody>
          </p:sp>
          <p:sp>
            <p:nvSpPr>
              <p:cNvPr id="19" name="Freeform: Shape 18">
                <a:extLst>
                  <a:ext uri="{FF2B5EF4-FFF2-40B4-BE49-F238E27FC236}">
                    <a16:creationId xmlns:a16="http://schemas.microsoft.com/office/drawing/2014/main" id="{3509AC01-EDD0-D436-3D7D-E025CFD571A6}"/>
                  </a:ext>
                </a:extLst>
              </p:cNvPr>
              <p:cNvSpPr/>
              <p:nvPr/>
            </p:nvSpPr>
            <p:spPr>
              <a:xfrm>
                <a:off x="1316581" y="2076843"/>
                <a:ext cx="345652" cy="345652"/>
              </a:xfrm>
              <a:custGeom>
                <a:avLst/>
                <a:gdLst>
                  <a:gd name="connsiteX0" fmla="*/ 0 w 345652"/>
                  <a:gd name="connsiteY0" fmla="*/ 172826 h 345652"/>
                  <a:gd name="connsiteX1" fmla="*/ 172826 w 345652"/>
                  <a:gd name="connsiteY1" fmla="*/ 0 h 345652"/>
                  <a:gd name="connsiteX2" fmla="*/ 345653 w 345652"/>
                  <a:gd name="connsiteY2" fmla="*/ 172826 h 345652"/>
                  <a:gd name="connsiteX3" fmla="*/ 172826 w 345652"/>
                  <a:gd name="connsiteY3" fmla="*/ 345653 h 345652"/>
                  <a:gd name="connsiteX4" fmla="*/ 0 w 345652"/>
                  <a:gd name="connsiteY4" fmla="*/ 172826 h 34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2" h="345652">
                    <a:moveTo>
                      <a:pt x="0" y="172826"/>
                    </a:moveTo>
                    <a:cubicBezTo>
                      <a:pt x="0" y="77313"/>
                      <a:pt x="77313" y="0"/>
                      <a:pt x="172826" y="0"/>
                    </a:cubicBezTo>
                    <a:cubicBezTo>
                      <a:pt x="268340" y="0"/>
                      <a:pt x="345653" y="77313"/>
                      <a:pt x="345653" y="172826"/>
                    </a:cubicBezTo>
                    <a:cubicBezTo>
                      <a:pt x="345653" y="268340"/>
                      <a:pt x="268340" y="345653"/>
                      <a:pt x="172826" y="345653"/>
                    </a:cubicBezTo>
                    <a:cubicBezTo>
                      <a:pt x="77313" y="345653"/>
                      <a:pt x="0" y="268340"/>
                      <a:pt x="0" y="172826"/>
                    </a:cubicBezTo>
                  </a:path>
                </a:pathLst>
              </a:custGeom>
              <a:solidFill>
                <a:srgbClr val="0FA18D"/>
              </a:solidFill>
              <a:ln w="0" cap="flat">
                <a:noFill/>
                <a:prstDash val="solid"/>
                <a:miter/>
              </a:ln>
            </p:spPr>
            <p:txBody>
              <a:bodyPr lIns="108000" tIns="36000" rIns="108000" bIns="36000" rtlCol="0" anchor="ctr"/>
              <a:lstStyle/>
              <a:p>
                <a:endParaRPr lang="en-AU" dirty="0"/>
              </a:p>
            </p:txBody>
          </p:sp>
          <p:sp>
            <p:nvSpPr>
              <p:cNvPr id="20" name="Freeform: Shape 19">
                <a:extLst>
                  <a:ext uri="{FF2B5EF4-FFF2-40B4-BE49-F238E27FC236}">
                    <a16:creationId xmlns:a16="http://schemas.microsoft.com/office/drawing/2014/main" id="{BBC64631-EBA2-8C63-038B-B12AC03BCFCF}"/>
                  </a:ext>
                </a:extLst>
              </p:cNvPr>
              <p:cNvSpPr/>
              <p:nvPr/>
            </p:nvSpPr>
            <p:spPr>
              <a:xfrm>
                <a:off x="1407068" y="2188998"/>
                <a:ext cx="173519" cy="111115"/>
              </a:xfrm>
              <a:custGeom>
                <a:avLst/>
                <a:gdLst>
                  <a:gd name="connsiteX0" fmla="*/ 0 w 173519"/>
                  <a:gd name="connsiteY0" fmla="*/ 48710 h 111115"/>
                  <a:gd name="connsiteX1" fmla="*/ 62405 w 173519"/>
                  <a:gd name="connsiteY1" fmla="*/ 111115 h 111115"/>
                  <a:gd name="connsiteX2" fmla="*/ 173520 w 173519"/>
                  <a:gd name="connsiteY2" fmla="*/ 0 h 111115"/>
                </a:gdLst>
                <a:ahLst/>
                <a:cxnLst>
                  <a:cxn ang="0">
                    <a:pos x="connsiteX0" y="connsiteY0"/>
                  </a:cxn>
                  <a:cxn ang="0">
                    <a:pos x="connsiteX1" y="connsiteY1"/>
                  </a:cxn>
                  <a:cxn ang="0">
                    <a:pos x="connsiteX2" y="connsiteY2"/>
                  </a:cxn>
                </a:cxnLst>
                <a:rect l="l" t="t" r="r" b="b"/>
                <a:pathLst>
                  <a:path w="173519" h="111115">
                    <a:moveTo>
                      <a:pt x="0" y="48710"/>
                    </a:moveTo>
                    <a:lnTo>
                      <a:pt x="62405" y="111115"/>
                    </a:lnTo>
                    <a:lnTo>
                      <a:pt x="173520" y="0"/>
                    </a:lnTo>
                  </a:path>
                </a:pathLst>
              </a:custGeom>
              <a:noFill/>
              <a:ln w="18690" cap="flat">
                <a:solidFill>
                  <a:srgbClr val="373D48"/>
                </a:solidFill>
                <a:prstDash val="solid"/>
                <a:miter/>
              </a:ln>
            </p:spPr>
            <p:txBody>
              <a:bodyPr lIns="108000" tIns="36000" rIns="108000" bIns="36000" rtlCol="0" anchor="ctr"/>
              <a:lstStyle/>
              <a:p>
                <a:endParaRPr lang="en-AU" dirty="0"/>
              </a:p>
            </p:txBody>
          </p:sp>
          <p:sp>
            <p:nvSpPr>
              <p:cNvPr id="21" name="Freeform: Shape 20">
                <a:extLst>
                  <a:ext uri="{FF2B5EF4-FFF2-40B4-BE49-F238E27FC236}">
                    <a16:creationId xmlns:a16="http://schemas.microsoft.com/office/drawing/2014/main" id="{075EB544-C693-7977-7E49-E5FF6AFB13EA}"/>
                  </a:ext>
                </a:extLst>
              </p:cNvPr>
              <p:cNvSpPr/>
              <p:nvPr/>
            </p:nvSpPr>
            <p:spPr>
              <a:xfrm>
                <a:off x="994850" y="1906444"/>
                <a:ext cx="367667" cy="17334"/>
              </a:xfrm>
              <a:custGeom>
                <a:avLst/>
                <a:gdLst>
                  <a:gd name="connsiteX0" fmla="*/ 0 w 367667"/>
                  <a:gd name="connsiteY0" fmla="*/ 0 h 17334"/>
                  <a:gd name="connsiteX1" fmla="*/ 367668 w 367667"/>
                  <a:gd name="connsiteY1" fmla="*/ 0 h 17334"/>
                </a:gdLst>
                <a:ahLst/>
                <a:cxnLst>
                  <a:cxn ang="0">
                    <a:pos x="connsiteX0" y="connsiteY0"/>
                  </a:cxn>
                  <a:cxn ang="0">
                    <a:pos x="connsiteX1" y="connsiteY1"/>
                  </a:cxn>
                </a:cxnLst>
                <a:rect l="l" t="t" r="r" b="b"/>
                <a:pathLst>
                  <a:path w="367667" h="17334">
                    <a:moveTo>
                      <a:pt x="0" y="0"/>
                    </a:moveTo>
                    <a:lnTo>
                      <a:pt x="367668" y="0"/>
                    </a:lnTo>
                  </a:path>
                </a:pathLst>
              </a:custGeom>
              <a:ln w="18690" cap="flat">
                <a:solidFill>
                  <a:srgbClr val="373D48"/>
                </a:solidFill>
                <a:prstDash val="solid"/>
                <a:miter/>
              </a:ln>
            </p:spPr>
            <p:txBody>
              <a:bodyPr lIns="108000" tIns="36000" rIns="108000" bIns="36000" rtlCol="0" anchor="ctr"/>
              <a:lstStyle/>
              <a:p>
                <a:endParaRPr lang="en-AU" dirty="0"/>
              </a:p>
            </p:txBody>
          </p:sp>
          <p:sp>
            <p:nvSpPr>
              <p:cNvPr id="22" name="Freeform: Shape 21">
                <a:extLst>
                  <a:ext uri="{FF2B5EF4-FFF2-40B4-BE49-F238E27FC236}">
                    <a16:creationId xmlns:a16="http://schemas.microsoft.com/office/drawing/2014/main" id="{5268B6F8-9636-B30A-EBBD-D5B6ED873BF5}"/>
                  </a:ext>
                </a:extLst>
              </p:cNvPr>
              <p:cNvSpPr/>
              <p:nvPr/>
            </p:nvSpPr>
            <p:spPr>
              <a:xfrm>
                <a:off x="994850" y="1983756"/>
                <a:ext cx="367667" cy="17334"/>
              </a:xfrm>
              <a:custGeom>
                <a:avLst/>
                <a:gdLst>
                  <a:gd name="connsiteX0" fmla="*/ 0 w 367667"/>
                  <a:gd name="connsiteY0" fmla="*/ 0 h 17334"/>
                  <a:gd name="connsiteX1" fmla="*/ 367668 w 367667"/>
                  <a:gd name="connsiteY1" fmla="*/ 0 h 17334"/>
                </a:gdLst>
                <a:ahLst/>
                <a:cxnLst>
                  <a:cxn ang="0">
                    <a:pos x="connsiteX0" y="connsiteY0"/>
                  </a:cxn>
                  <a:cxn ang="0">
                    <a:pos x="connsiteX1" y="connsiteY1"/>
                  </a:cxn>
                </a:cxnLst>
                <a:rect l="l" t="t" r="r" b="b"/>
                <a:pathLst>
                  <a:path w="367667" h="17334">
                    <a:moveTo>
                      <a:pt x="0" y="0"/>
                    </a:moveTo>
                    <a:lnTo>
                      <a:pt x="367668" y="0"/>
                    </a:lnTo>
                  </a:path>
                </a:pathLst>
              </a:custGeom>
              <a:ln w="8653" cap="flat">
                <a:solidFill>
                  <a:srgbClr val="373D48"/>
                </a:solidFill>
                <a:prstDash val="solid"/>
                <a:miter/>
              </a:ln>
            </p:spPr>
            <p:txBody>
              <a:bodyPr lIns="108000" tIns="36000" rIns="108000" bIns="36000" rtlCol="0" anchor="ctr"/>
              <a:lstStyle/>
              <a:p>
                <a:endParaRPr lang="en-AU" dirty="0"/>
              </a:p>
            </p:txBody>
          </p:sp>
          <p:sp>
            <p:nvSpPr>
              <p:cNvPr id="23" name="Freeform: Shape 22">
                <a:extLst>
                  <a:ext uri="{FF2B5EF4-FFF2-40B4-BE49-F238E27FC236}">
                    <a16:creationId xmlns:a16="http://schemas.microsoft.com/office/drawing/2014/main" id="{6DC659E1-CDD4-97A4-F61F-DBDD0091A9C6}"/>
                  </a:ext>
                </a:extLst>
              </p:cNvPr>
              <p:cNvSpPr/>
              <p:nvPr/>
            </p:nvSpPr>
            <p:spPr>
              <a:xfrm>
                <a:off x="994850" y="1983756"/>
                <a:ext cx="357960" cy="17334"/>
              </a:xfrm>
              <a:custGeom>
                <a:avLst/>
                <a:gdLst>
                  <a:gd name="connsiteX0" fmla="*/ 0 w 357960"/>
                  <a:gd name="connsiteY0" fmla="*/ 0 h 17334"/>
                  <a:gd name="connsiteX1" fmla="*/ 357960 w 357960"/>
                  <a:gd name="connsiteY1" fmla="*/ 0 h 17334"/>
                </a:gdLst>
                <a:ahLst/>
                <a:cxnLst>
                  <a:cxn ang="0">
                    <a:pos x="connsiteX0" y="connsiteY0"/>
                  </a:cxn>
                  <a:cxn ang="0">
                    <a:pos x="connsiteX1" y="connsiteY1"/>
                  </a:cxn>
                </a:cxnLst>
                <a:rect l="l" t="t" r="r" b="b"/>
                <a:pathLst>
                  <a:path w="357960" h="17334">
                    <a:moveTo>
                      <a:pt x="0" y="0"/>
                    </a:moveTo>
                    <a:lnTo>
                      <a:pt x="357960" y="0"/>
                    </a:lnTo>
                  </a:path>
                </a:pathLst>
              </a:custGeom>
              <a:ln w="18690" cap="flat">
                <a:solidFill>
                  <a:srgbClr val="373D48"/>
                </a:solidFill>
                <a:prstDash val="solid"/>
                <a:miter/>
              </a:ln>
            </p:spPr>
            <p:txBody>
              <a:bodyPr lIns="108000" tIns="36000" rIns="108000" bIns="36000" rtlCol="0" anchor="ctr"/>
              <a:lstStyle/>
              <a:p>
                <a:endParaRPr lang="en-AU" dirty="0"/>
              </a:p>
            </p:txBody>
          </p:sp>
          <p:sp>
            <p:nvSpPr>
              <p:cNvPr id="24" name="Freeform: Shape 23">
                <a:extLst>
                  <a:ext uri="{FF2B5EF4-FFF2-40B4-BE49-F238E27FC236}">
                    <a16:creationId xmlns:a16="http://schemas.microsoft.com/office/drawing/2014/main" id="{D4826D49-22A4-FA72-93BD-0495BF9B2EE8}"/>
                  </a:ext>
                </a:extLst>
              </p:cNvPr>
              <p:cNvSpPr/>
              <p:nvPr/>
            </p:nvSpPr>
            <p:spPr>
              <a:xfrm>
                <a:off x="994850" y="2060895"/>
                <a:ext cx="357960" cy="17334"/>
              </a:xfrm>
              <a:custGeom>
                <a:avLst/>
                <a:gdLst>
                  <a:gd name="connsiteX0" fmla="*/ 0 w 357960"/>
                  <a:gd name="connsiteY0" fmla="*/ 0 h 17334"/>
                  <a:gd name="connsiteX1" fmla="*/ 357960 w 357960"/>
                  <a:gd name="connsiteY1" fmla="*/ 0 h 17334"/>
                </a:gdLst>
                <a:ahLst/>
                <a:cxnLst>
                  <a:cxn ang="0">
                    <a:pos x="connsiteX0" y="connsiteY0"/>
                  </a:cxn>
                  <a:cxn ang="0">
                    <a:pos x="connsiteX1" y="connsiteY1"/>
                  </a:cxn>
                </a:cxnLst>
                <a:rect l="l" t="t" r="r" b="b"/>
                <a:pathLst>
                  <a:path w="357960" h="17334">
                    <a:moveTo>
                      <a:pt x="0" y="0"/>
                    </a:moveTo>
                    <a:lnTo>
                      <a:pt x="357960" y="0"/>
                    </a:lnTo>
                  </a:path>
                </a:pathLst>
              </a:custGeom>
              <a:ln w="18690" cap="flat">
                <a:solidFill>
                  <a:srgbClr val="373D48"/>
                </a:solidFill>
                <a:prstDash val="solid"/>
                <a:miter/>
              </a:ln>
            </p:spPr>
            <p:txBody>
              <a:bodyPr lIns="108000" tIns="36000" rIns="108000" bIns="36000" rtlCol="0" anchor="ctr"/>
              <a:lstStyle/>
              <a:p>
                <a:endParaRPr lang="en-AU" dirty="0"/>
              </a:p>
            </p:txBody>
          </p:sp>
          <p:sp>
            <p:nvSpPr>
              <p:cNvPr id="25" name="Freeform: Shape 24">
                <a:extLst>
                  <a:ext uri="{FF2B5EF4-FFF2-40B4-BE49-F238E27FC236}">
                    <a16:creationId xmlns:a16="http://schemas.microsoft.com/office/drawing/2014/main" id="{84B2602A-B155-EBC8-B0C0-C9B1C1C9ABD4}"/>
                  </a:ext>
                </a:extLst>
              </p:cNvPr>
              <p:cNvSpPr/>
              <p:nvPr/>
            </p:nvSpPr>
            <p:spPr>
              <a:xfrm>
                <a:off x="994850" y="2138034"/>
                <a:ext cx="259152" cy="17334"/>
              </a:xfrm>
              <a:custGeom>
                <a:avLst/>
                <a:gdLst>
                  <a:gd name="connsiteX0" fmla="*/ 0 w 259152"/>
                  <a:gd name="connsiteY0" fmla="*/ 0 h 17334"/>
                  <a:gd name="connsiteX1" fmla="*/ 259153 w 259152"/>
                  <a:gd name="connsiteY1" fmla="*/ 0 h 17334"/>
                </a:gdLst>
                <a:ahLst/>
                <a:cxnLst>
                  <a:cxn ang="0">
                    <a:pos x="connsiteX0" y="connsiteY0"/>
                  </a:cxn>
                  <a:cxn ang="0">
                    <a:pos x="connsiteX1" y="connsiteY1"/>
                  </a:cxn>
                </a:cxnLst>
                <a:rect l="l" t="t" r="r" b="b"/>
                <a:pathLst>
                  <a:path w="259152" h="17334">
                    <a:moveTo>
                      <a:pt x="0" y="0"/>
                    </a:moveTo>
                    <a:lnTo>
                      <a:pt x="259153" y="0"/>
                    </a:lnTo>
                  </a:path>
                </a:pathLst>
              </a:custGeom>
              <a:ln w="18690" cap="flat">
                <a:solidFill>
                  <a:srgbClr val="373D48"/>
                </a:solidFill>
                <a:prstDash val="solid"/>
                <a:miter/>
              </a:ln>
            </p:spPr>
            <p:txBody>
              <a:bodyPr lIns="108000" tIns="36000" rIns="108000" bIns="36000" rtlCol="0" anchor="ctr"/>
              <a:lstStyle/>
              <a:p>
                <a:endParaRPr lang="en-AU" dirty="0"/>
              </a:p>
            </p:txBody>
          </p:sp>
          <p:sp>
            <p:nvSpPr>
              <p:cNvPr id="26" name="Freeform: Shape 25">
                <a:extLst>
                  <a:ext uri="{FF2B5EF4-FFF2-40B4-BE49-F238E27FC236}">
                    <a16:creationId xmlns:a16="http://schemas.microsoft.com/office/drawing/2014/main" id="{D0B0652E-88D1-ACBF-EA06-3D9AFA371549}"/>
                  </a:ext>
                </a:extLst>
              </p:cNvPr>
              <p:cNvSpPr/>
              <p:nvPr/>
            </p:nvSpPr>
            <p:spPr>
              <a:xfrm>
                <a:off x="994850" y="2215347"/>
                <a:ext cx="259152" cy="17334"/>
              </a:xfrm>
              <a:custGeom>
                <a:avLst/>
                <a:gdLst>
                  <a:gd name="connsiteX0" fmla="*/ 0 w 259152"/>
                  <a:gd name="connsiteY0" fmla="*/ 0 h 17334"/>
                  <a:gd name="connsiteX1" fmla="*/ 259153 w 259152"/>
                  <a:gd name="connsiteY1" fmla="*/ 0 h 17334"/>
                </a:gdLst>
                <a:ahLst/>
                <a:cxnLst>
                  <a:cxn ang="0">
                    <a:pos x="connsiteX0" y="connsiteY0"/>
                  </a:cxn>
                  <a:cxn ang="0">
                    <a:pos x="connsiteX1" y="connsiteY1"/>
                  </a:cxn>
                </a:cxnLst>
                <a:rect l="l" t="t" r="r" b="b"/>
                <a:pathLst>
                  <a:path w="259152" h="17334">
                    <a:moveTo>
                      <a:pt x="0" y="0"/>
                    </a:moveTo>
                    <a:lnTo>
                      <a:pt x="259153" y="0"/>
                    </a:lnTo>
                  </a:path>
                </a:pathLst>
              </a:custGeom>
              <a:ln w="18690" cap="flat">
                <a:solidFill>
                  <a:srgbClr val="373D48"/>
                </a:solidFill>
                <a:prstDash val="solid"/>
                <a:miter/>
              </a:ln>
            </p:spPr>
            <p:txBody>
              <a:bodyPr lIns="108000" tIns="36000" rIns="108000" bIns="36000" rtlCol="0" anchor="ctr"/>
              <a:lstStyle/>
              <a:p>
                <a:endParaRPr lang="en-AU" dirty="0"/>
              </a:p>
            </p:txBody>
          </p:sp>
          <p:sp>
            <p:nvSpPr>
              <p:cNvPr id="27" name="Freeform: Shape 26">
                <a:extLst>
                  <a:ext uri="{FF2B5EF4-FFF2-40B4-BE49-F238E27FC236}">
                    <a16:creationId xmlns:a16="http://schemas.microsoft.com/office/drawing/2014/main" id="{65BEA21A-B298-372B-0536-6D4F1D921DC6}"/>
                  </a:ext>
                </a:extLst>
              </p:cNvPr>
              <p:cNvSpPr/>
              <p:nvPr/>
            </p:nvSpPr>
            <p:spPr>
              <a:xfrm>
                <a:off x="994850" y="2292486"/>
                <a:ext cx="259152" cy="17334"/>
              </a:xfrm>
              <a:custGeom>
                <a:avLst/>
                <a:gdLst>
                  <a:gd name="connsiteX0" fmla="*/ 0 w 259152"/>
                  <a:gd name="connsiteY0" fmla="*/ 0 h 17334"/>
                  <a:gd name="connsiteX1" fmla="*/ 259153 w 259152"/>
                  <a:gd name="connsiteY1" fmla="*/ 0 h 17334"/>
                </a:gdLst>
                <a:ahLst/>
                <a:cxnLst>
                  <a:cxn ang="0">
                    <a:pos x="connsiteX0" y="connsiteY0"/>
                  </a:cxn>
                  <a:cxn ang="0">
                    <a:pos x="connsiteX1" y="connsiteY1"/>
                  </a:cxn>
                </a:cxnLst>
                <a:rect l="l" t="t" r="r" b="b"/>
                <a:pathLst>
                  <a:path w="259152" h="17334">
                    <a:moveTo>
                      <a:pt x="0" y="0"/>
                    </a:moveTo>
                    <a:lnTo>
                      <a:pt x="259153" y="0"/>
                    </a:lnTo>
                  </a:path>
                </a:pathLst>
              </a:custGeom>
              <a:ln w="18690" cap="flat">
                <a:solidFill>
                  <a:srgbClr val="373D48"/>
                </a:solidFill>
                <a:prstDash val="solid"/>
                <a:miter/>
              </a:ln>
            </p:spPr>
            <p:txBody>
              <a:bodyPr lIns="108000" tIns="36000" rIns="108000" bIns="36000" rtlCol="0" anchor="ctr"/>
              <a:lstStyle/>
              <a:p>
                <a:endParaRPr lang="en-AU" dirty="0"/>
              </a:p>
            </p:txBody>
          </p:sp>
        </p:grpSp>
      </p:grpSp>
      <p:graphicFrame>
        <p:nvGraphicFramePr>
          <p:cNvPr id="5" name="Table 4">
            <a:extLst>
              <a:ext uri="{FF2B5EF4-FFF2-40B4-BE49-F238E27FC236}">
                <a16:creationId xmlns:a16="http://schemas.microsoft.com/office/drawing/2014/main" id="{821A9508-6570-DC56-231C-4A92C3100F85}"/>
              </a:ext>
            </a:extLst>
          </p:cNvPr>
          <p:cNvGraphicFramePr>
            <a:graphicFrameLocks noGrp="1"/>
          </p:cNvGraphicFramePr>
          <p:nvPr>
            <p:extLst>
              <p:ext uri="{D42A27DB-BD31-4B8C-83A1-F6EECF244321}">
                <p14:modId xmlns:p14="http://schemas.microsoft.com/office/powerpoint/2010/main" val="1122647048"/>
              </p:ext>
            </p:extLst>
          </p:nvPr>
        </p:nvGraphicFramePr>
        <p:xfrm>
          <a:off x="4948873" y="1665735"/>
          <a:ext cx="6481127" cy="3705728"/>
        </p:xfrm>
        <a:graphic>
          <a:graphicData uri="http://schemas.openxmlformats.org/drawingml/2006/table">
            <a:tbl>
              <a:tblPr firstRow="1" bandRow="1">
                <a:tableStyleId>{5C22544A-7EE6-4342-B048-85BDC9FD1C3A}</a:tableStyleId>
              </a:tblPr>
              <a:tblGrid>
                <a:gridCol w="477249">
                  <a:extLst>
                    <a:ext uri="{9D8B030D-6E8A-4147-A177-3AD203B41FA5}">
                      <a16:colId xmlns:a16="http://schemas.microsoft.com/office/drawing/2014/main" val="2699703579"/>
                    </a:ext>
                  </a:extLst>
                </a:gridCol>
                <a:gridCol w="6003878">
                  <a:extLst>
                    <a:ext uri="{9D8B030D-6E8A-4147-A177-3AD203B41FA5}">
                      <a16:colId xmlns:a16="http://schemas.microsoft.com/office/drawing/2014/main" val="2110552758"/>
                    </a:ext>
                  </a:extLst>
                </a:gridCol>
              </a:tblGrid>
              <a:tr h="559922">
                <a:tc grid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AU" sz="1400" noProof="0"/>
                        <a:t>To review the effectiveness of the progress reporting and progress audit processes, several key activities were conducted in August and September 2024:</a:t>
                      </a:r>
                    </a:p>
                  </a:txBody>
                  <a:tcPr marL="108000" marR="108000" marT="72000" marB="72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030A0"/>
                    </a:solidFill>
                  </a:tcPr>
                </a:tc>
                <a:tc hMerge="1">
                  <a:txBody>
                    <a:bodyPr/>
                    <a:lstStyle/>
                    <a:p>
                      <a:endParaRPr lang="en-US"/>
                    </a:p>
                  </a:txBody>
                  <a:tcPr/>
                </a:tc>
                <a:extLst>
                  <a:ext uri="{0D108BD9-81ED-4DB2-BD59-A6C34878D82A}">
                    <a16:rowId xmlns:a16="http://schemas.microsoft.com/office/drawing/2014/main" val="1460364054"/>
                  </a:ext>
                </a:extLst>
              </a:tr>
              <a:tr h="1709997">
                <a:tc>
                  <a:txBody>
                    <a:bodyPr/>
                    <a:lstStyle/>
                    <a:p>
                      <a:pPr algn="ctr" rtl="0">
                        <a:lnSpc>
                          <a:spcPct val="90000"/>
                        </a:lnSpc>
                      </a:pPr>
                      <a:r>
                        <a:rPr lang="en-AU" sz="1400" b="1" noProof="0">
                          <a:solidFill>
                            <a:srgbClr val="7030A0"/>
                          </a:solidFill>
                        </a:rPr>
                        <a:t>1</a:t>
                      </a:r>
                    </a:p>
                  </a:txBody>
                  <a:tcPr marL="108000" marR="108000" marT="72000" marB="72000">
                    <a:lnL w="12700" cmpd="sng">
                      <a:noFill/>
                    </a:lnL>
                    <a:lnR w="9525" cap="flat" cmpd="sng" algn="ctr">
                      <a:noFill/>
                      <a:prstDash val="solid"/>
                      <a:round/>
                      <a:headEnd type="none" w="med" len="med"/>
                      <a:tailEnd type="none" w="med" len="med"/>
                    </a:lnR>
                    <a:lnT w="381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AU" sz="1200" b="1" noProof="0">
                          <a:solidFill>
                            <a:schemeClr val="accent1"/>
                          </a:solidFill>
                        </a:rPr>
                        <a:t>Focus Groups: </a:t>
                      </a:r>
                      <a:r>
                        <a:rPr lang="en-AU" sz="1200" noProof="0">
                          <a:solidFill>
                            <a:schemeClr val="accent1"/>
                          </a:solidFill>
                        </a:rPr>
                        <a:t>Right Lane Consulting engaged representatives from 24 defined entities (representing 8% of total defined entities) across various sectors.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mn-lt"/>
                          <a:ea typeface="+mn-ea"/>
                          <a:cs typeface="+mn-cs"/>
                        </a:rPr>
                        <a:t>Eight 90-minute focus groups were conducted, four focused on progress reporting and four on the progress audit. These focus groups involved selected defined entities from various sectors (including government organisations, councils, hospitals, universities, and TAFEs), different locations (metro, rural and regional Victoria) and organisations with different size (number of employees). A total of 31 participants from 24 </a:t>
                      </a:r>
                      <a:r>
                        <a:rPr lang="en-AU" sz="1200" b="0" noProof="0">
                          <a:solidFill>
                            <a:schemeClr val="accent1"/>
                          </a:solidFill>
                        </a:rPr>
                        <a:t>defined entities </a:t>
                      </a:r>
                      <a:r>
                        <a:rPr kumimoji="0" lang="en-AU" sz="1200" b="0" i="0" u="none" strike="noStrike" kern="1200" cap="none" spc="0" normalizeH="0" baseline="0" noProof="0">
                          <a:ln>
                            <a:noFill/>
                          </a:ln>
                          <a:solidFill>
                            <a:schemeClr val="accent1"/>
                          </a:solidFill>
                          <a:effectLst/>
                          <a:uLnTx/>
                          <a:uFillTx/>
                          <a:latin typeface="+mn-lt"/>
                          <a:ea typeface="+mn-ea"/>
                          <a:cs typeface="+mn-cs"/>
                        </a:rPr>
                        <a:t>took part. </a:t>
                      </a:r>
                      <a:endParaRPr lang="en-AU" sz="1200" noProof="0">
                        <a:solidFill>
                          <a:schemeClr val="accent1"/>
                        </a:solidFill>
                      </a:endParaRPr>
                    </a:p>
                  </a:txBody>
                  <a:tcPr marL="108000" marR="108000" marT="72000" marB="72000">
                    <a:lnL w="9525" cap="flat" cmpd="sng" algn="ctr">
                      <a:noFill/>
                      <a:prstDash val="solid"/>
                      <a:round/>
                      <a:headEnd type="none" w="med" len="med"/>
                      <a:tailEnd type="none" w="med" len="med"/>
                    </a:lnL>
                    <a:lnR w="12700" cmpd="sng">
                      <a:noFill/>
                    </a:lnR>
                    <a:lnT w="381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3322090"/>
                  </a:ext>
                </a:extLst>
              </a:tr>
              <a:tr h="530724">
                <a:tc>
                  <a:txBody>
                    <a:bodyPr/>
                    <a:lstStyle/>
                    <a:p>
                      <a:pPr algn="ctr" rtl="0">
                        <a:lnSpc>
                          <a:spcPct val="90000"/>
                        </a:lnSpc>
                      </a:pPr>
                      <a:r>
                        <a:rPr lang="en-AU" sz="1400" b="1" noProof="0">
                          <a:solidFill>
                            <a:srgbClr val="7030A0"/>
                          </a:solidFill>
                        </a:rPr>
                        <a:t>2</a:t>
                      </a:r>
                    </a:p>
                  </a:txBody>
                  <a:tcPr marL="108000" marR="108000" marT="72000" marB="72000">
                    <a:lnL w="12700" cmpd="sng">
                      <a:noFill/>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AU" sz="1200" b="1" noProof="0">
                          <a:solidFill>
                            <a:schemeClr val="accent1"/>
                          </a:solidFill>
                        </a:rPr>
                        <a:t>Consultations: </a:t>
                      </a:r>
                      <a:r>
                        <a:rPr lang="en-AU" sz="1200" noProof="0">
                          <a:solidFill>
                            <a:schemeClr val="accent1"/>
                          </a:solidFill>
                        </a:rPr>
                        <a:t>Right Lane Consulting facilitated discussions with the Commissioner and the CGEPS team.</a:t>
                      </a:r>
                    </a:p>
                  </a:txBody>
                  <a:tcPr marL="108000" marR="108000" marT="72000" marB="72000">
                    <a:lnL w="9525" cap="flat" cmpd="sng" algn="ctr">
                      <a:no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202742"/>
                  </a:ext>
                </a:extLst>
              </a:tr>
              <a:tr h="905085">
                <a:tc>
                  <a:txBody>
                    <a:bodyPr/>
                    <a:lstStyle/>
                    <a:p>
                      <a:pPr algn="ctr" rtl="0">
                        <a:lnSpc>
                          <a:spcPct val="90000"/>
                        </a:lnSpc>
                      </a:pPr>
                      <a:r>
                        <a:rPr lang="en-AU" sz="1400" b="1" noProof="0">
                          <a:solidFill>
                            <a:srgbClr val="7030A0"/>
                          </a:solidFill>
                        </a:rPr>
                        <a:t>3</a:t>
                      </a:r>
                    </a:p>
                  </a:txBody>
                  <a:tcPr marL="108000" marR="108000" marT="72000" marB="72000">
                    <a:lnL w="12700" cmpd="sng">
                      <a:noFill/>
                    </a:lnL>
                    <a:lnR w="9525" cap="flat" cmpd="sng" algn="ctr">
                      <a:noFill/>
                      <a:prstDash val="solid"/>
                      <a:round/>
                      <a:headEnd type="none" w="med" len="med"/>
                      <a:tailEnd type="none" w="med" len="med"/>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AU" sz="1200" b="1" noProof="0">
                          <a:solidFill>
                            <a:schemeClr val="accent1"/>
                          </a:solidFill>
                        </a:rPr>
                        <a:t>Surveys: </a:t>
                      </a:r>
                      <a:r>
                        <a:rPr lang="en-AU" sz="1200" noProof="0">
                          <a:solidFill>
                            <a:schemeClr val="accent1"/>
                          </a:solidFill>
                        </a:rPr>
                        <a:t>CGEPS issued progress reporting and progress audit surveys to all 300 defined entities. Progress reporting surveys received a ~26% response rate, whilst the progress audit survey received a ~20% response rate. Please be advised that only the high-level insights from these surveys are included in this report.</a:t>
                      </a:r>
                    </a:p>
                  </a:txBody>
                  <a:tcPr marL="108000" marR="108000" marT="72000" marB="72000">
                    <a:lnL w="9525" cap="flat" cmpd="sng" algn="ctr">
                      <a:no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8187476"/>
                  </a:ext>
                </a:extLst>
              </a:tr>
            </a:tbl>
          </a:graphicData>
        </a:graphic>
      </p:graphicFrame>
      <p:sp>
        <p:nvSpPr>
          <p:cNvPr id="3" name="Speech Bubble: Rectangle with Corners Rounded 37">
            <a:extLst>
              <a:ext uri="{FF2B5EF4-FFF2-40B4-BE49-F238E27FC236}">
                <a16:creationId xmlns:a16="http://schemas.microsoft.com/office/drawing/2014/main" id="{194818EB-3078-2A0E-CD73-64C2E7FC3AB1}"/>
              </a:ext>
            </a:extLst>
          </p:cNvPr>
          <p:cNvSpPr/>
          <p:nvPr/>
        </p:nvSpPr>
        <p:spPr>
          <a:xfrm>
            <a:off x="4959147" y="5486400"/>
            <a:ext cx="6468434" cy="822325"/>
          </a:xfrm>
          <a:prstGeom prst="homePlate">
            <a:avLst>
              <a:gd name="adj" fmla="val 37506"/>
            </a:avLst>
          </a:prstGeom>
          <a:solidFill>
            <a:srgbClr val="00AE9A"/>
          </a:solidFill>
          <a:ln w="38100" cap="flat" cmpd="sng" algn="ctr">
            <a:noFill/>
            <a:prstDash val="solid"/>
          </a:ln>
          <a:effectLst/>
        </p:spPr>
        <p:txBody>
          <a:bodyPr lIns="144000" tIns="72000" rIns="144000" bIns="72000" rtlCol="0" anchor="ctr"/>
          <a:lstStyle/>
          <a:p>
            <a:pPr marL="171450" marR="0" lvl="0" indent="-171450" defTabSz="914400" eaLnBrk="1" fontAlgn="base" latinLnBrk="0" hangingPunct="1">
              <a:lnSpc>
                <a:spcPct val="100000"/>
              </a:lnSpc>
              <a:spcBef>
                <a:spcPct val="0"/>
              </a:spcBef>
              <a:spcAft>
                <a:spcPct val="0"/>
              </a:spcAft>
              <a:buClr>
                <a:schemeClr val="bg1"/>
              </a:buClr>
              <a:buSzTx/>
              <a:buFont typeface="Arial" panose="020B0604020202020204" pitchFamily="34" charset="0"/>
              <a:buChar char="•"/>
              <a:tabLst/>
              <a:defRPr/>
            </a:pPr>
            <a:r>
              <a:rPr kumimoji="0" lang="en-AU" sz="1200" b="1" i="0" u="none" strike="noStrike" kern="0" cap="none" spc="0" normalizeH="0" baseline="0" noProof="0">
                <a:solidFill>
                  <a:schemeClr val="bg1"/>
                </a:solidFill>
                <a:effectLst/>
                <a:uLnTx/>
                <a:uFillTx/>
                <a:ea typeface="+mn-ea"/>
                <a:cs typeface="+mn-cs"/>
              </a:rPr>
              <a:t>Refer to pages </a:t>
            </a:r>
            <a:r>
              <a:rPr kumimoji="0" lang="en-AU" sz="1200" b="1" i="0" u="sng" strike="noStrike" kern="0" cap="none" spc="0" normalizeH="0" baseline="0" noProof="0">
                <a:solidFill>
                  <a:schemeClr val="bg1"/>
                </a:solidFill>
                <a:effectLst/>
                <a:uLnTx/>
                <a:uFillTx/>
                <a:ea typeface="+mn-ea"/>
                <a:cs typeface="+mn-cs"/>
              </a:rPr>
              <a:t>12</a:t>
            </a:r>
            <a:r>
              <a:rPr kumimoji="0" lang="en-AU" sz="1200" b="1" i="0" u="none" strike="noStrike" kern="0" cap="none" spc="0" normalizeH="0" baseline="0" noProof="0">
                <a:solidFill>
                  <a:schemeClr val="bg1"/>
                </a:solidFill>
                <a:effectLst/>
                <a:uLnTx/>
                <a:uFillTx/>
                <a:ea typeface="+mn-ea"/>
                <a:cs typeface="+mn-cs"/>
              </a:rPr>
              <a:t> and </a:t>
            </a:r>
            <a:r>
              <a:rPr kumimoji="0" lang="en-AU" sz="1200" b="1" i="0" u="sng" strike="noStrike" kern="0" cap="none" spc="0" normalizeH="0" baseline="0" noProof="0">
                <a:solidFill>
                  <a:schemeClr val="bg1"/>
                </a:solidFill>
                <a:effectLst/>
                <a:uLnTx/>
                <a:uFillTx/>
                <a:ea typeface="+mn-ea"/>
                <a:cs typeface="+mn-cs"/>
              </a:rPr>
              <a:t>22</a:t>
            </a:r>
            <a:r>
              <a:rPr kumimoji="0" lang="en-AU" sz="1200" b="1" i="0" u="none" strike="noStrike" kern="0" cap="none" spc="0" normalizeH="0" baseline="0" noProof="0">
                <a:solidFill>
                  <a:schemeClr val="bg1"/>
                </a:solidFill>
                <a:effectLst/>
                <a:uLnTx/>
                <a:uFillTx/>
                <a:ea typeface="+mn-ea"/>
                <a:cs typeface="+mn-cs"/>
              </a:rPr>
              <a:t> for the high-level summary of the themes on what did/didn’t work well with the progress reporting and progress audit processes.</a:t>
            </a:r>
          </a:p>
          <a:p>
            <a:pPr marL="171450" marR="0" lvl="0" indent="-171450" defTabSz="914400" eaLnBrk="1" fontAlgn="base" latinLnBrk="0" hangingPunct="1">
              <a:lnSpc>
                <a:spcPct val="100000"/>
              </a:lnSpc>
              <a:spcBef>
                <a:spcPct val="0"/>
              </a:spcBef>
              <a:spcAft>
                <a:spcPct val="0"/>
              </a:spcAft>
              <a:buClr>
                <a:schemeClr val="bg1"/>
              </a:buClr>
              <a:buSzTx/>
              <a:buFont typeface="Arial" panose="020B0604020202020204" pitchFamily="34" charset="0"/>
              <a:buChar char="•"/>
              <a:tabLst/>
              <a:defRPr/>
            </a:pPr>
            <a:r>
              <a:rPr lang="en-AU" sz="1200" b="1" kern="0">
                <a:solidFill>
                  <a:schemeClr val="bg1"/>
                </a:solidFill>
              </a:rPr>
              <a:t>Refer to pages </a:t>
            </a:r>
            <a:r>
              <a:rPr lang="en-AU" sz="1200" b="1" u="sng" kern="0">
                <a:solidFill>
                  <a:schemeClr val="bg1"/>
                </a:solidFill>
              </a:rPr>
              <a:t>46</a:t>
            </a:r>
            <a:r>
              <a:rPr lang="en-AU" sz="1200" b="1" kern="0">
                <a:solidFill>
                  <a:schemeClr val="bg1"/>
                </a:solidFill>
              </a:rPr>
              <a:t> and </a:t>
            </a:r>
            <a:r>
              <a:rPr lang="en-AU" sz="1200" b="1" u="sng" kern="0">
                <a:solidFill>
                  <a:schemeClr val="bg1"/>
                </a:solidFill>
              </a:rPr>
              <a:t>47</a:t>
            </a:r>
            <a:r>
              <a:rPr lang="en-AU" sz="1200" b="1" kern="0">
                <a:solidFill>
                  <a:schemeClr val="bg1"/>
                </a:solidFill>
              </a:rPr>
              <a:t> for the priority list of actions for CGEPS and defined entities.</a:t>
            </a:r>
            <a:endParaRPr kumimoji="0" lang="en-AU" sz="1200" b="1" i="0" u="none" strike="noStrike" kern="0" cap="none" spc="0" normalizeH="0" baseline="0" noProof="0">
              <a:solidFill>
                <a:schemeClr val="bg1"/>
              </a:solidFill>
              <a:effectLst/>
              <a:uLnTx/>
              <a:uFillTx/>
              <a:ea typeface="+mn-ea"/>
              <a:cs typeface="+mn-cs"/>
            </a:endParaRPr>
          </a:p>
        </p:txBody>
      </p:sp>
      <p:cxnSp>
        <p:nvCxnSpPr>
          <p:cNvPr id="13" name="Straight Connector 12">
            <a:extLst>
              <a:ext uri="{FF2B5EF4-FFF2-40B4-BE49-F238E27FC236}">
                <a16:creationId xmlns:a16="http://schemas.microsoft.com/office/drawing/2014/main" id="{8BECEB25-525F-BA60-9B74-FAE667C6E055}"/>
              </a:ext>
              <a:ext uri="{C183D7F6-B498-43B3-948B-1728B52AA6E4}">
                <adec:decorative xmlns:adec="http://schemas.microsoft.com/office/drawing/2017/decorative" val="1"/>
              </a:ext>
            </a:extLst>
          </p:cNvPr>
          <p:cNvCxnSpPr>
            <a:cxnSpLocks/>
          </p:cNvCxnSpPr>
          <p:nvPr/>
        </p:nvCxnSpPr>
        <p:spPr>
          <a:xfrm>
            <a:off x="4956728" y="5486400"/>
            <a:ext cx="0" cy="822325"/>
          </a:xfrm>
          <a:prstGeom prst="line">
            <a:avLst/>
          </a:prstGeom>
          <a:ln w="57150">
            <a:solidFill>
              <a:srgbClr val="08796B"/>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628458C0-A909-4926-6E03-F36474EAE68B}"/>
              </a:ext>
            </a:extLst>
          </p:cNvPr>
          <p:cNvSpPr>
            <a:spLocks noGrp="1"/>
          </p:cNvSpPr>
          <p:nvPr>
            <p:ph type="sldNum" sz="quarter" idx="15"/>
          </p:nvPr>
        </p:nvSpPr>
        <p:spPr/>
        <p:txBody>
          <a:bodyPr/>
          <a:lstStyle/>
          <a:p>
            <a:fld id="{F5AEA0E0-5CC6-4BD0-905C-A0021E419432}" type="slidenum">
              <a:rPr lang="en-AU" smtClean="0"/>
              <a:pPr/>
              <a:t>6</a:t>
            </a:fld>
            <a:endParaRPr lang="en-AU"/>
          </a:p>
        </p:txBody>
      </p:sp>
    </p:spTree>
    <p:extLst>
      <p:ext uri="{BB962C8B-B14F-4D97-AF65-F5344CB8AC3E}">
        <p14:creationId xmlns:p14="http://schemas.microsoft.com/office/powerpoint/2010/main" val="100065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ct 90" hidden="1">
            <a:extLst>
              <a:ext uri="{FF2B5EF4-FFF2-40B4-BE49-F238E27FC236}">
                <a16:creationId xmlns:a16="http://schemas.microsoft.com/office/drawing/2014/main" id="{825D112A-9F1C-390A-AB30-6D9A968ED955}"/>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869775062"/>
              </p:ext>
            </p:extLst>
          </p:nvPr>
        </p:nvGraphicFramePr>
        <p:xfrm>
          <a:off x="1248296" y="702719"/>
          <a:ext cx="1263" cy="1263"/>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91" name="Object 90" hidden="1">
                        <a:extLst>
                          <a:ext uri="{FF2B5EF4-FFF2-40B4-BE49-F238E27FC236}">
                            <a16:creationId xmlns:a16="http://schemas.microsoft.com/office/drawing/2014/main" id="{825D112A-9F1C-390A-AB30-6D9A968ED955}"/>
                          </a:ext>
                        </a:extLst>
                      </p:cNvPr>
                      <p:cNvPicPr/>
                      <p:nvPr/>
                    </p:nvPicPr>
                    <p:blipFill>
                      <a:blip r:embed="rId5"/>
                      <a:stretch>
                        <a:fillRect/>
                      </a:stretch>
                    </p:blipFill>
                    <p:spPr>
                      <a:xfrm>
                        <a:off x="1248296" y="702719"/>
                        <a:ext cx="1263" cy="1263"/>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A951A9A7-9451-809A-07E7-DE828F3CFDD5}"/>
              </a:ext>
              <a:ext uri="{C183D7F6-B498-43B3-948B-1728B52AA6E4}">
                <adec:decorative xmlns:adec="http://schemas.microsoft.com/office/drawing/2017/decorative" val="1"/>
              </a:ext>
            </a:extLst>
          </p:cNvPr>
          <p:cNvSpPr/>
          <p:nvPr/>
        </p:nvSpPr>
        <p:spPr>
          <a:xfrm>
            <a:off x="9572971" y="2378051"/>
            <a:ext cx="1875802" cy="3007743"/>
          </a:xfrm>
          <a:prstGeom prst="rect">
            <a:avLst/>
          </a:prstGeom>
          <a:solidFill>
            <a:srgbClr val="E1E5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Tenorite"/>
              <a:ea typeface="+mn-ea"/>
              <a:cs typeface="+mn-cs"/>
            </a:endParaRPr>
          </a:p>
        </p:txBody>
      </p:sp>
      <p:sp>
        <p:nvSpPr>
          <p:cNvPr id="11" name="Text Placeholder 10">
            <a:extLst>
              <a:ext uri="{FF2B5EF4-FFF2-40B4-BE49-F238E27FC236}">
                <a16:creationId xmlns:a16="http://schemas.microsoft.com/office/drawing/2014/main" id="{105049B2-7371-B455-E401-3B23DF0D3CD9}"/>
              </a:ext>
            </a:extLst>
          </p:cNvPr>
          <p:cNvSpPr>
            <a:spLocks noGrp="1"/>
          </p:cNvSpPr>
          <p:nvPr>
            <p:ph type="body" sz="quarter" idx="13"/>
          </p:nvPr>
        </p:nvSpPr>
        <p:spPr/>
        <p:txBody>
          <a:bodyPr/>
          <a:lstStyle/>
          <a:p>
            <a:r>
              <a:rPr lang="en-AU"/>
              <a:t>Source: Right Lane Consulting (2024) in consultation with CGEPS.</a:t>
            </a:r>
          </a:p>
        </p:txBody>
      </p:sp>
      <p:sp>
        <p:nvSpPr>
          <p:cNvPr id="2" name="Title 1">
            <a:extLst>
              <a:ext uri="{FF2B5EF4-FFF2-40B4-BE49-F238E27FC236}">
                <a16:creationId xmlns:a16="http://schemas.microsoft.com/office/drawing/2014/main" id="{20976C3D-6BD8-BF85-B80D-B91D555F0462}"/>
              </a:ext>
            </a:extLst>
          </p:cNvPr>
          <p:cNvSpPr>
            <a:spLocks noGrp="1"/>
          </p:cNvSpPr>
          <p:nvPr>
            <p:ph type="title"/>
          </p:nvPr>
        </p:nvSpPr>
        <p:spPr>
          <a:xfrm>
            <a:off x="769800" y="449796"/>
            <a:ext cx="3809075" cy="792000"/>
          </a:xfrm>
        </p:spPr>
        <p:txBody>
          <a:bodyPr vert="horz" lIns="0" tIns="0" rIns="0" bIns="0" rtlCol="0" anchor="ctr" anchorCtr="0">
            <a:normAutofit/>
          </a:bodyPr>
          <a:lstStyle/>
          <a:p>
            <a:r>
              <a:rPr lang="en-AU"/>
              <a:t>Progress reporting and progress audit process review</a:t>
            </a:r>
            <a:endParaRPr lang="en-AU" i="1"/>
          </a:p>
        </p:txBody>
      </p:sp>
      <p:graphicFrame>
        <p:nvGraphicFramePr>
          <p:cNvPr id="17" name="Table 25">
            <a:extLst>
              <a:ext uri="{FF2B5EF4-FFF2-40B4-BE49-F238E27FC236}">
                <a16:creationId xmlns:a16="http://schemas.microsoft.com/office/drawing/2014/main" id="{1AE554F0-799B-A09A-30FD-8E048E5FA1F0}"/>
              </a:ext>
            </a:extLst>
          </p:cNvPr>
          <p:cNvGraphicFramePr>
            <a:graphicFrameLocks noGrp="1"/>
          </p:cNvGraphicFramePr>
          <p:nvPr>
            <p:extLst>
              <p:ext uri="{D42A27DB-BD31-4B8C-83A1-F6EECF244321}">
                <p14:modId xmlns:p14="http://schemas.microsoft.com/office/powerpoint/2010/main" val="3229984888"/>
              </p:ext>
            </p:extLst>
          </p:nvPr>
        </p:nvGraphicFramePr>
        <p:xfrm>
          <a:off x="292100" y="2210831"/>
          <a:ext cx="9377712" cy="4020929"/>
        </p:xfrm>
        <a:graphic>
          <a:graphicData uri="http://schemas.openxmlformats.org/drawingml/2006/table">
            <a:tbl>
              <a:tblPr>
                <a:tableStyleId>{5C22544A-7EE6-4342-B048-85BDC9FD1C3A}</a:tableStyleId>
              </a:tblPr>
              <a:tblGrid>
                <a:gridCol w="469900">
                  <a:extLst>
                    <a:ext uri="{9D8B030D-6E8A-4147-A177-3AD203B41FA5}">
                      <a16:colId xmlns:a16="http://schemas.microsoft.com/office/drawing/2014/main" val="1014961744"/>
                    </a:ext>
                  </a:extLst>
                </a:gridCol>
                <a:gridCol w="1143000">
                  <a:extLst>
                    <a:ext uri="{9D8B030D-6E8A-4147-A177-3AD203B41FA5}">
                      <a16:colId xmlns:a16="http://schemas.microsoft.com/office/drawing/2014/main" val="495517237"/>
                    </a:ext>
                  </a:extLst>
                </a:gridCol>
                <a:gridCol w="7764812">
                  <a:extLst>
                    <a:ext uri="{9D8B030D-6E8A-4147-A177-3AD203B41FA5}">
                      <a16:colId xmlns:a16="http://schemas.microsoft.com/office/drawing/2014/main" val="2981725820"/>
                    </a:ext>
                  </a:extLst>
                </a:gridCol>
              </a:tblGrid>
              <a:tr h="657458">
                <a:tc rowSpan="6">
                  <a:txBody>
                    <a:bodyPr/>
                    <a:lstStyle/>
                    <a:p>
                      <a:pPr algn="ctr" rtl="0"/>
                      <a:r>
                        <a:rPr lang="en-AU" sz="900" b="1">
                          <a:solidFill>
                            <a:schemeClr val="accent1"/>
                          </a:solidFill>
                        </a:rPr>
                        <a:t>What are the activities in the process? </a:t>
                      </a:r>
                    </a:p>
                    <a:p>
                      <a:pPr algn="ctr" rtl="0"/>
                      <a:r>
                        <a:rPr lang="en-AU" sz="900" b="1">
                          <a:solidFill>
                            <a:schemeClr val="accent1"/>
                          </a:solidFill>
                        </a:rPr>
                        <a:t>Who is involved in delivering these activities?</a:t>
                      </a:r>
                    </a:p>
                  </a:txBody>
                  <a:tcPr marL="108000" marR="108000" marT="72368" marB="72368" vert="vert270" anchor="ctr">
                    <a:lnL w="12700" cmpd="sng">
                      <a:noFill/>
                    </a:lnL>
                    <a:lnR w="1270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l" rtl="0"/>
                      <a:r>
                        <a:rPr lang="en-AU" sz="900" b="1">
                          <a:solidFill>
                            <a:schemeClr val="bg1"/>
                          </a:solidFill>
                        </a:rPr>
                        <a:t>Defined entity all staff </a:t>
                      </a:r>
                    </a:p>
                  </a:txBody>
                  <a:tcPr marL="108000" marR="108000" marT="72368" marB="7236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rtl="0"/>
                      <a:endParaRPr lang="en-AU" sz="900"/>
                    </a:p>
                  </a:txBody>
                  <a:tcPr marL="108000" marR="108000" marT="72368" marB="7236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5498405"/>
                  </a:ext>
                </a:extLst>
              </a:tr>
              <a:tr h="733639">
                <a:tc vMerge="1">
                  <a:txBody>
                    <a:bodyPr/>
                    <a:lstStyle/>
                    <a:p>
                      <a:pPr algn="ctr"/>
                      <a:endParaRPr lang="en-GB" sz="800" b="0">
                        <a:solidFill>
                          <a:schemeClr val="tx1"/>
                        </a:solidFill>
                      </a:endParaRPr>
                    </a:p>
                  </a:txBody>
                  <a:tcPr marL="72734" marR="72734" marT="36368" marB="36368" vert="vert270" anchor="ctr">
                    <a:lnL w="12700" cmpd="sng">
                      <a:noFill/>
                    </a:lnL>
                    <a:lnR w="28575" cap="flat" cmpd="sng" algn="ctr">
                      <a:no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rtl="0"/>
                      <a:r>
                        <a:rPr lang="en-AU" sz="900" b="1">
                          <a:solidFill>
                            <a:schemeClr val="bg1"/>
                          </a:solidFill>
                        </a:rPr>
                        <a:t>Defined entity HR/ </a:t>
                      </a:r>
                      <a:br>
                        <a:rPr lang="en-AU" sz="900" b="1">
                          <a:solidFill>
                            <a:schemeClr val="bg1"/>
                          </a:solidFill>
                        </a:rPr>
                      </a:br>
                      <a:r>
                        <a:rPr lang="en-AU" sz="900" b="1">
                          <a:solidFill>
                            <a:schemeClr val="bg1"/>
                          </a:solidFill>
                        </a:rPr>
                        <a:t>data team </a:t>
                      </a:r>
                    </a:p>
                    <a:p>
                      <a:pPr algn="l" rtl="0"/>
                      <a:r>
                        <a:rPr lang="en-AU" sz="900" b="1">
                          <a:solidFill>
                            <a:schemeClr val="bg1"/>
                          </a:solidFill>
                        </a:rPr>
                        <a:t>(if applicable)</a:t>
                      </a:r>
                    </a:p>
                  </a:txBody>
                  <a:tcPr marL="108000" marR="108000" marT="72368" marB="7236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rtl="0"/>
                      <a:endParaRPr lang="en-AU" sz="900"/>
                    </a:p>
                    <a:p>
                      <a:pPr rtl="0"/>
                      <a:endParaRPr lang="en-AU" sz="900"/>
                    </a:p>
                    <a:p>
                      <a:pPr rtl="0"/>
                      <a:endParaRPr lang="en-AU" sz="900"/>
                    </a:p>
                    <a:p>
                      <a:pPr rtl="0"/>
                      <a:endParaRPr lang="en-AU" sz="900"/>
                    </a:p>
                  </a:txBody>
                  <a:tcPr marL="108000" marR="108000" marT="72368" marB="7236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9509971"/>
                  </a:ext>
                </a:extLst>
              </a:tr>
              <a:tr h="657458">
                <a:tc vMerge="1">
                  <a:txBody>
                    <a:bodyPr/>
                    <a:lstStyle/>
                    <a:p>
                      <a:endParaRPr/>
                    </a:p>
                  </a:txBody>
                  <a:tcPr marL="72734" marR="72734" marT="36368" marB="36368" vert="vert270" anchor="ctr">
                    <a:lnL w="12700" cmpd="sng">
                      <a:noFill/>
                    </a:lnL>
                    <a:lnR w="28575" cap="flat" cmpd="sng" algn="ctr">
                      <a:no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rtl="0"/>
                      <a:r>
                        <a:rPr lang="en-AU" sz="900" b="1">
                          <a:solidFill>
                            <a:schemeClr val="bg1"/>
                          </a:solidFill>
                        </a:rPr>
                        <a:t>Defined entity designated person responsible </a:t>
                      </a:r>
                    </a:p>
                  </a:txBody>
                  <a:tcPr marL="108000" marR="108000" marT="72368" marB="7236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rtl="0"/>
                      <a:endParaRPr lang="en-AU" sz="900"/>
                    </a:p>
                  </a:txBody>
                  <a:tcPr marL="108000" marR="108000" marT="72368" marB="7236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382833"/>
                  </a:ext>
                </a:extLst>
              </a:tr>
              <a:tr h="657458">
                <a:tc vMerge="1">
                  <a:txBody>
                    <a:bodyPr/>
                    <a:lstStyle/>
                    <a:p>
                      <a:endParaRPr lang="en-AU"/>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a:solidFill>
                            <a:schemeClr val="bg1"/>
                          </a:solidFill>
                        </a:rPr>
                        <a:t>Defined entity CEO</a:t>
                      </a:r>
                    </a:p>
                  </a:txBody>
                  <a:tcPr marL="108000" marR="108000" marT="72368" marB="7236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rtl="0"/>
                      <a:endParaRPr lang="en-AU" sz="900"/>
                    </a:p>
                    <a:p>
                      <a:pPr rtl="0"/>
                      <a:endParaRPr lang="en-AU" sz="900"/>
                    </a:p>
                  </a:txBody>
                  <a:tcPr marL="108000" marR="108000" marT="72368" marB="7236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406210"/>
                  </a:ext>
                </a:extLst>
              </a:tr>
              <a:tr h="657458">
                <a:tc vMerge="1">
                  <a:txBody>
                    <a:bodyPr/>
                    <a:lstStyle/>
                    <a:p>
                      <a:pPr algn="ctr"/>
                      <a:endParaRPr lang="en-AU" sz="1600" b="1">
                        <a:solidFill>
                          <a:schemeClr val="bg1"/>
                        </a:solidFill>
                      </a:endParaRPr>
                    </a:p>
                  </a:txBody>
                  <a:tcPr anchor="ctr">
                    <a:solidFill>
                      <a:srgbClr val="07195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a:solidFill>
                            <a:schemeClr val="bg1"/>
                          </a:solidFill>
                        </a:rPr>
                        <a:t>CGEPS support</a:t>
                      </a:r>
                    </a:p>
                  </a:txBody>
                  <a:tcPr marL="108000" marR="108000" marT="72368" marB="7236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rtl="0"/>
                      <a:endParaRPr lang="en-AU" sz="900"/>
                    </a:p>
                  </a:txBody>
                  <a:tcPr marL="108000" marR="108000" marT="72368" marB="7236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5715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6780374"/>
                  </a:ext>
                </a:extLst>
              </a:tr>
              <a:tr h="657458">
                <a:tc vMerge="1">
                  <a:txBody>
                    <a:bodyPr/>
                    <a:lstStyle/>
                    <a:p>
                      <a:endParaRPr lang="en-AU"/>
                    </a:p>
                  </a:txBody>
                  <a:tcPr>
                    <a:lnT w="57150" cap="flat" cmpd="sng" algn="ctr">
                      <a:solidFill>
                        <a:schemeClr val="bg1">
                          <a:lumMod val="95000"/>
                        </a:schemeClr>
                      </a:solidFill>
                      <a:prstDash val="solid"/>
                      <a:round/>
                      <a:headEnd type="none" w="med" len="med"/>
                      <a:tailEnd type="none" w="med" len="med"/>
                    </a:lnT>
                  </a:tcPr>
                </a:tc>
                <a:tc>
                  <a:txBody>
                    <a:bodyPr/>
                    <a:lstStyle/>
                    <a:p>
                      <a:pPr algn="l" rtl="0"/>
                      <a:r>
                        <a:rPr lang="en-AU" sz="900" b="1">
                          <a:solidFill>
                            <a:schemeClr val="bg1"/>
                          </a:solidFill>
                        </a:rPr>
                        <a:t>CGEPS assessor</a:t>
                      </a:r>
                    </a:p>
                  </a:txBody>
                  <a:tcPr marL="108000" marR="108000" marT="72368" marB="7236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rtl="0"/>
                      <a:endParaRPr lang="en-AU" sz="900"/>
                    </a:p>
                  </a:txBody>
                  <a:tcPr marL="108000" marR="108000" marT="72368" marB="7236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5840389"/>
                  </a:ext>
                </a:extLst>
              </a:tr>
            </a:tbl>
          </a:graphicData>
        </a:graphic>
      </p:graphicFrame>
      <p:graphicFrame>
        <p:nvGraphicFramePr>
          <p:cNvPr id="6" name="Table 5">
            <a:extLst>
              <a:ext uri="{FF2B5EF4-FFF2-40B4-BE49-F238E27FC236}">
                <a16:creationId xmlns:a16="http://schemas.microsoft.com/office/drawing/2014/main" id="{A1EE5BB2-EE50-E624-ABF1-61F09D117F9E}"/>
              </a:ext>
            </a:extLst>
          </p:cNvPr>
          <p:cNvGraphicFramePr>
            <a:graphicFrameLocks noGrp="1"/>
          </p:cNvGraphicFramePr>
          <p:nvPr>
            <p:extLst>
              <p:ext uri="{D42A27DB-BD31-4B8C-83A1-F6EECF244321}">
                <p14:modId xmlns:p14="http://schemas.microsoft.com/office/powerpoint/2010/main" val="3817948039"/>
              </p:ext>
            </p:extLst>
          </p:nvPr>
        </p:nvGraphicFramePr>
        <p:xfrm>
          <a:off x="9860965" y="1664413"/>
          <a:ext cx="1587808" cy="4551861"/>
        </p:xfrm>
        <a:graphic>
          <a:graphicData uri="http://schemas.openxmlformats.org/drawingml/2006/table">
            <a:tbl>
              <a:tblPr>
                <a:tableStyleId>{5C22544A-7EE6-4342-B048-85BDC9FD1C3A}</a:tableStyleId>
              </a:tblPr>
              <a:tblGrid>
                <a:gridCol w="793904">
                  <a:extLst>
                    <a:ext uri="{9D8B030D-6E8A-4147-A177-3AD203B41FA5}">
                      <a16:colId xmlns:a16="http://schemas.microsoft.com/office/drawing/2014/main" val="3002633656"/>
                    </a:ext>
                  </a:extLst>
                </a:gridCol>
                <a:gridCol w="793904">
                  <a:extLst>
                    <a:ext uri="{9D8B030D-6E8A-4147-A177-3AD203B41FA5}">
                      <a16:colId xmlns:a16="http://schemas.microsoft.com/office/drawing/2014/main" val="3533831383"/>
                    </a:ext>
                  </a:extLst>
                </a:gridCol>
              </a:tblGrid>
              <a:tr h="551361">
                <a:tc gridSpan="2">
                  <a:txBody>
                    <a:bodyPr/>
                    <a:lstStyle/>
                    <a:p>
                      <a:pPr rtl="0"/>
                      <a:r>
                        <a:rPr lang="en-AU" sz="900" b="1">
                          <a:solidFill>
                            <a:schemeClr val="tx1"/>
                          </a:solidFill>
                        </a:rPr>
                        <a:t>ICONS</a:t>
                      </a:r>
                      <a:endParaRPr lang="en-AU" sz="900" b="1" dirty="0">
                        <a:solidFill>
                          <a:schemeClr val="tx1"/>
                        </a:solidFill>
                      </a:endParaRPr>
                    </a:p>
                  </a:txBody>
                  <a:tcPr marL="72000" marR="72000" marT="72000" marB="72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hMerge="1">
                  <a:txBody>
                    <a:bodyPr/>
                    <a:lstStyle/>
                    <a:p>
                      <a:endParaRPr lang="en-AU"/>
                    </a:p>
                  </a:txBody>
                  <a:tcPr/>
                </a:tc>
                <a:extLst>
                  <a:ext uri="{0D108BD9-81ED-4DB2-BD59-A6C34878D82A}">
                    <a16:rowId xmlns:a16="http://schemas.microsoft.com/office/drawing/2014/main" val="2821948464"/>
                  </a:ext>
                </a:extLst>
              </a:tr>
              <a:tr h="1000125">
                <a:tc gridSpan="2">
                  <a:txBody>
                    <a:bodyPr/>
                    <a:lstStyle/>
                    <a:p>
                      <a:pPr rtl="0"/>
                      <a:r>
                        <a:rPr lang="en-AU" sz="900" b="1">
                          <a:solidFill>
                            <a:schemeClr val="tx1"/>
                          </a:solidFill>
                        </a:rPr>
                        <a:t>Activity</a:t>
                      </a:r>
                    </a:p>
                  </a:txBody>
                  <a:tcPr marL="72000" marR="72000" marT="72000" marB="72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r>
                        <a:rPr lang="en-AU" sz="900" b="1">
                          <a:solidFill>
                            <a:schemeClr val="tx1"/>
                          </a:solidFill>
                        </a:rPr>
                        <a:t>Decision</a:t>
                      </a:r>
                    </a:p>
                  </a:txBody>
                  <a:tcPr>
                    <a:lnL w="12700" cmpd="sng">
                      <a:noFill/>
                    </a:lnL>
                    <a:lnR w="12700" cmpd="sng">
                      <a:noFill/>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507033225"/>
                  </a:ext>
                </a:extLst>
              </a:tr>
              <a:tr h="100012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a:solidFill>
                            <a:schemeClr val="tx1"/>
                          </a:solidFill>
                        </a:rPr>
                        <a:t>Decision</a:t>
                      </a:r>
                    </a:p>
                  </a:txBody>
                  <a:tcPr marL="72000" marR="72000" marT="72000" marB="72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AU"/>
                    </a:p>
                  </a:txBody>
                  <a:tcPr/>
                </a:tc>
                <a:extLst>
                  <a:ext uri="{0D108BD9-81ED-4DB2-BD59-A6C34878D82A}">
                    <a16:rowId xmlns:a16="http://schemas.microsoft.com/office/drawing/2014/main" val="3259145440"/>
                  </a:ext>
                </a:extLst>
              </a:tr>
              <a:tr h="1000125">
                <a:tc>
                  <a:txBody>
                    <a:bodyPr/>
                    <a:lstStyle/>
                    <a:p>
                      <a:pPr rtl="0"/>
                      <a:r>
                        <a:rPr lang="en-AU" sz="900" b="1">
                          <a:solidFill>
                            <a:schemeClr val="tx1"/>
                          </a:solidFill>
                        </a:rPr>
                        <a:t>Manual information flow</a:t>
                      </a:r>
                    </a:p>
                  </a:txBody>
                  <a:tcPr marL="72000" marR="72000" marT="72000" marB="72000">
                    <a:lnL w="12700" cap="flat" cmpd="sng" algn="ctr">
                      <a:solidFill>
                        <a:schemeClr val="bg2"/>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rtl="0"/>
                      <a:r>
                        <a:rPr lang="en-AU" sz="900" b="1">
                          <a:solidFill>
                            <a:schemeClr val="tx1"/>
                          </a:solidFill>
                        </a:rPr>
                        <a:t>Electronic information flow</a:t>
                      </a:r>
                    </a:p>
                  </a:txBody>
                  <a:tcPr marL="72000" marR="72000" marT="72000" marB="72000">
                    <a:lnL w="9525" cap="flat" cmpd="sng" algn="ctr">
                      <a:solidFill>
                        <a:schemeClr val="accent5"/>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707137712"/>
                  </a:ext>
                </a:extLst>
              </a:tr>
              <a:tr h="1000125">
                <a:tc gridSpan="2">
                  <a:txBody>
                    <a:bodyPr/>
                    <a:lstStyle/>
                    <a:p>
                      <a:pPr rtl="0"/>
                      <a:r>
                        <a:rPr lang="en-AU" sz="900" b="1">
                          <a:solidFill>
                            <a:schemeClr val="tx1"/>
                          </a:solidFill>
                        </a:rPr>
                        <a:t>Activity performed within the platform</a:t>
                      </a:r>
                    </a:p>
                  </a:txBody>
                  <a:tcPr marL="72000" marR="72000" marT="72000" marB="72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solidFill>
                        <a:schemeClr val="accent5"/>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AU" sz="900" b="1">
                        <a:solidFill>
                          <a:schemeClr val="tx1"/>
                        </a:solidFill>
                      </a:endParaRPr>
                    </a:p>
                  </a:txBody>
                  <a:tcPr marL="72000" marR="72000" marT="72000" marB="72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907847"/>
                  </a:ext>
                </a:extLst>
              </a:tr>
            </a:tbl>
          </a:graphicData>
        </a:graphic>
      </p:graphicFrame>
      <p:cxnSp>
        <p:nvCxnSpPr>
          <p:cNvPr id="84" name="Straight Arrow Connector 83">
            <a:extLst>
              <a:ext uri="{FF2B5EF4-FFF2-40B4-BE49-F238E27FC236}">
                <a16:creationId xmlns:a16="http://schemas.microsoft.com/office/drawing/2014/main" id="{2AB027D8-B07A-D2CF-3451-A340485C4DDC}"/>
              </a:ext>
              <a:ext uri="{C183D7F6-B498-43B3-948B-1728B52AA6E4}">
                <adec:decorative xmlns:adec="http://schemas.microsoft.com/office/drawing/2017/decorative" val="1"/>
              </a:ext>
            </a:extLst>
          </p:cNvPr>
          <p:cNvCxnSpPr>
            <a:cxnSpLocks/>
          </p:cNvCxnSpPr>
          <p:nvPr/>
        </p:nvCxnSpPr>
        <p:spPr>
          <a:xfrm>
            <a:off x="9958134" y="4852121"/>
            <a:ext cx="485013"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644FCCE6-A2A5-851C-92AA-E941F633EC6B}"/>
              </a:ext>
              <a:ext uri="{C183D7F6-B498-43B3-948B-1728B52AA6E4}">
                <adec:decorative xmlns:adec="http://schemas.microsoft.com/office/drawing/2017/decorative" val="1"/>
              </a:ext>
            </a:extLst>
          </p:cNvPr>
          <p:cNvCxnSpPr>
            <a:cxnSpLocks/>
          </p:cNvCxnSpPr>
          <p:nvPr/>
        </p:nvCxnSpPr>
        <p:spPr>
          <a:xfrm>
            <a:off x="10744200" y="4863508"/>
            <a:ext cx="519585" cy="0"/>
          </a:xfrm>
          <a:prstGeom prst="straightConnector1">
            <a:avLst/>
          </a:prstGeom>
          <a:ln>
            <a:solidFill>
              <a:schemeClr val="accent5">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166" name="Diamond 165">
            <a:extLst>
              <a:ext uri="{FF2B5EF4-FFF2-40B4-BE49-F238E27FC236}">
                <a16:creationId xmlns:a16="http://schemas.microsoft.com/office/drawing/2014/main" id="{45259987-8AA1-F601-0904-6E9D27E5477A}"/>
              </a:ext>
            </a:extLst>
          </p:cNvPr>
          <p:cNvSpPr/>
          <p:nvPr/>
        </p:nvSpPr>
        <p:spPr>
          <a:xfrm>
            <a:off x="10661830" y="3542456"/>
            <a:ext cx="684324" cy="336303"/>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513" b="1" i="0" u="none" strike="noStrike" kern="1200" cap="none" spc="0" normalizeH="0" baseline="0" noProof="0">
                <a:ln>
                  <a:noFill/>
                </a:ln>
                <a:solidFill>
                  <a:srgbClr val="FFFFFF"/>
                </a:solidFill>
                <a:effectLst/>
                <a:uLnTx/>
                <a:uFillTx/>
                <a:latin typeface="Tenorite"/>
                <a:ea typeface="+mn-ea"/>
                <a:cs typeface="+mn-cs"/>
              </a:rPr>
              <a:t>…</a:t>
            </a:r>
          </a:p>
        </p:txBody>
      </p:sp>
      <p:sp>
        <p:nvSpPr>
          <p:cNvPr id="162" name="Rounded Rectangle 31">
            <a:extLst>
              <a:ext uri="{FF2B5EF4-FFF2-40B4-BE49-F238E27FC236}">
                <a16:creationId xmlns:a16="http://schemas.microsoft.com/office/drawing/2014/main" id="{AAF6895F-738A-C709-45FE-45BDA45E1FB3}"/>
              </a:ext>
            </a:extLst>
          </p:cNvPr>
          <p:cNvSpPr/>
          <p:nvPr/>
        </p:nvSpPr>
        <p:spPr>
          <a:xfrm>
            <a:off x="10689608" y="2551180"/>
            <a:ext cx="656546" cy="336303"/>
          </a:xfrm>
          <a:prstGeom prst="roundRect">
            <a:avLst/>
          </a:prstGeom>
          <a:solidFill>
            <a:srgbClr val="EADB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636" rIns="2863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513" b="1" i="0" u="none" strike="noStrike" kern="1200" cap="none" spc="0" normalizeH="0" baseline="0" noProof="0">
                <a:ln>
                  <a:noFill/>
                </a:ln>
                <a:solidFill>
                  <a:srgbClr val="606060">
                    <a:lumMod val="50000"/>
                  </a:srgbClr>
                </a:solidFill>
                <a:effectLst/>
                <a:uLnTx/>
                <a:uFillTx/>
                <a:latin typeface="Tenorite"/>
                <a:ea typeface="+mn-ea"/>
                <a:cs typeface="+mn-cs"/>
              </a:rPr>
              <a:t>…</a:t>
            </a:r>
          </a:p>
        </p:txBody>
      </p:sp>
      <p:sp>
        <p:nvSpPr>
          <p:cNvPr id="33" name="Flowchart: Magnetic Disk 32">
            <a:extLst>
              <a:ext uri="{FF2B5EF4-FFF2-40B4-BE49-F238E27FC236}">
                <a16:creationId xmlns:a16="http://schemas.microsoft.com/office/drawing/2014/main" id="{75333D18-5114-8BE8-F958-0F18539271DA}"/>
              </a:ext>
              <a:ext uri="{C183D7F6-B498-43B3-948B-1728B52AA6E4}">
                <adec:decorative xmlns:adec="http://schemas.microsoft.com/office/drawing/2017/decorative" val="1"/>
              </a:ext>
            </a:extLst>
          </p:cNvPr>
          <p:cNvSpPr/>
          <p:nvPr/>
        </p:nvSpPr>
        <p:spPr>
          <a:xfrm>
            <a:off x="9991185" y="5838169"/>
            <a:ext cx="495014" cy="179674"/>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Tenorite"/>
              <a:ea typeface="+mn-ea"/>
              <a:cs typeface="+mn-cs"/>
            </a:endParaRPr>
          </a:p>
        </p:txBody>
      </p:sp>
      <p:sp>
        <p:nvSpPr>
          <p:cNvPr id="35" name="Rounded Rectangle 31">
            <a:extLst>
              <a:ext uri="{FF2B5EF4-FFF2-40B4-BE49-F238E27FC236}">
                <a16:creationId xmlns:a16="http://schemas.microsoft.com/office/drawing/2014/main" id="{9C139B7D-A3B9-74E9-1FA6-0C55D4A3C8C6}"/>
              </a:ext>
            </a:extLst>
          </p:cNvPr>
          <p:cNvSpPr/>
          <p:nvPr/>
        </p:nvSpPr>
        <p:spPr>
          <a:xfrm>
            <a:off x="3866546" y="3691435"/>
            <a:ext cx="1259562" cy="480496"/>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Fill in progress report template</a:t>
            </a:r>
          </a:p>
        </p:txBody>
      </p:sp>
      <p:sp>
        <p:nvSpPr>
          <p:cNvPr id="90" name="Diamond 89">
            <a:extLst>
              <a:ext uri="{FF2B5EF4-FFF2-40B4-BE49-F238E27FC236}">
                <a16:creationId xmlns:a16="http://schemas.microsoft.com/office/drawing/2014/main" id="{579DDB6D-2156-C683-DDFF-8738D831F593}"/>
              </a:ext>
            </a:extLst>
          </p:cNvPr>
          <p:cNvSpPr/>
          <p:nvPr/>
        </p:nvSpPr>
        <p:spPr>
          <a:xfrm>
            <a:off x="6183549" y="5605854"/>
            <a:ext cx="981362" cy="57518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1" i="0" u="none" strike="noStrike" kern="1200" cap="none" spc="0" normalizeH="0" baseline="0" noProof="0">
                <a:ln>
                  <a:noFill/>
                </a:ln>
                <a:solidFill>
                  <a:srgbClr val="FFFFFF"/>
                </a:solidFill>
                <a:effectLst/>
                <a:uLnTx/>
                <a:uFillTx/>
                <a:latin typeface="Tenorite"/>
                <a:ea typeface="+mn-ea"/>
                <a:cs typeface="+mn-cs"/>
              </a:rPr>
              <a:t>Assess compliance for progress reports </a:t>
            </a:r>
          </a:p>
        </p:txBody>
      </p:sp>
      <p:cxnSp>
        <p:nvCxnSpPr>
          <p:cNvPr id="68" name="Straight Arrow Connector 249">
            <a:extLst>
              <a:ext uri="{FF2B5EF4-FFF2-40B4-BE49-F238E27FC236}">
                <a16:creationId xmlns:a16="http://schemas.microsoft.com/office/drawing/2014/main" id="{B2B8ED21-92A4-A6DA-DBFB-2F701D639BF6}"/>
              </a:ext>
              <a:ext uri="{C183D7F6-B498-43B3-948B-1728B52AA6E4}">
                <adec:decorative xmlns:adec="http://schemas.microsoft.com/office/drawing/2017/decorative" val="1"/>
              </a:ext>
            </a:extLst>
          </p:cNvPr>
          <p:cNvCxnSpPr>
            <a:cxnSpLocks/>
            <a:stCxn id="90" idx="2"/>
            <a:endCxn id="88" idx="2"/>
          </p:cNvCxnSpPr>
          <p:nvPr/>
        </p:nvCxnSpPr>
        <p:spPr>
          <a:xfrm rot="5400000" flipH="1" flipV="1">
            <a:off x="6948216" y="5236286"/>
            <a:ext cx="670770" cy="1218742"/>
          </a:xfrm>
          <a:prstGeom prst="bentConnector3">
            <a:avLst>
              <a:gd name="adj1" fmla="val -5973"/>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8472EE3A-9457-A51D-B3B5-6C7BE3EC50E9}"/>
              </a:ext>
            </a:extLst>
          </p:cNvPr>
          <p:cNvSpPr txBox="1"/>
          <p:nvPr/>
        </p:nvSpPr>
        <p:spPr>
          <a:xfrm>
            <a:off x="7045709" y="5662265"/>
            <a:ext cx="650616" cy="180425"/>
          </a:xfrm>
          <a:prstGeom prst="rect">
            <a:avLst/>
          </a:prstGeom>
          <a:noFill/>
        </p:spPr>
        <p:txBody>
          <a:bodyPr wrap="square" lIns="36000" tIns="36000" rIns="36000" bIns="3600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2E2E2E"/>
                </a:solidFill>
                <a:effectLst/>
                <a:uLnTx/>
                <a:uFillTx/>
                <a:latin typeface="Tenorite"/>
                <a:ea typeface="+mn-ea"/>
                <a:cs typeface="+mn-cs"/>
              </a:rPr>
              <a:t>Compliant</a:t>
            </a:r>
          </a:p>
        </p:txBody>
      </p:sp>
      <p:sp>
        <p:nvSpPr>
          <p:cNvPr id="71" name="Rounded Rectangle 31">
            <a:extLst>
              <a:ext uri="{FF2B5EF4-FFF2-40B4-BE49-F238E27FC236}">
                <a16:creationId xmlns:a16="http://schemas.microsoft.com/office/drawing/2014/main" id="{808A0149-C097-CE5E-EE1D-6FF3B509B745}"/>
              </a:ext>
            </a:extLst>
          </p:cNvPr>
          <p:cNvSpPr/>
          <p:nvPr/>
        </p:nvSpPr>
        <p:spPr>
          <a:xfrm>
            <a:off x="8883477" y="4064584"/>
            <a:ext cx="428400" cy="367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FFFFFF"/>
                </a:solidFill>
                <a:effectLst/>
                <a:uLnTx/>
                <a:uFillTx/>
                <a:latin typeface="Tenorite"/>
                <a:ea typeface="+mn-ea"/>
                <a:cs typeface="+mn-cs"/>
              </a:rPr>
              <a:t>END</a:t>
            </a:r>
          </a:p>
        </p:txBody>
      </p:sp>
      <p:sp>
        <p:nvSpPr>
          <p:cNvPr id="86" name="Rounded Rectangle 31">
            <a:extLst>
              <a:ext uri="{FF2B5EF4-FFF2-40B4-BE49-F238E27FC236}">
                <a16:creationId xmlns:a16="http://schemas.microsoft.com/office/drawing/2014/main" id="{42F07C64-7731-7F56-039D-E19219F0D115}"/>
              </a:ext>
            </a:extLst>
          </p:cNvPr>
          <p:cNvSpPr/>
          <p:nvPr/>
        </p:nvSpPr>
        <p:spPr>
          <a:xfrm>
            <a:off x="1962020" y="5057683"/>
            <a:ext cx="424884" cy="3631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FFFFFF"/>
                </a:solidFill>
                <a:effectLst/>
                <a:uLnTx/>
                <a:uFillTx/>
                <a:latin typeface="Tenorite"/>
                <a:ea typeface="+mn-ea"/>
                <a:cs typeface="+mn-cs"/>
              </a:rPr>
              <a:t>START</a:t>
            </a:r>
          </a:p>
        </p:txBody>
      </p:sp>
      <p:sp>
        <p:nvSpPr>
          <p:cNvPr id="46" name="Rounded Rectangle 31">
            <a:extLst>
              <a:ext uri="{FF2B5EF4-FFF2-40B4-BE49-F238E27FC236}">
                <a16:creationId xmlns:a16="http://schemas.microsoft.com/office/drawing/2014/main" id="{7C9DFC7F-F3A8-CCC7-1C4C-ECF0AA55717B}"/>
              </a:ext>
            </a:extLst>
          </p:cNvPr>
          <p:cNvSpPr/>
          <p:nvPr/>
        </p:nvSpPr>
        <p:spPr>
          <a:xfrm>
            <a:off x="2405156" y="3691435"/>
            <a:ext cx="1039964" cy="481340"/>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Request for data on progress for GIAs, GEAP and audit data</a:t>
            </a:r>
          </a:p>
        </p:txBody>
      </p:sp>
      <p:sp>
        <p:nvSpPr>
          <p:cNvPr id="53" name="Rounded Rectangle 31">
            <a:extLst>
              <a:ext uri="{FF2B5EF4-FFF2-40B4-BE49-F238E27FC236}">
                <a16:creationId xmlns:a16="http://schemas.microsoft.com/office/drawing/2014/main" id="{83DD3E36-EDCD-5DC2-5699-C70FC146832B}"/>
              </a:ext>
            </a:extLst>
          </p:cNvPr>
          <p:cNvSpPr/>
          <p:nvPr/>
        </p:nvSpPr>
        <p:spPr>
          <a:xfrm>
            <a:off x="3093055" y="2920117"/>
            <a:ext cx="952144" cy="488239"/>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Extract data for audit</a:t>
            </a:r>
          </a:p>
        </p:txBody>
      </p:sp>
      <p:sp>
        <p:nvSpPr>
          <p:cNvPr id="54" name="Rounded Rectangle 31">
            <a:extLst>
              <a:ext uri="{FF2B5EF4-FFF2-40B4-BE49-F238E27FC236}">
                <a16:creationId xmlns:a16="http://schemas.microsoft.com/office/drawing/2014/main" id="{A6DD958B-714A-D55B-6F59-0206B744572B}"/>
              </a:ext>
            </a:extLst>
          </p:cNvPr>
          <p:cNvSpPr/>
          <p:nvPr/>
        </p:nvSpPr>
        <p:spPr>
          <a:xfrm>
            <a:off x="2509737" y="2407590"/>
            <a:ext cx="831427" cy="256380"/>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Provide GIAs</a:t>
            </a:r>
          </a:p>
        </p:txBody>
      </p:sp>
      <p:sp>
        <p:nvSpPr>
          <p:cNvPr id="55" name="Rounded Rectangle 31">
            <a:extLst>
              <a:ext uri="{FF2B5EF4-FFF2-40B4-BE49-F238E27FC236}">
                <a16:creationId xmlns:a16="http://schemas.microsoft.com/office/drawing/2014/main" id="{98C836AA-25EA-1C94-F187-197DE87C2D71}"/>
              </a:ext>
            </a:extLst>
          </p:cNvPr>
          <p:cNvSpPr/>
          <p:nvPr/>
        </p:nvSpPr>
        <p:spPr>
          <a:xfrm>
            <a:off x="5261458" y="4351527"/>
            <a:ext cx="881053" cy="468000"/>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Review and approve progress report and audit </a:t>
            </a:r>
          </a:p>
        </p:txBody>
      </p:sp>
      <p:sp>
        <p:nvSpPr>
          <p:cNvPr id="56" name="Rounded Rectangle 31">
            <a:extLst>
              <a:ext uri="{FF2B5EF4-FFF2-40B4-BE49-F238E27FC236}">
                <a16:creationId xmlns:a16="http://schemas.microsoft.com/office/drawing/2014/main" id="{50F803BE-970A-9A09-B9A5-F1ABBDA56D4D}"/>
              </a:ext>
            </a:extLst>
          </p:cNvPr>
          <p:cNvSpPr/>
          <p:nvPr/>
        </p:nvSpPr>
        <p:spPr>
          <a:xfrm>
            <a:off x="3866546" y="4351527"/>
            <a:ext cx="1259562" cy="468000"/>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Present progress report and audit to the board and executive as needed</a:t>
            </a:r>
          </a:p>
        </p:txBody>
      </p:sp>
      <p:sp>
        <p:nvSpPr>
          <p:cNvPr id="57" name="Rounded Rectangle 31">
            <a:extLst>
              <a:ext uri="{FF2B5EF4-FFF2-40B4-BE49-F238E27FC236}">
                <a16:creationId xmlns:a16="http://schemas.microsoft.com/office/drawing/2014/main" id="{68D8033E-B144-D073-5AEE-8CDD0F275C7F}"/>
              </a:ext>
            </a:extLst>
          </p:cNvPr>
          <p:cNvSpPr/>
          <p:nvPr/>
        </p:nvSpPr>
        <p:spPr>
          <a:xfrm>
            <a:off x="2483130" y="5001665"/>
            <a:ext cx="894055" cy="481340"/>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Provide reporting guidelines and resources</a:t>
            </a:r>
          </a:p>
        </p:txBody>
      </p:sp>
      <p:cxnSp>
        <p:nvCxnSpPr>
          <p:cNvPr id="72" name="Straight Arrow Connector 43">
            <a:extLst>
              <a:ext uri="{FF2B5EF4-FFF2-40B4-BE49-F238E27FC236}">
                <a16:creationId xmlns:a16="http://schemas.microsoft.com/office/drawing/2014/main" id="{3F57BF95-74EA-5E69-1266-84176C72D012}"/>
              </a:ext>
              <a:ext uri="{C183D7F6-B498-43B3-948B-1728B52AA6E4}">
                <adec:decorative xmlns:adec="http://schemas.microsoft.com/office/drawing/2017/decorative" val="1"/>
              </a:ext>
            </a:extLst>
          </p:cNvPr>
          <p:cNvCxnSpPr>
            <a:cxnSpLocks/>
            <a:stCxn id="90" idx="3"/>
            <a:endCxn id="88" idx="2"/>
          </p:cNvCxnSpPr>
          <p:nvPr/>
        </p:nvCxnSpPr>
        <p:spPr>
          <a:xfrm flipV="1">
            <a:off x="7164911" y="5510272"/>
            <a:ext cx="728061" cy="383176"/>
          </a:xfrm>
          <a:prstGeom prst="bentConnector2">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9A045CA4-314D-1DD1-2887-69AE927D4C6C}"/>
              </a:ext>
            </a:extLst>
          </p:cNvPr>
          <p:cNvSpPr txBox="1"/>
          <p:nvPr/>
        </p:nvSpPr>
        <p:spPr>
          <a:xfrm>
            <a:off x="6927912" y="5968729"/>
            <a:ext cx="892345" cy="269295"/>
          </a:xfrm>
          <a:prstGeom prst="rect">
            <a:avLst/>
          </a:prstGeom>
          <a:noFill/>
        </p:spPr>
        <p:txBody>
          <a:bodyPr wrap="square" lIns="36000" tIns="36000" rIns="36000" bIns="36000" rtlCol="0">
            <a:spAutoFit/>
          </a:body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AU" sz="700" b="0" i="0" u="none" strike="noStrike" kern="1200" cap="none" spc="0" normalizeH="0" baseline="0" noProof="0">
                <a:ln>
                  <a:noFill/>
                </a:ln>
                <a:solidFill>
                  <a:srgbClr val="2E2E2E"/>
                </a:solidFill>
                <a:effectLst/>
                <a:uLnTx/>
                <a:uFillTx/>
                <a:latin typeface="Tenorite"/>
                <a:ea typeface="+mn-ea"/>
                <a:cs typeface="+mn-cs"/>
              </a:rPr>
              <a:t>Compliance not demonstrated</a:t>
            </a:r>
          </a:p>
        </p:txBody>
      </p:sp>
      <p:sp>
        <p:nvSpPr>
          <p:cNvPr id="79" name="Rounded Rectangle 31">
            <a:extLst>
              <a:ext uri="{FF2B5EF4-FFF2-40B4-BE49-F238E27FC236}">
                <a16:creationId xmlns:a16="http://schemas.microsoft.com/office/drawing/2014/main" id="{C619B994-EE57-23CE-0B10-B3309FB8E814}"/>
              </a:ext>
            </a:extLst>
          </p:cNvPr>
          <p:cNvSpPr/>
          <p:nvPr/>
        </p:nvSpPr>
        <p:spPr>
          <a:xfrm>
            <a:off x="7275514" y="3952938"/>
            <a:ext cx="1244448" cy="590492"/>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Receive outcomes for progress report and audit and address any non-complaint audit findings. Publish reports on website.</a:t>
            </a:r>
          </a:p>
        </p:txBody>
      </p:sp>
      <p:sp>
        <p:nvSpPr>
          <p:cNvPr id="82" name="Rounded Rectangle 31">
            <a:extLst>
              <a:ext uri="{FF2B5EF4-FFF2-40B4-BE49-F238E27FC236}">
                <a16:creationId xmlns:a16="http://schemas.microsoft.com/office/drawing/2014/main" id="{D65780E4-D307-63FF-0E0E-046DA94AD5E1}"/>
              </a:ext>
            </a:extLst>
          </p:cNvPr>
          <p:cNvSpPr/>
          <p:nvPr/>
        </p:nvSpPr>
        <p:spPr>
          <a:xfrm>
            <a:off x="8674544" y="4961614"/>
            <a:ext cx="845245" cy="548658"/>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Publish selected compliant audit data and all progress reports</a:t>
            </a:r>
          </a:p>
        </p:txBody>
      </p:sp>
      <p:sp>
        <p:nvSpPr>
          <p:cNvPr id="88" name="Rounded Rectangle 31">
            <a:extLst>
              <a:ext uri="{FF2B5EF4-FFF2-40B4-BE49-F238E27FC236}">
                <a16:creationId xmlns:a16="http://schemas.microsoft.com/office/drawing/2014/main" id="{2B62E7E3-47D0-81E0-CF8B-464D6BAAE00E}"/>
              </a:ext>
            </a:extLst>
          </p:cNvPr>
          <p:cNvSpPr/>
          <p:nvPr/>
        </p:nvSpPr>
        <p:spPr>
          <a:xfrm>
            <a:off x="7315741" y="4961614"/>
            <a:ext cx="1154462" cy="548658"/>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Communicate outcomes for progress report and audit</a:t>
            </a:r>
          </a:p>
        </p:txBody>
      </p:sp>
      <p:cxnSp>
        <p:nvCxnSpPr>
          <p:cNvPr id="89" name="Straight Arrow Connector 57">
            <a:extLst>
              <a:ext uri="{FF2B5EF4-FFF2-40B4-BE49-F238E27FC236}">
                <a16:creationId xmlns:a16="http://schemas.microsoft.com/office/drawing/2014/main" id="{37081825-9602-2A73-086F-27CB5C8FF32C}"/>
              </a:ext>
              <a:ext uri="{C183D7F6-B498-43B3-948B-1728B52AA6E4}">
                <adec:decorative xmlns:adec="http://schemas.microsoft.com/office/drawing/2017/decorative" val="1"/>
              </a:ext>
            </a:extLst>
          </p:cNvPr>
          <p:cNvCxnSpPr>
            <a:cxnSpLocks/>
            <a:stCxn id="46" idx="0"/>
            <a:endCxn id="53" idx="1"/>
          </p:cNvCxnSpPr>
          <p:nvPr/>
        </p:nvCxnSpPr>
        <p:spPr>
          <a:xfrm rot="5400000" flipH="1" flipV="1">
            <a:off x="2745497" y="3343878"/>
            <a:ext cx="527198" cy="167917"/>
          </a:xfrm>
          <a:prstGeom prst="bentConnector2">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2DFB2EDB-0D80-A5C4-D5EC-914C65C0959C}"/>
              </a:ext>
              <a:ext uri="{C183D7F6-B498-43B3-948B-1728B52AA6E4}">
                <adec:decorative xmlns:adec="http://schemas.microsoft.com/office/drawing/2017/decorative" val="1"/>
              </a:ext>
            </a:extLst>
          </p:cNvPr>
          <p:cNvCxnSpPr>
            <a:cxnSpLocks/>
            <a:stCxn id="46" idx="0"/>
            <a:endCxn id="54" idx="2"/>
          </p:cNvCxnSpPr>
          <p:nvPr/>
        </p:nvCxnSpPr>
        <p:spPr>
          <a:xfrm flipV="1">
            <a:off x="2925138" y="2663970"/>
            <a:ext cx="313" cy="1027465"/>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636C7B03-8C9F-3628-9B02-47401C0FAE50}"/>
              </a:ext>
              <a:ext uri="{C183D7F6-B498-43B3-948B-1728B52AA6E4}">
                <adec:decorative xmlns:adec="http://schemas.microsoft.com/office/drawing/2017/decorative" val="1"/>
              </a:ext>
            </a:extLst>
          </p:cNvPr>
          <p:cNvCxnSpPr>
            <a:cxnSpLocks/>
            <a:stCxn id="35" idx="2"/>
            <a:endCxn id="56" idx="0"/>
          </p:cNvCxnSpPr>
          <p:nvPr/>
        </p:nvCxnSpPr>
        <p:spPr>
          <a:xfrm>
            <a:off x="4496327" y="4171931"/>
            <a:ext cx="0" cy="179596"/>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2D507112-26EB-CFAD-E1E7-3BFD788A892D}"/>
              </a:ext>
              <a:ext uri="{C183D7F6-B498-43B3-948B-1728B52AA6E4}">
                <adec:decorative xmlns:adec="http://schemas.microsoft.com/office/drawing/2017/decorative" val="1"/>
              </a:ext>
            </a:extLst>
          </p:cNvPr>
          <p:cNvCxnSpPr>
            <a:cxnSpLocks/>
            <a:stCxn id="56" idx="3"/>
            <a:endCxn id="55" idx="1"/>
          </p:cNvCxnSpPr>
          <p:nvPr/>
        </p:nvCxnSpPr>
        <p:spPr>
          <a:xfrm>
            <a:off x="5126108" y="4585527"/>
            <a:ext cx="135350" cy="0"/>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68C4219E-A5C2-9411-5F2E-E3C38167263B}"/>
              </a:ext>
              <a:ext uri="{C183D7F6-B498-43B3-948B-1728B52AA6E4}">
                <adec:decorative xmlns:adec="http://schemas.microsoft.com/office/drawing/2017/decorative" val="1"/>
              </a:ext>
            </a:extLst>
          </p:cNvPr>
          <p:cNvCxnSpPr>
            <a:cxnSpLocks/>
            <a:stCxn id="57" idx="0"/>
            <a:endCxn id="46" idx="2"/>
          </p:cNvCxnSpPr>
          <p:nvPr/>
        </p:nvCxnSpPr>
        <p:spPr>
          <a:xfrm flipH="1" flipV="1">
            <a:off x="2925138" y="4172775"/>
            <a:ext cx="5020" cy="828890"/>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C887CEEC-C4CC-3441-86DD-0F471B0BF6EC}"/>
              </a:ext>
              <a:ext uri="{C183D7F6-B498-43B3-948B-1728B52AA6E4}">
                <adec:decorative xmlns:adec="http://schemas.microsoft.com/office/drawing/2017/decorative" val="1"/>
              </a:ext>
            </a:extLst>
          </p:cNvPr>
          <p:cNvCxnSpPr>
            <a:cxnSpLocks/>
            <a:stCxn id="86" idx="3"/>
            <a:endCxn id="57" idx="1"/>
          </p:cNvCxnSpPr>
          <p:nvPr/>
        </p:nvCxnSpPr>
        <p:spPr>
          <a:xfrm>
            <a:off x="2386904" y="5239254"/>
            <a:ext cx="96226" cy="3081"/>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7FA1A41F-057C-1C79-322B-D6FA7F22FC71}"/>
              </a:ext>
              <a:ext uri="{C183D7F6-B498-43B3-948B-1728B52AA6E4}">
                <adec:decorative xmlns:adec="http://schemas.microsoft.com/office/drawing/2017/decorative" val="1"/>
              </a:ext>
            </a:extLst>
          </p:cNvPr>
          <p:cNvCxnSpPr>
            <a:cxnSpLocks/>
            <a:stCxn id="88" idx="0"/>
            <a:endCxn id="79" idx="2"/>
          </p:cNvCxnSpPr>
          <p:nvPr/>
        </p:nvCxnSpPr>
        <p:spPr>
          <a:xfrm flipV="1">
            <a:off x="7892972" y="4543430"/>
            <a:ext cx="4766" cy="418184"/>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DC39EC08-C47B-C8C9-4F38-D1320F9ADA5C}"/>
              </a:ext>
              <a:ext uri="{C183D7F6-B498-43B3-948B-1728B52AA6E4}">
                <adec:decorative xmlns:adec="http://schemas.microsoft.com/office/drawing/2017/decorative" val="1"/>
              </a:ext>
            </a:extLst>
          </p:cNvPr>
          <p:cNvCxnSpPr>
            <a:cxnSpLocks/>
            <a:stCxn id="79" idx="3"/>
            <a:endCxn id="71" idx="1"/>
          </p:cNvCxnSpPr>
          <p:nvPr/>
        </p:nvCxnSpPr>
        <p:spPr>
          <a:xfrm>
            <a:off x="8519962" y="4248184"/>
            <a:ext cx="363515" cy="0"/>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0DAD2FAC-AEAE-2CA1-8126-3C8E66CA49EA}"/>
              </a:ext>
              <a:ext uri="{C183D7F6-B498-43B3-948B-1728B52AA6E4}">
                <adec:decorative xmlns:adec="http://schemas.microsoft.com/office/drawing/2017/decorative" val="1"/>
              </a:ext>
            </a:extLst>
          </p:cNvPr>
          <p:cNvCxnSpPr>
            <a:cxnSpLocks/>
            <a:stCxn id="82" idx="0"/>
            <a:endCxn id="71" idx="2"/>
          </p:cNvCxnSpPr>
          <p:nvPr/>
        </p:nvCxnSpPr>
        <p:spPr>
          <a:xfrm flipV="1">
            <a:off x="9097167" y="4431784"/>
            <a:ext cx="510" cy="529830"/>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195D3C1-8A07-4CA4-697D-B5AD8E13ADD4}"/>
              </a:ext>
              <a:ext uri="{C183D7F6-B498-43B3-948B-1728B52AA6E4}">
                <adec:decorative xmlns:adec="http://schemas.microsoft.com/office/drawing/2017/decorative" val="1"/>
              </a:ext>
            </a:extLst>
          </p:cNvPr>
          <p:cNvCxnSpPr>
            <a:cxnSpLocks/>
          </p:cNvCxnSpPr>
          <p:nvPr/>
        </p:nvCxnSpPr>
        <p:spPr>
          <a:xfrm>
            <a:off x="6674230" y="4619495"/>
            <a:ext cx="1" cy="387477"/>
          </a:xfrm>
          <a:prstGeom prst="straightConnector1">
            <a:avLst/>
          </a:prstGeom>
          <a:ln>
            <a:solidFill>
              <a:schemeClr val="accent5">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47" name="Flowchart: Magnetic Disk 157">
            <a:extLst>
              <a:ext uri="{FF2B5EF4-FFF2-40B4-BE49-F238E27FC236}">
                <a16:creationId xmlns:a16="http://schemas.microsoft.com/office/drawing/2014/main" id="{51B2C241-378F-E287-628B-774329B13011}"/>
              </a:ext>
              <a:ext uri="{C183D7F6-B498-43B3-948B-1728B52AA6E4}">
                <adec:decorative xmlns:adec="http://schemas.microsoft.com/office/drawing/2017/decorative" val="1"/>
              </a:ext>
            </a:extLst>
          </p:cNvPr>
          <p:cNvSpPr/>
          <p:nvPr/>
        </p:nvSpPr>
        <p:spPr>
          <a:xfrm>
            <a:off x="8176715" y="4841641"/>
            <a:ext cx="283869" cy="148582"/>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Tenorite"/>
              <a:ea typeface="+mn-ea"/>
              <a:cs typeface="+mn-cs"/>
            </a:endParaRPr>
          </a:p>
        </p:txBody>
      </p:sp>
      <p:sp>
        <p:nvSpPr>
          <p:cNvPr id="49" name="Flowchart: Magnetic Disk 159">
            <a:extLst>
              <a:ext uri="{FF2B5EF4-FFF2-40B4-BE49-F238E27FC236}">
                <a16:creationId xmlns:a16="http://schemas.microsoft.com/office/drawing/2014/main" id="{A458F985-7178-0BFE-C601-AB45781BF5FC}"/>
              </a:ext>
              <a:ext uri="{C183D7F6-B498-43B3-948B-1728B52AA6E4}">
                <adec:decorative xmlns:adec="http://schemas.microsoft.com/office/drawing/2017/decorative" val="1"/>
              </a:ext>
            </a:extLst>
          </p:cNvPr>
          <p:cNvSpPr/>
          <p:nvPr/>
        </p:nvSpPr>
        <p:spPr>
          <a:xfrm>
            <a:off x="8236093" y="3820451"/>
            <a:ext cx="283869" cy="148582"/>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Tenorite"/>
              <a:ea typeface="+mn-ea"/>
              <a:cs typeface="+mn-cs"/>
            </a:endParaRPr>
          </a:p>
        </p:txBody>
      </p:sp>
      <p:sp>
        <p:nvSpPr>
          <p:cNvPr id="61" name="Rounded Rectangle 31">
            <a:extLst>
              <a:ext uri="{FF2B5EF4-FFF2-40B4-BE49-F238E27FC236}">
                <a16:creationId xmlns:a16="http://schemas.microsoft.com/office/drawing/2014/main" id="{979852B2-5150-4E3C-7544-AF70E573F0A0}"/>
              </a:ext>
            </a:extLst>
          </p:cNvPr>
          <p:cNvSpPr/>
          <p:nvPr/>
        </p:nvSpPr>
        <p:spPr>
          <a:xfrm>
            <a:off x="6296821" y="4002491"/>
            <a:ext cx="754818" cy="486000"/>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Submit progress report and audit</a:t>
            </a:r>
          </a:p>
        </p:txBody>
      </p:sp>
      <p:sp>
        <p:nvSpPr>
          <p:cNvPr id="65" name="Flowchart: Magnetic Disk 155">
            <a:extLst>
              <a:ext uri="{FF2B5EF4-FFF2-40B4-BE49-F238E27FC236}">
                <a16:creationId xmlns:a16="http://schemas.microsoft.com/office/drawing/2014/main" id="{F1586653-3369-2CDC-B7B7-F85CE33B3306}"/>
              </a:ext>
              <a:ext uri="{C183D7F6-B498-43B3-948B-1728B52AA6E4}">
                <adec:decorative xmlns:adec="http://schemas.microsoft.com/office/drawing/2017/decorative" val="1"/>
              </a:ext>
            </a:extLst>
          </p:cNvPr>
          <p:cNvSpPr/>
          <p:nvPr/>
        </p:nvSpPr>
        <p:spPr>
          <a:xfrm>
            <a:off x="6737773" y="3847645"/>
            <a:ext cx="283869" cy="148582"/>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Tenorite"/>
              <a:ea typeface="+mn-ea"/>
              <a:cs typeface="+mn-cs"/>
            </a:endParaRPr>
          </a:p>
        </p:txBody>
      </p:sp>
      <p:cxnSp>
        <p:nvCxnSpPr>
          <p:cNvPr id="66" name="Straight Arrow Connector 104">
            <a:extLst>
              <a:ext uri="{FF2B5EF4-FFF2-40B4-BE49-F238E27FC236}">
                <a16:creationId xmlns:a16="http://schemas.microsoft.com/office/drawing/2014/main" id="{60B88522-52C5-811D-F075-AAD741595E86}"/>
              </a:ext>
              <a:ext uri="{C183D7F6-B498-43B3-948B-1728B52AA6E4}">
                <adec:decorative xmlns:adec="http://schemas.microsoft.com/office/drawing/2017/decorative" val="1"/>
              </a:ext>
            </a:extLst>
          </p:cNvPr>
          <p:cNvCxnSpPr>
            <a:cxnSpLocks/>
            <a:stCxn id="55" idx="3"/>
            <a:endCxn id="61" idx="1"/>
          </p:cNvCxnSpPr>
          <p:nvPr/>
        </p:nvCxnSpPr>
        <p:spPr>
          <a:xfrm flipV="1">
            <a:off x="6142511" y="4245491"/>
            <a:ext cx="154310" cy="340036"/>
          </a:xfrm>
          <a:prstGeom prst="bentConnector3">
            <a:avLst>
              <a:gd name="adj1" fmla="val 18812"/>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38" name="Rounded Rectangle 31">
            <a:extLst>
              <a:ext uri="{FF2B5EF4-FFF2-40B4-BE49-F238E27FC236}">
                <a16:creationId xmlns:a16="http://schemas.microsoft.com/office/drawing/2014/main" id="{53F0226B-252E-233D-7BAB-25B2EEF44D11}"/>
              </a:ext>
            </a:extLst>
          </p:cNvPr>
          <p:cNvSpPr/>
          <p:nvPr/>
        </p:nvSpPr>
        <p:spPr>
          <a:xfrm>
            <a:off x="4249810" y="2922275"/>
            <a:ext cx="1219541" cy="483922"/>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Fill in audit template, upload on the platform, and validate data quality</a:t>
            </a:r>
          </a:p>
        </p:txBody>
      </p:sp>
      <p:sp>
        <p:nvSpPr>
          <p:cNvPr id="41" name="Rounded Rectangle 31">
            <a:extLst>
              <a:ext uri="{FF2B5EF4-FFF2-40B4-BE49-F238E27FC236}">
                <a16:creationId xmlns:a16="http://schemas.microsoft.com/office/drawing/2014/main" id="{BDDA55D5-C45D-1936-7992-8BA7D5B1EAF1}"/>
              </a:ext>
            </a:extLst>
          </p:cNvPr>
          <p:cNvSpPr/>
          <p:nvPr/>
        </p:nvSpPr>
        <p:spPr>
          <a:xfrm>
            <a:off x="5657033" y="2916643"/>
            <a:ext cx="1349436" cy="495187"/>
          </a:xfrm>
          <a:prstGeom prst="roundRect">
            <a:avLst/>
          </a:prstGeom>
          <a:solidFill>
            <a:srgbClr val="EAD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7030A0"/>
                </a:solidFill>
                <a:effectLst/>
                <a:uLnTx/>
                <a:uFillTx/>
                <a:latin typeface="Tenorite"/>
                <a:ea typeface="+mn-ea"/>
                <a:cs typeface="+mn-cs"/>
              </a:rPr>
              <a:t>View audit measures, feed into progress report template to complete indicators section</a:t>
            </a:r>
          </a:p>
        </p:txBody>
      </p:sp>
      <p:cxnSp>
        <p:nvCxnSpPr>
          <p:cNvPr id="92" name="Straight Arrow Connector 91">
            <a:extLst>
              <a:ext uri="{FF2B5EF4-FFF2-40B4-BE49-F238E27FC236}">
                <a16:creationId xmlns:a16="http://schemas.microsoft.com/office/drawing/2014/main" id="{1983567B-E313-1A46-4682-35C93C05C46F}"/>
              </a:ext>
              <a:ext uri="{C183D7F6-B498-43B3-948B-1728B52AA6E4}">
                <adec:decorative xmlns:adec="http://schemas.microsoft.com/office/drawing/2017/decorative" val="1"/>
              </a:ext>
            </a:extLst>
          </p:cNvPr>
          <p:cNvCxnSpPr>
            <a:cxnSpLocks/>
            <a:stCxn id="53" idx="3"/>
            <a:endCxn id="38" idx="1"/>
          </p:cNvCxnSpPr>
          <p:nvPr/>
        </p:nvCxnSpPr>
        <p:spPr>
          <a:xfrm flipV="1">
            <a:off x="4045199" y="3164236"/>
            <a:ext cx="204611" cy="1"/>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id="{9D174F5A-9B2F-9EBE-2785-17C6C5FBA173}"/>
              </a:ext>
              <a:ext uri="{C183D7F6-B498-43B3-948B-1728B52AA6E4}">
                <adec:decorative xmlns:adec="http://schemas.microsoft.com/office/drawing/2017/decorative" val="1"/>
              </a:ext>
            </a:extLst>
          </p:cNvPr>
          <p:cNvCxnSpPr>
            <a:cxnSpLocks/>
            <a:stCxn id="38" idx="3"/>
            <a:endCxn id="41" idx="1"/>
          </p:cNvCxnSpPr>
          <p:nvPr/>
        </p:nvCxnSpPr>
        <p:spPr>
          <a:xfrm>
            <a:off x="5469351" y="3164236"/>
            <a:ext cx="187682" cy="1"/>
          </a:xfrm>
          <a:prstGeom prst="straightConnector1">
            <a:avLst/>
          </a:prstGeom>
          <a:ln>
            <a:solidFill>
              <a:schemeClr val="accent5">
                <a:lumMod val="50000"/>
              </a:schemeClr>
            </a:solidFill>
            <a:prstDash val="dashDot"/>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66">
            <a:extLst>
              <a:ext uri="{FF2B5EF4-FFF2-40B4-BE49-F238E27FC236}">
                <a16:creationId xmlns:a16="http://schemas.microsoft.com/office/drawing/2014/main" id="{90B07116-2953-C04D-930E-83BD3AB31F00}"/>
              </a:ext>
              <a:ext uri="{C183D7F6-B498-43B3-948B-1728B52AA6E4}">
                <adec:decorative xmlns:adec="http://schemas.microsoft.com/office/drawing/2017/decorative" val="1"/>
              </a:ext>
            </a:extLst>
          </p:cNvPr>
          <p:cNvCxnSpPr>
            <a:cxnSpLocks/>
            <a:stCxn id="41" idx="2"/>
            <a:endCxn id="35" idx="0"/>
          </p:cNvCxnSpPr>
          <p:nvPr/>
        </p:nvCxnSpPr>
        <p:spPr>
          <a:xfrm rot="5400000">
            <a:off x="5274237" y="2633920"/>
            <a:ext cx="279605" cy="1835424"/>
          </a:xfrm>
          <a:prstGeom prst="bentConnector3">
            <a:avLst>
              <a:gd name="adj1" fmla="val 50000"/>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8" name="Flowchart: Magnetic Disk 155">
            <a:extLst>
              <a:ext uri="{FF2B5EF4-FFF2-40B4-BE49-F238E27FC236}">
                <a16:creationId xmlns:a16="http://schemas.microsoft.com/office/drawing/2014/main" id="{1DA28DFD-ACD7-17A5-A9C1-36A29B5B4252}"/>
              </a:ext>
              <a:ext uri="{C183D7F6-B498-43B3-948B-1728B52AA6E4}">
                <adec:decorative xmlns:adec="http://schemas.microsoft.com/office/drawing/2017/decorative" val="1"/>
              </a:ext>
            </a:extLst>
          </p:cNvPr>
          <p:cNvSpPr/>
          <p:nvPr/>
        </p:nvSpPr>
        <p:spPr>
          <a:xfrm>
            <a:off x="5233087" y="2837614"/>
            <a:ext cx="283869" cy="148582"/>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Tenorite"/>
              <a:ea typeface="+mn-ea"/>
              <a:cs typeface="+mn-cs"/>
            </a:endParaRPr>
          </a:p>
        </p:txBody>
      </p:sp>
      <p:sp>
        <p:nvSpPr>
          <p:cNvPr id="29" name="Flowchart: Magnetic Disk 155">
            <a:extLst>
              <a:ext uri="{FF2B5EF4-FFF2-40B4-BE49-F238E27FC236}">
                <a16:creationId xmlns:a16="http://schemas.microsoft.com/office/drawing/2014/main" id="{34F81B8A-9084-A84E-55C4-7C09F88C3A97}"/>
              </a:ext>
              <a:ext uri="{C183D7F6-B498-43B3-948B-1728B52AA6E4}">
                <adec:decorative xmlns:adec="http://schemas.microsoft.com/office/drawing/2017/decorative" val="1"/>
              </a:ext>
            </a:extLst>
          </p:cNvPr>
          <p:cNvSpPr/>
          <p:nvPr/>
        </p:nvSpPr>
        <p:spPr>
          <a:xfrm>
            <a:off x="6763733" y="2837614"/>
            <a:ext cx="283869" cy="148582"/>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Tenorite"/>
              <a:ea typeface="+mn-ea"/>
              <a:cs typeface="+mn-cs"/>
            </a:endParaRPr>
          </a:p>
        </p:txBody>
      </p:sp>
      <p:sp>
        <p:nvSpPr>
          <p:cNvPr id="32" name="Flowchart: Magnetic Disk 155">
            <a:extLst>
              <a:ext uri="{FF2B5EF4-FFF2-40B4-BE49-F238E27FC236}">
                <a16:creationId xmlns:a16="http://schemas.microsoft.com/office/drawing/2014/main" id="{2B2CC824-B651-97E0-6C16-D61129F9EB82}"/>
              </a:ext>
              <a:ext uri="{C183D7F6-B498-43B3-948B-1728B52AA6E4}">
                <adec:decorative xmlns:adec="http://schemas.microsoft.com/office/drawing/2017/decorative" val="1"/>
              </a:ext>
            </a:extLst>
          </p:cNvPr>
          <p:cNvSpPr/>
          <p:nvPr/>
        </p:nvSpPr>
        <p:spPr>
          <a:xfrm>
            <a:off x="9289102" y="4841641"/>
            <a:ext cx="283869" cy="148582"/>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Tenorite"/>
              <a:ea typeface="+mn-ea"/>
              <a:cs typeface="+mn-cs"/>
            </a:endParaRPr>
          </a:p>
        </p:txBody>
      </p:sp>
      <p:sp>
        <p:nvSpPr>
          <p:cNvPr id="37" name="Diamond 36">
            <a:extLst>
              <a:ext uri="{FF2B5EF4-FFF2-40B4-BE49-F238E27FC236}">
                <a16:creationId xmlns:a16="http://schemas.microsoft.com/office/drawing/2014/main" id="{8FC7F86C-D8BE-A9CB-1B36-4D797FEA85C4}"/>
              </a:ext>
            </a:extLst>
          </p:cNvPr>
          <p:cNvSpPr/>
          <p:nvPr/>
        </p:nvSpPr>
        <p:spPr>
          <a:xfrm>
            <a:off x="4956845" y="5589632"/>
            <a:ext cx="981362" cy="57518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600" b="1" i="0" u="none" strike="noStrike" kern="1200" cap="none" spc="0" normalizeH="0" baseline="0" noProof="0">
                <a:ln>
                  <a:noFill/>
                </a:ln>
                <a:solidFill>
                  <a:srgbClr val="FFFFFF"/>
                </a:solidFill>
                <a:effectLst/>
                <a:uLnTx/>
                <a:uFillTx/>
                <a:latin typeface="Tenorite"/>
                <a:ea typeface="+mn-ea"/>
                <a:cs typeface="+mn-cs"/>
              </a:rPr>
              <a:t>Assess compliance for progress audits</a:t>
            </a:r>
          </a:p>
        </p:txBody>
      </p:sp>
      <p:cxnSp>
        <p:nvCxnSpPr>
          <p:cNvPr id="39" name="Straight Arrow Connector 249">
            <a:extLst>
              <a:ext uri="{FF2B5EF4-FFF2-40B4-BE49-F238E27FC236}">
                <a16:creationId xmlns:a16="http://schemas.microsoft.com/office/drawing/2014/main" id="{C7118B70-043A-4FBD-7686-DF9FF9AC09AD}"/>
              </a:ext>
              <a:ext uri="{C183D7F6-B498-43B3-948B-1728B52AA6E4}">
                <adec:decorative xmlns:adec="http://schemas.microsoft.com/office/drawing/2017/decorative" val="1"/>
              </a:ext>
            </a:extLst>
          </p:cNvPr>
          <p:cNvCxnSpPr>
            <a:cxnSpLocks/>
            <a:stCxn id="61" idx="2"/>
            <a:endCxn id="37" idx="0"/>
          </p:cNvCxnSpPr>
          <p:nvPr/>
        </p:nvCxnSpPr>
        <p:spPr>
          <a:xfrm rot="5400000">
            <a:off x="5510308" y="4425709"/>
            <a:ext cx="1101141" cy="1226704"/>
          </a:xfrm>
          <a:prstGeom prst="bentConnector3">
            <a:avLst>
              <a:gd name="adj1" fmla="val 50000"/>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0A2C6AD0-B2A2-4DD5-1312-F6274093B5C4}"/>
              </a:ext>
              <a:ext uri="{C183D7F6-B498-43B3-948B-1728B52AA6E4}">
                <adec:decorative xmlns:adec="http://schemas.microsoft.com/office/drawing/2017/decorative" val="1"/>
              </a:ext>
            </a:extLst>
          </p:cNvPr>
          <p:cNvCxnSpPr>
            <a:cxnSpLocks/>
            <a:stCxn id="61" idx="2"/>
            <a:endCxn id="90" idx="0"/>
          </p:cNvCxnSpPr>
          <p:nvPr/>
        </p:nvCxnSpPr>
        <p:spPr>
          <a:xfrm>
            <a:off x="6674230" y="4488491"/>
            <a:ext cx="0" cy="1117363"/>
          </a:xfrm>
          <a:prstGeom prst="straightConnector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1B0C21C9-694A-C402-17D6-D6ECCF962C29}"/>
              </a:ext>
            </a:extLst>
          </p:cNvPr>
          <p:cNvSpPr txBox="1"/>
          <p:nvPr/>
        </p:nvSpPr>
        <p:spPr>
          <a:xfrm>
            <a:off x="6666234" y="5038716"/>
            <a:ext cx="611246" cy="269295"/>
          </a:xfrm>
          <a:prstGeom prst="rect">
            <a:avLst/>
          </a:prstGeom>
          <a:noFill/>
        </p:spPr>
        <p:txBody>
          <a:bodyPr wrap="square" lIns="36000" tIns="36000" rIns="36000" bIns="36000" rtlCol="0">
            <a:spAutoFit/>
          </a:body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AU" sz="700" b="0" i="0" u="none" strike="noStrike" kern="1200" cap="none" spc="0" normalizeH="0" baseline="0" noProof="0">
                <a:ln>
                  <a:noFill/>
                </a:ln>
                <a:solidFill>
                  <a:srgbClr val="2E2E2E"/>
                </a:solidFill>
                <a:effectLst/>
                <a:uLnTx/>
                <a:uFillTx/>
                <a:latin typeface="Tenorite"/>
                <a:ea typeface="+mn-ea"/>
                <a:cs typeface="+mn-cs"/>
              </a:rPr>
              <a:t>Progress reports</a:t>
            </a:r>
          </a:p>
        </p:txBody>
      </p:sp>
      <p:cxnSp>
        <p:nvCxnSpPr>
          <p:cNvPr id="83" name="Straight Arrow Connector 66">
            <a:extLst>
              <a:ext uri="{FF2B5EF4-FFF2-40B4-BE49-F238E27FC236}">
                <a16:creationId xmlns:a16="http://schemas.microsoft.com/office/drawing/2014/main" id="{3CFF21B9-D791-08BE-F819-A3A17FF1AFB7}"/>
              </a:ext>
              <a:ext uri="{C183D7F6-B498-43B3-948B-1728B52AA6E4}">
                <adec:decorative xmlns:adec="http://schemas.microsoft.com/office/drawing/2017/decorative" val="1"/>
              </a:ext>
            </a:extLst>
          </p:cNvPr>
          <p:cNvCxnSpPr>
            <a:cxnSpLocks/>
            <a:stCxn id="54" idx="3"/>
            <a:endCxn id="41" idx="0"/>
          </p:cNvCxnSpPr>
          <p:nvPr/>
        </p:nvCxnSpPr>
        <p:spPr>
          <a:xfrm>
            <a:off x="3341164" y="2535780"/>
            <a:ext cx="2990587" cy="380863"/>
          </a:xfrm>
          <a:prstGeom prst="bentConnector2">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249">
            <a:extLst>
              <a:ext uri="{FF2B5EF4-FFF2-40B4-BE49-F238E27FC236}">
                <a16:creationId xmlns:a16="http://schemas.microsoft.com/office/drawing/2014/main" id="{299BCC4A-631F-A36B-4EE0-821BC38BFD26}"/>
              </a:ext>
              <a:ext uri="{C183D7F6-B498-43B3-948B-1728B52AA6E4}">
                <adec:decorative xmlns:adec="http://schemas.microsoft.com/office/drawing/2017/decorative" val="1"/>
              </a:ext>
            </a:extLst>
          </p:cNvPr>
          <p:cNvCxnSpPr>
            <a:cxnSpLocks/>
            <a:stCxn id="37" idx="1"/>
            <a:endCxn id="88" idx="2"/>
          </p:cNvCxnSpPr>
          <p:nvPr/>
        </p:nvCxnSpPr>
        <p:spPr>
          <a:xfrm rot="10800000" flipH="1">
            <a:off x="4956844" y="5510272"/>
            <a:ext cx="2936127" cy="366954"/>
          </a:xfrm>
          <a:prstGeom prst="bentConnector4">
            <a:avLst>
              <a:gd name="adj1" fmla="val -7786"/>
              <a:gd name="adj2" fmla="val -95776"/>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249">
            <a:extLst>
              <a:ext uri="{FF2B5EF4-FFF2-40B4-BE49-F238E27FC236}">
                <a16:creationId xmlns:a16="http://schemas.microsoft.com/office/drawing/2014/main" id="{DA11AC61-4781-4366-62E7-8521ABBD9CD0}"/>
              </a:ext>
              <a:ext uri="{C183D7F6-B498-43B3-948B-1728B52AA6E4}">
                <adec:decorative xmlns:adec="http://schemas.microsoft.com/office/drawing/2017/decorative" val="1"/>
              </a:ext>
            </a:extLst>
          </p:cNvPr>
          <p:cNvCxnSpPr>
            <a:cxnSpLocks/>
            <a:stCxn id="37" idx="2"/>
            <a:endCxn id="88" idx="2"/>
          </p:cNvCxnSpPr>
          <p:nvPr/>
        </p:nvCxnSpPr>
        <p:spPr>
          <a:xfrm rot="5400000" flipH="1" flipV="1">
            <a:off x="6342975" y="4614823"/>
            <a:ext cx="654548" cy="2445446"/>
          </a:xfrm>
          <a:prstGeom prst="bentConnector3">
            <a:avLst>
              <a:gd name="adj1" fmla="val -9001"/>
            </a:avLst>
          </a:prstGeom>
          <a:ln>
            <a:solidFill>
              <a:schemeClr val="accent5">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D81B5CE1-EC5A-8BF6-5D7B-128BA7D99BBE}"/>
              </a:ext>
            </a:extLst>
          </p:cNvPr>
          <p:cNvSpPr txBox="1"/>
          <p:nvPr/>
        </p:nvSpPr>
        <p:spPr>
          <a:xfrm>
            <a:off x="5033226" y="4994208"/>
            <a:ext cx="470391" cy="288147"/>
          </a:xfrm>
          <a:prstGeom prst="rect">
            <a:avLst/>
          </a:prstGeom>
          <a:noFill/>
        </p:spPr>
        <p:txBody>
          <a:bodyPr wrap="square" lIns="36000" tIns="36000" rIns="36000" bIns="3600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2E2E2E"/>
                </a:solidFill>
                <a:effectLst/>
                <a:uLnTx/>
                <a:uFillTx/>
                <a:latin typeface="Tenorite"/>
                <a:ea typeface="+mn-ea"/>
                <a:cs typeface="+mn-cs"/>
              </a:rPr>
              <a:t>Progress audit</a:t>
            </a:r>
          </a:p>
        </p:txBody>
      </p:sp>
      <p:sp>
        <p:nvSpPr>
          <p:cNvPr id="36" name="TextBox 35">
            <a:extLst>
              <a:ext uri="{FF2B5EF4-FFF2-40B4-BE49-F238E27FC236}">
                <a16:creationId xmlns:a16="http://schemas.microsoft.com/office/drawing/2014/main" id="{F0EB4977-7D20-0098-363B-DB73CEE01010}"/>
              </a:ext>
            </a:extLst>
          </p:cNvPr>
          <p:cNvSpPr txBox="1"/>
          <p:nvPr/>
        </p:nvSpPr>
        <p:spPr>
          <a:xfrm>
            <a:off x="5593809" y="6023588"/>
            <a:ext cx="650616" cy="180425"/>
          </a:xfrm>
          <a:prstGeom prst="rect">
            <a:avLst/>
          </a:prstGeom>
          <a:noFill/>
        </p:spPr>
        <p:txBody>
          <a:bodyPr wrap="square" lIns="36000" tIns="36000" rIns="36000" bIns="3600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2E2E2E"/>
                </a:solidFill>
                <a:effectLst/>
                <a:uLnTx/>
                <a:uFillTx/>
                <a:latin typeface="Tenorite"/>
                <a:ea typeface="+mn-ea"/>
                <a:cs typeface="+mn-cs"/>
              </a:rPr>
              <a:t>Compliant</a:t>
            </a:r>
          </a:p>
        </p:txBody>
      </p:sp>
      <p:sp>
        <p:nvSpPr>
          <p:cNvPr id="43" name="TextBox 42">
            <a:extLst>
              <a:ext uri="{FF2B5EF4-FFF2-40B4-BE49-F238E27FC236}">
                <a16:creationId xmlns:a16="http://schemas.microsoft.com/office/drawing/2014/main" id="{4E69620C-66B8-FB17-D0A7-D03F17373508}"/>
              </a:ext>
            </a:extLst>
          </p:cNvPr>
          <p:cNvSpPr txBox="1"/>
          <p:nvPr/>
        </p:nvSpPr>
        <p:spPr>
          <a:xfrm>
            <a:off x="4419077" y="5662264"/>
            <a:ext cx="892345" cy="180425"/>
          </a:xfrm>
          <a:prstGeom prst="rect">
            <a:avLst/>
          </a:prstGeom>
          <a:noFill/>
        </p:spPr>
        <p:txBody>
          <a:bodyPr wrap="square" lIns="36000" tIns="36000" rIns="36000" bIns="3600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2E2E2E"/>
                </a:solidFill>
                <a:effectLst/>
                <a:uLnTx/>
                <a:uFillTx/>
                <a:latin typeface="Tenorite"/>
                <a:ea typeface="+mn-ea"/>
                <a:cs typeface="+mn-cs"/>
              </a:rPr>
              <a:t>Non-compliant</a:t>
            </a:r>
          </a:p>
        </p:txBody>
      </p:sp>
      <p:sp>
        <p:nvSpPr>
          <p:cNvPr id="70" name="Speech Bubble: Rectangle with Corners Rounded 41">
            <a:extLst>
              <a:ext uri="{FF2B5EF4-FFF2-40B4-BE49-F238E27FC236}">
                <a16:creationId xmlns:a16="http://schemas.microsoft.com/office/drawing/2014/main" id="{3FCB6C2B-3419-FEB9-5C9A-37B2317A1C22}"/>
              </a:ext>
            </a:extLst>
          </p:cNvPr>
          <p:cNvSpPr/>
          <p:nvPr/>
        </p:nvSpPr>
        <p:spPr>
          <a:xfrm>
            <a:off x="7286418" y="2946188"/>
            <a:ext cx="2025458" cy="773726"/>
          </a:xfrm>
          <a:prstGeom prst="wedgeRoundRectCallou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Tenorite"/>
                <a:ea typeface="+mn-ea"/>
                <a:cs typeface="+mn-cs"/>
              </a:rPr>
              <a:t>Organisations may need to return to the start of the process if the progress audit is non-compliant or there are data quality concerns</a:t>
            </a:r>
          </a:p>
        </p:txBody>
      </p:sp>
      <p:grpSp>
        <p:nvGrpSpPr>
          <p:cNvPr id="23" name="Group 22">
            <a:extLst>
              <a:ext uri="{FF2B5EF4-FFF2-40B4-BE49-F238E27FC236}">
                <a16:creationId xmlns:a16="http://schemas.microsoft.com/office/drawing/2014/main" id="{4F049589-62B1-2AC6-6687-92A967C5654A}"/>
              </a:ext>
              <a:ext uri="{C183D7F6-B498-43B3-948B-1728B52AA6E4}">
                <adec:decorative xmlns:adec="http://schemas.microsoft.com/office/drawing/2017/decorative" val="1"/>
              </a:ext>
            </a:extLst>
          </p:cNvPr>
          <p:cNvGrpSpPr/>
          <p:nvPr/>
        </p:nvGrpSpPr>
        <p:grpSpPr>
          <a:xfrm>
            <a:off x="1901925" y="1620970"/>
            <a:ext cx="7880487" cy="590972"/>
            <a:chOff x="1901925" y="1620970"/>
            <a:chExt cx="8294801" cy="590972"/>
          </a:xfrm>
          <a:solidFill>
            <a:schemeClr val="accent5">
              <a:lumMod val="40000"/>
              <a:lumOff val="60000"/>
            </a:schemeClr>
          </a:solidFill>
        </p:grpSpPr>
        <p:sp>
          <p:nvSpPr>
            <p:cNvPr id="14" name="Arrow: Pentagon 37">
              <a:extLst>
                <a:ext uri="{FF2B5EF4-FFF2-40B4-BE49-F238E27FC236}">
                  <a16:creationId xmlns:a16="http://schemas.microsoft.com/office/drawing/2014/main" id="{A3195C7C-E8A0-F731-060F-B5E60FACE6AF}"/>
                </a:ext>
              </a:extLst>
            </p:cNvPr>
            <p:cNvSpPr/>
            <p:nvPr/>
          </p:nvSpPr>
          <p:spPr>
            <a:xfrm>
              <a:off x="8421865" y="1620970"/>
              <a:ext cx="1774861" cy="590972"/>
            </a:xfrm>
            <a:prstGeom prst="homePlate">
              <a:avLst>
                <a:gd name="adj" fmla="val 24212"/>
              </a:avLst>
            </a:prstGeom>
            <a:grpFill/>
            <a:ln w="5715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5. Publish </a:t>
              </a:r>
              <a:b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b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reports</a:t>
              </a:r>
            </a:p>
          </p:txBody>
        </p:sp>
        <p:sp>
          <p:nvSpPr>
            <p:cNvPr id="15" name="Arrow: Pentagon 37">
              <a:extLst>
                <a:ext uri="{FF2B5EF4-FFF2-40B4-BE49-F238E27FC236}">
                  <a16:creationId xmlns:a16="http://schemas.microsoft.com/office/drawing/2014/main" id="{3887DF2C-FA6C-FFE7-4121-21A6E1A82FD0}"/>
                </a:ext>
              </a:extLst>
            </p:cNvPr>
            <p:cNvSpPr/>
            <p:nvPr/>
          </p:nvSpPr>
          <p:spPr>
            <a:xfrm>
              <a:off x="6780292" y="1620970"/>
              <a:ext cx="1774861" cy="590972"/>
            </a:xfrm>
            <a:prstGeom prst="homePlate">
              <a:avLst>
                <a:gd name="adj" fmla="val 24212"/>
              </a:avLst>
            </a:prstGeom>
            <a:grpFill/>
            <a:ln w="5715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4. Receive outcomes </a:t>
              </a:r>
              <a:b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b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and address findings</a:t>
              </a:r>
            </a:p>
          </p:txBody>
        </p:sp>
        <p:sp>
          <p:nvSpPr>
            <p:cNvPr id="13" name="Arrow: Pentagon 37">
              <a:extLst>
                <a:ext uri="{FF2B5EF4-FFF2-40B4-BE49-F238E27FC236}">
                  <a16:creationId xmlns:a16="http://schemas.microsoft.com/office/drawing/2014/main" id="{8310F02B-B396-47E4-56A6-DBDEBEF272B1}"/>
                </a:ext>
              </a:extLst>
            </p:cNvPr>
            <p:cNvSpPr/>
            <p:nvPr/>
          </p:nvSpPr>
          <p:spPr>
            <a:xfrm>
              <a:off x="5162326" y="1620970"/>
              <a:ext cx="1774861" cy="590972"/>
            </a:xfrm>
            <a:prstGeom prst="homePlate">
              <a:avLst>
                <a:gd name="adj" fmla="val 24212"/>
              </a:avLst>
            </a:prstGeom>
            <a:grpFill/>
            <a:ln w="5715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3. Review, approve, </a:t>
              </a:r>
              <a:b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b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and submit reports</a:t>
              </a:r>
            </a:p>
          </p:txBody>
        </p:sp>
        <p:sp>
          <p:nvSpPr>
            <p:cNvPr id="4" name="Arrow: Pentagon 37">
              <a:extLst>
                <a:ext uri="{FF2B5EF4-FFF2-40B4-BE49-F238E27FC236}">
                  <a16:creationId xmlns:a16="http://schemas.microsoft.com/office/drawing/2014/main" id="{9E4FFBB9-65A9-DE27-4878-59382374B9E1}"/>
                </a:ext>
              </a:extLst>
            </p:cNvPr>
            <p:cNvSpPr/>
            <p:nvPr/>
          </p:nvSpPr>
          <p:spPr>
            <a:xfrm>
              <a:off x="3538164" y="1620970"/>
              <a:ext cx="1774861" cy="590972"/>
            </a:xfrm>
            <a:prstGeom prst="homePlate">
              <a:avLst>
                <a:gd name="adj" fmla="val 24212"/>
              </a:avLst>
            </a:prstGeom>
            <a:grpFill/>
            <a:ln w="5715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2. Fill in data </a:t>
              </a:r>
              <a:b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b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templates</a:t>
              </a:r>
            </a:p>
          </p:txBody>
        </p:sp>
        <p:sp>
          <p:nvSpPr>
            <p:cNvPr id="9" name="Arrow: Pentagon 37">
              <a:extLst>
                <a:ext uri="{FF2B5EF4-FFF2-40B4-BE49-F238E27FC236}">
                  <a16:creationId xmlns:a16="http://schemas.microsoft.com/office/drawing/2014/main" id="{7E2EB963-2FC1-2651-32F5-01AA7588085D}"/>
                </a:ext>
              </a:extLst>
            </p:cNvPr>
            <p:cNvSpPr/>
            <p:nvPr/>
          </p:nvSpPr>
          <p:spPr>
            <a:xfrm>
              <a:off x="1901925" y="1620970"/>
              <a:ext cx="1774861" cy="590972"/>
            </a:xfrm>
            <a:prstGeom prst="homePlate">
              <a:avLst>
                <a:gd name="adj" fmla="val 24212"/>
              </a:avLst>
            </a:prstGeom>
            <a:grpFill/>
            <a:ln w="5715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1. Extract and collate </a:t>
              </a:r>
              <a:b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br>
              <a:r>
                <a:rPr kumimoji="0" lang="en-AU" sz="1000" b="1" i="0" u="none" strike="noStrike" kern="1200" cap="none" spc="0" normalizeH="0" baseline="0" noProof="0">
                  <a:ln>
                    <a:noFill/>
                  </a:ln>
                  <a:solidFill>
                    <a:srgbClr val="002846"/>
                  </a:solidFill>
                  <a:effectLst/>
                  <a:uLnTx/>
                  <a:uFillTx/>
                  <a:latin typeface="Tenorite"/>
                  <a:ea typeface="+mn-ea"/>
                  <a:cs typeface="Calibri" panose="020F0502020204030204" pitchFamily="34" charset="0"/>
                </a:rPr>
                <a:t>required data </a:t>
              </a:r>
            </a:p>
          </p:txBody>
        </p:sp>
      </p:grpSp>
      <p:cxnSp>
        <p:nvCxnSpPr>
          <p:cNvPr id="24" name="Straight Arrow Connector 23">
            <a:extLst>
              <a:ext uri="{FF2B5EF4-FFF2-40B4-BE49-F238E27FC236}">
                <a16:creationId xmlns:a16="http://schemas.microsoft.com/office/drawing/2014/main" id="{FBED1540-913D-57BF-B5D5-F4432A1B4405}"/>
              </a:ext>
              <a:ext uri="{C183D7F6-B498-43B3-948B-1728B52AA6E4}">
                <adec:decorative xmlns:adec="http://schemas.microsoft.com/office/drawing/2017/decorative" val="1"/>
              </a:ext>
            </a:extLst>
          </p:cNvPr>
          <p:cNvCxnSpPr>
            <a:cxnSpLocks/>
            <a:stCxn id="88" idx="3"/>
            <a:endCxn id="82" idx="1"/>
          </p:cNvCxnSpPr>
          <p:nvPr/>
        </p:nvCxnSpPr>
        <p:spPr>
          <a:xfrm>
            <a:off x="8470203" y="5235943"/>
            <a:ext cx="204341" cy="0"/>
          </a:xfrm>
          <a:prstGeom prst="straightConnector1">
            <a:avLst/>
          </a:prstGeom>
          <a:ln>
            <a:solidFill>
              <a:schemeClr val="accent5">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9C3B974-3DE9-32EE-1AB7-F5C0C5F5B7A1}"/>
              </a:ext>
              <a:ext uri="{C183D7F6-B498-43B3-948B-1728B52AA6E4}">
                <adec:decorative xmlns:adec="http://schemas.microsoft.com/office/drawing/2017/decorative" val="1"/>
              </a:ext>
            </a:extLst>
          </p:cNvPr>
          <p:cNvCxnSpPr>
            <a:cxnSpLocks/>
            <a:endCxn id="79" idx="1"/>
          </p:cNvCxnSpPr>
          <p:nvPr/>
        </p:nvCxnSpPr>
        <p:spPr>
          <a:xfrm>
            <a:off x="7065894" y="4245491"/>
            <a:ext cx="209620" cy="2693"/>
          </a:xfrm>
          <a:prstGeom prst="straightConnector1">
            <a:avLst/>
          </a:prstGeom>
          <a:ln>
            <a:solidFill>
              <a:schemeClr val="accent5">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30" name="Speech Bubble: Rectangle with Corners Rounded 29">
            <a:extLst>
              <a:ext uri="{FF2B5EF4-FFF2-40B4-BE49-F238E27FC236}">
                <a16:creationId xmlns:a16="http://schemas.microsoft.com/office/drawing/2014/main" id="{F23B6168-8793-6120-D89F-CF00A42CAFD1}"/>
              </a:ext>
            </a:extLst>
          </p:cNvPr>
          <p:cNvSpPr/>
          <p:nvPr/>
        </p:nvSpPr>
        <p:spPr>
          <a:xfrm>
            <a:off x="4742481" y="218435"/>
            <a:ext cx="5118484" cy="1147099"/>
          </a:xfrm>
          <a:prstGeom prst="wedgeRoundRectCallout">
            <a:avLst>
              <a:gd name="adj1" fmla="val 20882"/>
              <a:gd name="adj2" fmla="val 65647"/>
              <a:gd name="adj3" fmla="val 16667"/>
            </a:avLst>
          </a:prstGeom>
          <a:solidFill>
            <a:schemeClr val="accent1">
              <a:lumMod val="10000"/>
              <a:lumOff val="90000"/>
            </a:schemeClr>
          </a:solidFill>
          <a:ln w="28575">
            <a:solidFill>
              <a:schemeClr val="bg1"/>
            </a:solidFill>
          </a:ln>
          <a:effectLst>
            <a:outerShdw blurRad="152400" dist="38100" dir="5400000" algn="t" rotWithShape="0">
              <a:schemeClr val="accent5">
                <a:lumMod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002846"/>
                </a:solidFill>
                <a:effectLst/>
                <a:uLnTx/>
                <a:uFillTx/>
                <a:latin typeface="Tenorite"/>
                <a:ea typeface="+mn-ea"/>
                <a:cs typeface="+mn-cs"/>
              </a:rPr>
              <a:t>Key feedback received from defined entities:</a:t>
            </a:r>
          </a:p>
          <a:p>
            <a:pPr marL="277813" marR="0" lvl="0" indent="-277813" algn="l" defTabSz="914400" eaLnBrk="1" fontAlgn="auto" latinLnBrk="0" hangingPunct="1">
              <a:lnSpc>
                <a:spcPct val="100000"/>
              </a:lnSpc>
              <a:spcBef>
                <a:spcPts val="0"/>
              </a:spcBef>
              <a:spcAft>
                <a:spcPts val="0"/>
              </a:spcAft>
              <a:buClrTx/>
              <a:buSzTx/>
              <a:buFont typeface="+mj-lt"/>
              <a:buAutoNum type="arabicPeriod"/>
              <a:tabLst/>
              <a:defRPr/>
            </a:pPr>
            <a:r>
              <a:rPr kumimoji="0" lang="en-AU" sz="1000" b="0" i="0" u="none" strike="noStrike" kern="1200" cap="none" spc="0" normalizeH="0" baseline="0" noProof="0">
                <a:ln>
                  <a:noFill/>
                </a:ln>
                <a:solidFill>
                  <a:srgbClr val="002846"/>
                </a:solidFill>
                <a:effectLst/>
                <a:uLnTx/>
                <a:uFillTx/>
                <a:latin typeface="Tenorite"/>
                <a:ea typeface="+mn-ea"/>
                <a:cs typeface="+mn-cs"/>
              </a:rPr>
              <a:t>The steps before submission are quite iterative and time-consuming (e.g., filling out the template may require consultations and approvals within the defined entity, consultation with CGEPS etc.)</a:t>
            </a:r>
          </a:p>
          <a:p>
            <a:pPr marL="277813" marR="0" lvl="0" indent="-277813" algn="l" defTabSz="914400" eaLnBrk="1" fontAlgn="auto" latinLnBrk="0" hangingPunct="1">
              <a:lnSpc>
                <a:spcPct val="100000"/>
              </a:lnSpc>
              <a:spcBef>
                <a:spcPts val="0"/>
              </a:spcBef>
              <a:spcAft>
                <a:spcPts val="0"/>
              </a:spcAft>
              <a:buClrTx/>
              <a:buSzTx/>
              <a:buFont typeface="+mj-lt"/>
              <a:buAutoNum type="arabicPeriod"/>
              <a:tabLst/>
              <a:defRPr/>
            </a:pPr>
            <a:r>
              <a:rPr kumimoji="0" lang="en-AU" sz="1000" b="0" i="0" u="none" strike="noStrike" kern="1200" cap="none" spc="0" normalizeH="0" baseline="0" noProof="0">
                <a:ln>
                  <a:noFill/>
                </a:ln>
                <a:solidFill>
                  <a:srgbClr val="002846"/>
                </a:solidFill>
                <a:effectLst/>
                <a:uLnTx/>
                <a:uFillTx/>
                <a:latin typeface="Tenorite"/>
                <a:ea typeface="+mn-ea"/>
                <a:cs typeface="+mn-cs"/>
              </a:rPr>
              <a:t>The split of activities at the defined entity below depends on its size and structure (e.g., one person or a team could be completing all the steps until approval)</a:t>
            </a:r>
          </a:p>
        </p:txBody>
      </p:sp>
      <p:sp>
        <p:nvSpPr>
          <p:cNvPr id="7" name="Slide Number Placeholder 6">
            <a:extLst>
              <a:ext uri="{FF2B5EF4-FFF2-40B4-BE49-F238E27FC236}">
                <a16:creationId xmlns:a16="http://schemas.microsoft.com/office/drawing/2014/main" id="{7E8C2D03-E332-A9D5-788A-7CEF2345DADB}"/>
              </a:ext>
            </a:extLst>
          </p:cNvPr>
          <p:cNvSpPr>
            <a:spLocks noGrp="1"/>
          </p:cNvSpPr>
          <p:nvPr>
            <p:ph type="sldNum" sz="quarter" idx="15"/>
          </p:nvPr>
        </p:nvSpPr>
        <p:spPr/>
        <p:txBody>
          <a:bodyPr/>
          <a:lstStyle/>
          <a:p>
            <a:fld id="{F5AEA0E0-5CC6-4BD0-905C-A0021E419432}" type="slidenum">
              <a:rPr lang="en-AU" smtClean="0"/>
              <a:pPr/>
              <a:t>7</a:t>
            </a:fld>
            <a:endParaRPr lang="en-AU"/>
          </a:p>
        </p:txBody>
      </p:sp>
    </p:spTree>
    <p:extLst>
      <p:ext uri="{BB962C8B-B14F-4D97-AF65-F5344CB8AC3E}">
        <p14:creationId xmlns:p14="http://schemas.microsoft.com/office/powerpoint/2010/main" val="37288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B1A78-63A3-EC00-BFFA-5BC243CF6BB1}"/>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AD1A1E2-9C01-1305-6076-26FF46FB6D27}"/>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3128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6" name="think-cell data - do not delete" hidden="1">
                        <a:extLst>
                          <a:ext uri="{FF2B5EF4-FFF2-40B4-BE49-F238E27FC236}">
                            <a16:creationId xmlns:a16="http://schemas.microsoft.com/office/drawing/2014/main" id="{9AD1A1E2-9C01-1305-6076-26FF46FB6D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3A3BAEA-E433-086F-8DA3-5BC1DC89BDC9}"/>
              </a:ext>
            </a:extLst>
          </p:cNvPr>
          <p:cNvSpPr>
            <a:spLocks noGrp="1"/>
          </p:cNvSpPr>
          <p:nvPr>
            <p:ph type="title"/>
          </p:nvPr>
        </p:nvSpPr>
        <p:spPr>
          <a:xfrm>
            <a:off x="778860" y="2802058"/>
            <a:ext cx="3806996" cy="1763998"/>
          </a:xfrm>
        </p:spPr>
        <p:txBody>
          <a:bodyPr vert="horz"/>
          <a:lstStyle/>
          <a:p>
            <a:r>
              <a:rPr lang="en-AU"/>
              <a:t>Consultation themes</a:t>
            </a:r>
          </a:p>
        </p:txBody>
      </p:sp>
      <p:sp>
        <p:nvSpPr>
          <p:cNvPr id="2" name="Rectangle 1">
            <a:extLst>
              <a:ext uri="{FF2B5EF4-FFF2-40B4-BE49-F238E27FC236}">
                <a16:creationId xmlns:a16="http://schemas.microsoft.com/office/drawing/2014/main" id="{3D688C4E-EA7B-7249-7880-B6EA06AFF8F2}"/>
              </a:ext>
              <a:ext uri="{C183D7F6-B498-43B3-948B-1728B52AA6E4}">
                <adec:decorative xmlns:adec="http://schemas.microsoft.com/office/drawing/2017/decorative" val="1"/>
              </a:ext>
            </a:extLst>
          </p:cNvPr>
          <p:cNvSpPr/>
          <p:nvPr/>
        </p:nvSpPr>
        <p:spPr>
          <a:xfrm>
            <a:off x="778859" y="1642630"/>
            <a:ext cx="1230050" cy="1230050"/>
          </a:xfrm>
          <a:prstGeom prst="rect">
            <a:avLst/>
          </a:prstGeom>
          <a:solidFill>
            <a:srgbClr val="EAD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descr="Research with solid fill">
            <a:extLst>
              <a:ext uri="{FF2B5EF4-FFF2-40B4-BE49-F238E27FC236}">
                <a16:creationId xmlns:a16="http://schemas.microsoft.com/office/drawing/2014/main" id="{BD1407BD-5037-639E-92E9-7F769F655EBB}"/>
              </a:ext>
            </a:extLst>
          </p:cNvPr>
          <p:cNvPicPr>
            <a:picLocks noChangeAspect="1"/>
          </p:cNvPicPr>
          <p:nvPr/>
        </p:nvPicPr>
        <p:blipFill>
          <a:blip r:embed="rId6">
            <a:extLst>
              <a:ext uri="{96DAC541-7B7A-43D3-8B79-37D633B846F1}">
                <asvg:svgBlip xmlns:asvg="http://schemas.microsoft.com/office/drawing/2016/SVG/main" r:embed="rId7"/>
              </a:ext>
            </a:extLst>
          </a:blip>
          <a:srcRect l="104" r="104"/>
          <a:stretch/>
        </p:blipFill>
        <p:spPr>
          <a:xfrm>
            <a:off x="937319" y="1800455"/>
            <a:ext cx="912492" cy="914400"/>
          </a:xfrm>
          <a:prstGeom prst="rect">
            <a:avLst/>
          </a:prstGeom>
        </p:spPr>
      </p:pic>
      <p:sp>
        <p:nvSpPr>
          <p:cNvPr id="5" name="Slide Number Placeholder 4">
            <a:extLst>
              <a:ext uri="{FF2B5EF4-FFF2-40B4-BE49-F238E27FC236}">
                <a16:creationId xmlns:a16="http://schemas.microsoft.com/office/drawing/2014/main" id="{7B5A6C97-8C94-9EF5-06AE-D876E568727A}"/>
              </a:ext>
            </a:extLst>
          </p:cNvPr>
          <p:cNvSpPr>
            <a:spLocks noGrp="1"/>
          </p:cNvSpPr>
          <p:nvPr>
            <p:ph type="sldNum" sz="quarter" idx="14"/>
          </p:nvPr>
        </p:nvSpPr>
        <p:spPr/>
        <p:txBody>
          <a:bodyPr/>
          <a:lstStyle/>
          <a:p>
            <a:fld id="{F5AEA0E0-5CC6-4BD0-905C-A0021E419432}" type="slidenum">
              <a:rPr lang="en-AU" smtClean="0"/>
              <a:pPr/>
              <a:t>8</a:t>
            </a:fld>
            <a:endParaRPr lang="en-AU"/>
          </a:p>
        </p:txBody>
      </p:sp>
    </p:spTree>
    <p:extLst>
      <p:ext uri="{BB962C8B-B14F-4D97-AF65-F5344CB8AC3E}">
        <p14:creationId xmlns:p14="http://schemas.microsoft.com/office/powerpoint/2010/main" val="136974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27D6A-DA36-0F4D-5F9F-A2B620C02FE4}"/>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A8C788A-981B-8F9D-8861-C4BD19C0E1D4}"/>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313745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think-cell data - do not delete" hidden="1">
                        <a:extLst>
                          <a:ext uri="{FF2B5EF4-FFF2-40B4-BE49-F238E27FC236}">
                            <a16:creationId xmlns:a16="http://schemas.microsoft.com/office/drawing/2014/main" id="{FA8C788A-981B-8F9D-8861-C4BD19C0E1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D9543B8-970A-0650-088E-23845112EFB2}"/>
              </a:ext>
            </a:extLst>
          </p:cNvPr>
          <p:cNvSpPr>
            <a:spLocks noGrp="1"/>
          </p:cNvSpPr>
          <p:nvPr>
            <p:ph type="title"/>
          </p:nvPr>
        </p:nvSpPr>
        <p:spPr/>
        <p:txBody>
          <a:bodyPr vert="horz"/>
          <a:lstStyle/>
          <a:p>
            <a:r>
              <a:rPr lang="en-AU"/>
              <a:t>Overview </a:t>
            </a:r>
          </a:p>
        </p:txBody>
      </p:sp>
      <p:sp>
        <p:nvSpPr>
          <p:cNvPr id="4" name="Text Placeholder 3">
            <a:extLst>
              <a:ext uri="{FF2B5EF4-FFF2-40B4-BE49-F238E27FC236}">
                <a16:creationId xmlns:a16="http://schemas.microsoft.com/office/drawing/2014/main" id="{ECF97A74-87B1-7901-E812-5A8B10E364CA}"/>
              </a:ext>
            </a:extLst>
          </p:cNvPr>
          <p:cNvSpPr>
            <a:spLocks noGrp="1"/>
          </p:cNvSpPr>
          <p:nvPr>
            <p:ph type="body" sz="quarter" idx="13"/>
          </p:nvPr>
        </p:nvSpPr>
        <p:spPr/>
        <p:txBody>
          <a:bodyPr/>
          <a:lstStyle/>
          <a:p>
            <a:endParaRPr lang="en-AU"/>
          </a:p>
        </p:txBody>
      </p:sp>
      <p:pic>
        <p:nvPicPr>
          <p:cNvPr id="5" name="Picture 4">
            <a:extLst>
              <a:ext uri="{FF2B5EF4-FFF2-40B4-BE49-F238E27FC236}">
                <a16:creationId xmlns:a16="http://schemas.microsoft.com/office/drawing/2014/main" id="{6F53E8D4-2297-0ADC-CFD4-B003ABCD46C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t="18177" b="18177"/>
          <a:stretch/>
        </p:blipFill>
        <p:spPr>
          <a:xfrm>
            <a:off x="4408131" y="1688533"/>
            <a:ext cx="7072668" cy="4627940"/>
          </a:xfrm>
          <a:prstGeom prst="rect">
            <a:avLst/>
          </a:prstGeom>
        </p:spPr>
      </p:pic>
      <p:sp>
        <p:nvSpPr>
          <p:cNvPr id="11" name="Rectangle 10">
            <a:extLst>
              <a:ext uri="{FF2B5EF4-FFF2-40B4-BE49-F238E27FC236}">
                <a16:creationId xmlns:a16="http://schemas.microsoft.com/office/drawing/2014/main" id="{6140AE3A-692E-CFA4-BA2A-20E785F2B9DD}"/>
              </a:ext>
              <a:ext uri="{C183D7F6-B498-43B3-948B-1728B52AA6E4}">
                <adec:decorative xmlns:adec="http://schemas.microsoft.com/office/drawing/2017/decorative" val="1"/>
              </a:ext>
            </a:extLst>
          </p:cNvPr>
          <p:cNvSpPr/>
          <p:nvPr/>
        </p:nvSpPr>
        <p:spPr>
          <a:xfrm>
            <a:off x="4523902" y="1696282"/>
            <a:ext cx="6901336" cy="4627941"/>
          </a:xfrm>
          <a:prstGeom prst="rect">
            <a:avLst/>
          </a:prstGeom>
          <a:gradFill>
            <a:gsLst>
              <a:gs pos="0">
                <a:schemeClr val="tx1">
                  <a:alpha val="0"/>
                </a:schemeClr>
              </a:gs>
              <a:gs pos="72000">
                <a:schemeClr val="tx1">
                  <a:alpha val="75000"/>
                </a:schemeClr>
              </a:gs>
            </a:gsLst>
            <a:lin ang="5400000" scaled="1"/>
          </a:gradFill>
          <a:ln w="25400" cap="flat" cmpd="sng" algn="ctr">
            <a:noFill/>
            <a:prstDash val="solid"/>
          </a:ln>
          <a:effectLst/>
        </p:spPr>
        <p:txBody>
          <a:bodyPr lIns="180000" tIns="72000" rIns="180000" b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a:ln>
                <a:noFill/>
              </a:ln>
              <a:solidFill>
                <a:schemeClr val="bg1"/>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600"/>
              </a:spcAft>
              <a:buClrTx/>
              <a:buSzTx/>
              <a:buFontTx/>
              <a:buNone/>
              <a:tabLst/>
              <a:defRPr/>
            </a:pPr>
            <a:endParaRPr lang="en-AU" sz="1200" b="1">
              <a:solidFill>
                <a:schemeClr val="bg1"/>
              </a:solidFill>
            </a:endParaRPr>
          </a:p>
        </p:txBody>
      </p:sp>
      <p:sp>
        <p:nvSpPr>
          <p:cNvPr id="12" name="Round Same-side Corner of Rectangle 11">
            <a:extLst>
              <a:ext uri="{FF2B5EF4-FFF2-40B4-BE49-F238E27FC236}">
                <a16:creationId xmlns:a16="http://schemas.microsoft.com/office/drawing/2014/main" id="{8B48492C-A318-A9B3-6A59-B00ED18610E6}"/>
              </a:ext>
            </a:extLst>
          </p:cNvPr>
          <p:cNvSpPr/>
          <p:nvPr/>
        </p:nvSpPr>
        <p:spPr>
          <a:xfrm rot="16200000">
            <a:off x="1117414" y="1337884"/>
            <a:ext cx="4627938" cy="5329239"/>
          </a:xfrm>
          <a:prstGeom prst="round2SameRect">
            <a:avLst>
              <a:gd name="adj1" fmla="val 0"/>
              <a:gd name="adj2" fmla="val 217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lIns="108000" tIns="360000" rIns="108000" bIns="72000" rtlCol="0" anchor="ctr"/>
          <a:lstStyle/>
          <a:p>
            <a:pPr marL="0" marR="0" lvl="0" indent="0" algn="l" defTabSz="914400" eaLnBrk="1" fontAlgn="auto" latinLnBrk="0" hangingPunct="1">
              <a:lnSpc>
                <a:spcPct val="95000"/>
              </a:lnSpc>
              <a:spcBef>
                <a:spcPts val="0"/>
              </a:spcBef>
              <a:buClrTx/>
              <a:buSzTx/>
              <a:buFontTx/>
              <a:buNone/>
              <a:tabLst/>
              <a:defRPr/>
            </a:pPr>
            <a:r>
              <a:rPr kumimoji="0" lang="en-AU" sz="1400" b="1" i="0" u="none" strike="noStrike" kern="0" cap="none" spc="0" normalizeH="0" baseline="0" noProof="0">
                <a:ln>
                  <a:noFill/>
                </a:ln>
                <a:solidFill>
                  <a:schemeClr val="accent1"/>
                </a:solidFill>
                <a:effectLst/>
                <a:uLnTx/>
                <a:uFillTx/>
                <a:latin typeface="Tenorite"/>
                <a:ea typeface="+mn-ea"/>
                <a:cs typeface="Arial"/>
              </a:rPr>
              <a:t>The following pages outline the high-level insights captured during consultation with defined entities.</a:t>
            </a:r>
          </a:p>
          <a:p>
            <a:pPr marL="0" marR="0" lvl="0" indent="0" algn="l" defTabSz="914400" eaLnBrk="1" fontAlgn="auto" latinLnBrk="0" hangingPunct="1">
              <a:lnSpc>
                <a:spcPct val="95000"/>
              </a:lnSpc>
              <a:spcBef>
                <a:spcPts val="0"/>
              </a:spcBef>
              <a:buClrTx/>
              <a:buSzTx/>
              <a:buFontTx/>
              <a:buNone/>
              <a:tabLst/>
              <a:defRPr/>
            </a:pPr>
            <a:r>
              <a:rPr kumimoji="0" lang="en-AU" sz="1400" b="1" i="0" u="none" strike="noStrike" kern="1200" cap="none" spc="0" normalizeH="0" baseline="0" noProof="0">
                <a:ln>
                  <a:noFill/>
                </a:ln>
                <a:solidFill>
                  <a:schemeClr val="accent1"/>
                </a:solidFill>
                <a:effectLst/>
                <a:uLnTx/>
                <a:uFillTx/>
                <a:latin typeface="Tenorite"/>
                <a:ea typeface="+mn-ea"/>
                <a:cs typeface="+mn-cs"/>
              </a:rPr>
              <a:t>These insights have been categorised into what worked and what didn't work well </a:t>
            </a:r>
            <a:r>
              <a:rPr kumimoji="0" lang="en-AU" sz="1400" b="0" i="0" u="none" strike="noStrike" kern="1200" cap="none" spc="0" normalizeH="0" baseline="0" noProof="0">
                <a:ln>
                  <a:noFill/>
                </a:ln>
                <a:solidFill>
                  <a:schemeClr val="accent1"/>
                </a:solidFill>
                <a:effectLst/>
                <a:uLnTx/>
                <a:uFillTx/>
                <a:latin typeface="Tenorite"/>
                <a:ea typeface="+mn-ea"/>
                <a:cs typeface="+mn-cs"/>
              </a:rPr>
              <a:t>with progress reporting and progress audit processes</a:t>
            </a:r>
            <a:r>
              <a:rPr kumimoji="0" lang="en-AU" sz="1400" b="1" i="0" u="none" strike="noStrike" kern="1200" cap="none" spc="0" normalizeH="0" baseline="0" noProof="0">
                <a:ln>
                  <a:noFill/>
                </a:ln>
                <a:solidFill>
                  <a:schemeClr val="accent1"/>
                </a:solidFill>
                <a:effectLst/>
                <a:uLnTx/>
                <a:uFillTx/>
                <a:latin typeface="Tenorite"/>
                <a:ea typeface="+mn-ea"/>
                <a:cs typeface="+mn-cs"/>
              </a:rPr>
              <a:t>:</a:t>
            </a:r>
          </a:p>
          <a:p>
            <a:pPr marL="285750" marR="0" lvl="0" indent="-285750" algn="l" defTabSz="914400" eaLnBrk="1" fontAlgn="auto" latinLnBrk="0" hangingPunct="1">
              <a:lnSpc>
                <a:spcPct val="95000"/>
              </a:lnSpc>
              <a:spcBef>
                <a:spcPts val="0"/>
              </a:spcBef>
              <a:buClrTx/>
              <a:buSzTx/>
              <a:buFont typeface="Arial" panose="020B0604020202020204" pitchFamily="34" charset="0"/>
              <a:buChar char="•"/>
              <a:tabLst/>
              <a:defRPr/>
            </a:pPr>
            <a:r>
              <a:rPr kumimoji="0" lang="en-AU" sz="1400" b="0" i="0" u="none" strike="noStrike" kern="1200" cap="none" spc="0" normalizeH="0" baseline="0" noProof="0">
                <a:ln>
                  <a:noFill/>
                </a:ln>
                <a:solidFill>
                  <a:schemeClr val="accent1"/>
                </a:solidFill>
                <a:effectLst/>
                <a:uLnTx/>
                <a:uFillTx/>
                <a:latin typeface="Tenorite"/>
                <a:ea typeface="+mn-ea"/>
                <a:cs typeface="+mn-cs"/>
              </a:rPr>
              <a:t>Insights from what did and didn’t work well are grouped according to the dimensions of the success factors framework developed by Right Lane Consulting. These dimensions include </a:t>
            </a:r>
            <a:r>
              <a:rPr kumimoji="0" lang="en-AU" sz="1400" b="0" i="1" u="none" strike="noStrike" kern="1200" cap="none" spc="0" normalizeH="0" baseline="0" noProof="0">
                <a:ln>
                  <a:noFill/>
                </a:ln>
                <a:solidFill>
                  <a:schemeClr val="accent1"/>
                </a:solidFill>
                <a:effectLst/>
                <a:uLnTx/>
                <a:uFillTx/>
                <a:latin typeface="Tenorite"/>
                <a:ea typeface="+mn-ea"/>
                <a:cs typeface="+mn-cs"/>
              </a:rPr>
              <a:t>Capability</a:t>
            </a:r>
            <a:r>
              <a:rPr kumimoji="0" lang="en-AU" sz="1400" b="0" i="0" u="none" strike="noStrike" kern="1200" cap="none" spc="0" normalizeH="0" baseline="0" noProof="0">
                <a:ln>
                  <a:noFill/>
                </a:ln>
                <a:solidFill>
                  <a:schemeClr val="accent1"/>
                </a:solidFill>
                <a:effectLst/>
                <a:uLnTx/>
                <a:uFillTx/>
                <a:latin typeface="Tenorite"/>
                <a:ea typeface="+mn-ea"/>
                <a:cs typeface="+mn-cs"/>
              </a:rPr>
              <a:t>, </a:t>
            </a:r>
            <a:r>
              <a:rPr kumimoji="0" lang="en-AU" sz="1400" b="0" i="1" u="none" strike="noStrike" kern="1200" cap="none" spc="0" normalizeH="0" baseline="0" noProof="0">
                <a:ln>
                  <a:noFill/>
                </a:ln>
                <a:solidFill>
                  <a:schemeClr val="accent1"/>
                </a:solidFill>
                <a:effectLst/>
                <a:uLnTx/>
                <a:uFillTx/>
                <a:latin typeface="Tenorite"/>
                <a:ea typeface="+mn-ea"/>
                <a:cs typeface="+mn-cs"/>
              </a:rPr>
              <a:t>Organisation</a:t>
            </a:r>
            <a:r>
              <a:rPr kumimoji="0" lang="en-AU" sz="1400" b="0" i="0" u="none" strike="noStrike" kern="1200" cap="none" spc="0" normalizeH="0" baseline="0" noProof="0">
                <a:ln>
                  <a:noFill/>
                </a:ln>
                <a:solidFill>
                  <a:schemeClr val="accent1"/>
                </a:solidFill>
                <a:effectLst/>
                <a:uLnTx/>
                <a:uFillTx/>
                <a:latin typeface="Tenorite"/>
                <a:ea typeface="+mn-ea"/>
                <a:cs typeface="+mn-cs"/>
              </a:rPr>
              <a:t>, </a:t>
            </a:r>
            <a:r>
              <a:rPr kumimoji="0" lang="en-AU" sz="1400" b="0" i="1" u="none" strike="noStrike" kern="1200" cap="none" spc="0" normalizeH="0" baseline="0" noProof="0">
                <a:ln>
                  <a:noFill/>
                </a:ln>
                <a:solidFill>
                  <a:schemeClr val="accent1"/>
                </a:solidFill>
                <a:effectLst/>
                <a:uLnTx/>
                <a:uFillTx/>
                <a:latin typeface="Tenorite"/>
                <a:ea typeface="+mn-ea"/>
                <a:cs typeface="+mn-cs"/>
              </a:rPr>
              <a:t>Culture and ways of working, </a:t>
            </a:r>
            <a:r>
              <a:rPr kumimoji="0" lang="en-AU" sz="1400" b="0" i="0" u="none" strike="noStrike" kern="1200" cap="none" spc="0" normalizeH="0" baseline="0" noProof="0">
                <a:ln>
                  <a:noFill/>
                </a:ln>
                <a:solidFill>
                  <a:schemeClr val="accent1"/>
                </a:solidFill>
                <a:effectLst/>
                <a:uLnTx/>
                <a:uFillTx/>
                <a:latin typeface="Tenorite"/>
                <a:ea typeface="+mn-ea"/>
                <a:cs typeface="+mn-cs"/>
              </a:rPr>
              <a:t>and </a:t>
            </a:r>
            <a:r>
              <a:rPr kumimoji="0" lang="en-AU" sz="1400" b="0" i="1" u="none" strike="noStrike" kern="1200" cap="none" spc="0" normalizeH="0" baseline="0" noProof="0">
                <a:ln>
                  <a:noFill/>
                </a:ln>
                <a:solidFill>
                  <a:schemeClr val="accent1"/>
                </a:solidFill>
                <a:effectLst/>
                <a:uLnTx/>
                <a:uFillTx/>
                <a:latin typeface="Tenorite"/>
                <a:ea typeface="+mn-ea"/>
                <a:cs typeface="+mn-cs"/>
              </a:rPr>
              <a:t>Enabling infrastructure</a:t>
            </a:r>
            <a:r>
              <a:rPr kumimoji="0" lang="en-AU" sz="1400" b="0" i="0" u="none" strike="noStrike" kern="1200" cap="none" spc="0" normalizeH="0" baseline="0" noProof="0">
                <a:ln>
                  <a:noFill/>
                </a:ln>
                <a:solidFill>
                  <a:schemeClr val="accent1"/>
                </a:solidFill>
                <a:effectLst/>
                <a:uLnTx/>
                <a:uFillTx/>
                <a:latin typeface="Tenorite"/>
                <a:ea typeface="+mn-ea"/>
                <a:cs typeface="+mn-cs"/>
              </a:rPr>
              <a:t>. (Refer to the next page for more details on the success factors framework.) </a:t>
            </a:r>
          </a:p>
          <a:p>
            <a:pPr marL="285750" marR="0" lvl="0" indent="-285750" algn="l" defTabSz="914400" eaLnBrk="1" fontAlgn="auto" latinLnBrk="0" hangingPunct="1">
              <a:lnSpc>
                <a:spcPct val="95000"/>
              </a:lnSpc>
              <a:spcBef>
                <a:spcPts val="0"/>
              </a:spcBef>
              <a:buClrTx/>
              <a:buSzTx/>
              <a:buFont typeface="Arial" panose="020B0604020202020204" pitchFamily="34" charset="0"/>
              <a:buChar char="•"/>
              <a:tabLst/>
              <a:defRPr/>
            </a:pPr>
            <a:r>
              <a:rPr kumimoji="0" lang="en-AU" sz="1400" b="0" i="0" u="none" strike="noStrike" kern="1200" cap="none" spc="0" normalizeH="0" baseline="0" noProof="0">
                <a:ln>
                  <a:noFill/>
                </a:ln>
                <a:solidFill>
                  <a:schemeClr val="accent1"/>
                </a:solidFill>
                <a:effectLst/>
                <a:uLnTx/>
                <a:uFillTx/>
                <a:latin typeface="Tenorite"/>
                <a:ea typeface="+mn-ea"/>
                <a:cs typeface="+mn-cs"/>
              </a:rPr>
              <a:t>Insights within each dimension of the Success factors framework are further grouped into the different stages of the progress reporting and audit process. These stages are: </a:t>
            </a:r>
            <a:r>
              <a:rPr kumimoji="0" lang="en-AU" sz="1400" b="0" i="1" u="none" strike="noStrike" kern="1200" cap="none" spc="0" normalizeH="0" baseline="0" noProof="0">
                <a:ln>
                  <a:noFill/>
                </a:ln>
                <a:solidFill>
                  <a:schemeClr val="accent1"/>
                </a:solidFill>
                <a:effectLst/>
                <a:uLnTx/>
                <a:uFillTx/>
                <a:latin typeface="Tenorite"/>
                <a:ea typeface="+mn-ea"/>
                <a:cs typeface="+mn-cs"/>
              </a:rPr>
              <a:t>1. Extract and collate required data, 2. Fill in data templates, 3. Review, approve, and submit reports, 4. Receive outcomes and address findings and 5. Publish reports. </a:t>
            </a:r>
            <a:r>
              <a:rPr kumimoji="0" lang="en-AU" sz="1400" b="0" i="0" u="none" strike="noStrike" kern="1200" cap="none" spc="0" normalizeH="0" baseline="0" noProof="0">
                <a:ln>
                  <a:noFill/>
                </a:ln>
                <a:solidFill>
                  <a:schemeClr val="accent1"/>
                </a:solidFill>
                <a:effectLst/>
                <a:uLnTx/>
                <a:uFillTx/>
                <a:latin typeface="Tenorite"/>
                <a:ea typeface="+mn-ea"/>
                <a:cs typeface="+mn-cs"/>
              </a:rPr>
              <a:t>(Refer to page 7 for more details on the progress reporting and progress audit process map and the relative stages.) </a:t>
            </a:r>
            <a:endParaRPr kumimoji="0" lang="en-AU" sz="1400" b="0" i="1" u="none" strike="noStrike" kern="1200" cap="none" spc="0" normalizeH="0" baseline="0" noProof="0">
              <a:ln>
                <a:noFill/>
              </a:ln>
              <a:solidFill>
                <a:schemeClr val="accent1"/>
              </a:solidFill>
              <a:effectLst/>
              <a:uLnTx/>
              <a:uFillTx/>
              <a:latin typeface="Tenorite"/>
              <a:ea typeface="+mn-ea"/>
              <a:cs typeface="+mn-cs"/>
            </a:endParaRPr>
          </a:p>
        </p:txBody>
      </p:sp>
      <p:sp>
        <p:nvSpPr>
          <p:cNvPr id="13" name="Rectangle 12">
            <a:extLst>
              <a:ext uri="{FF2B5EF4-FFF2-40B4-BE49-F238E27FC236}">
                <a16:creationId xmlns:a16="http://schemas.microsoft.com/office/drawing/2014/main" id="{93CF3AD5-3B8A-70AC-EA01-DCFC3A9A8D7E}"/>
              </a:ext>
              <a:ext uri="{C183D7F6-B498-43B3-948B-1728B52AA6E4}">
                <adec:decorative xmlns:adec="http://schemas.microsoft.com/office/drawing/2017/decorative" val="1"/>
              </a:ext>
            </a:extLst>
          </p:cNvPr>
          <p:cNvSpPr/>
          <p:nvPr/>
        </p:nvSpPr>
        <p:spPr>
          <a:xfrm>
            <a:off x="5883114" y="3252541"/>
            <a:ext cx="5597685" cy="1499925"/>
          </a:xfrm>
          <a:prstGeom prst="rect">
            <a:avLst/>
          </a:prstGeom>
          <a:noFill/>
          <a:ln w="25400" cap="flat" cmpd="sng" algn="ctr">
            <a:noFill/>
            <a:prstDash val="solid"/>
          </a:ln>
          <a:effectLst/>
        </p:spPr>
        <p:txBody>
          <a:bodyPr lIns="180000" tIns="72000" rIns="180000" b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lang="en-AU" sz="1400"/>
          </a:p>
        </p:txBody>
      </p:sp>
      <p:sp>
        <p:nvSpPr>
          <p:cNvPr id="15" name="Rectangle 14">
            <a:extLst>
              <a:ext uri="{FF2B5EF4-FFF2-40B4-BE49-F238E27FC236}">
                <a16:creationId xmlns:a16="http://schemas.microsoft.com/office/drawing/2014/main" id="{566A502F-75CA-4B67-7B5A-761ACF5E9CF1}"/>
              </a:ext>
              <a:ext uri="{C183D7F6-B498-43B3-948B-1728B52AA6E4}">
                <adec:decorative xmlns:adec="http://schemas.microsoft.com/office/drawing/2017/decorative" val="1"/>
              </a:ext>
            </a:extLst>
          </p:cNvPr>
          <p:cNvSpPr/>
          <p:nvPr/>
        </p:nvSpPr>
        <p:spPr>
          <a:xfrm>
            <a:off x="858448" y="3296317"/>
            <a:ext cx="5237552" cy="1412372"/>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t"/>
          <a:lstStyle/>
          <a:p>
            <a:pPr>
              <a:lnSpc>
                <a:spcPct val="90000"/>
              </a:lnSpc>
            </a:pPr>
            <a:endParaRPr lang="en-AU" sz="1400" b="1">
              <a:solidFill>
                <a:schemeClr val="bg1"/>
              </a:solidFill>
            </a:endParaRPr>
          </a:p>
        </p:txBody>
      </p:sp>
      <p:cxnSp>
        <p:nvCxnSpPr>
          <p:cNvPr id="16" name="Straight Connector 15">
            <a:extLst>
              <a:ext uri="{FF2B5EF4-FFF2-40B4-BE49-F238E27FC236}">
                <a16:creationId xmlns:a16="http://schemas.microsoft.com/office/drawing/2014/main" id="{0D628445-9FFC-85E5-C167-BCECC4F3F8FE}"/>
              </a:ext>
              <a:ext uri="{C183D7F6-B498-43B3-948B-1728B52AA6E4}">
                <adec:decorative xmlns:adec="http://schemas.microsoft.com/office/drawing/2017/decorative" val="1"/>
              </a:ext>
            </a:extLst>
          </p:cNvPr>
          <p:cNvCxnSpPr>
            <a:cxnSpLocks/>
          </p:cNvCxnSpPr>
          <p:nvPr/>
        </p:nvCxnSpPr>
        <p:spPr>
          <a:xfrm>
            <a:off x="766763" y="1688533"/>
            <a:ext cx="0" cy="462794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467C0A7-4150-891C-620E-647505561C3B}"/>
              </a:ext>
            </a:extLst>
          </p:cNvPr>
          <p:cNvSpPr/>
          <p:nvPr/>
        </p:nvSpPr>
        <p:spPr>
          <a:xfrm>
            <a:off x="6239551" y="2289113"/>
            <a:ext cx="5213467" cy="377738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t"/>
          <a:lstStyle/>
          <a:p>
            <a:pPr>
              <a:lnSpc>
                <a:spcPct val="85000"/>
              </a:lnSpc>
              <a:spcAft>
                <a:spcPts val="600"/>
              </a:spcAft>
            </a:pPr>
            <a:r>
              <a:rPr lang="en-AU" sz="1400" b="1">
                <a:solidFill>
                  <a:schemeClr val="bg1"/>
                </a:solidFill>
              </a:rPr>
              <a:t>Additionally, the analysis identifies whether these insights relate to the progress reporting process, progress audit process, or both. The insights are presented in no particular order, and conflicting views between what did or didn’t work well may appear, reflecting the diverse perspectives within defined entities.</a:t>
            </a:r>
          </a:p>
          <a:p>
            <a:pPr>
              <a:lnSpc>
                <a:spcPct val="85000"/>
              </a:lnSpc>
              <a:spcAft>
                <a:spcPts val="600"/>
              </a:spcAft>
            </a:pPr>
            <a:r>
              <a:rPr lang="en-AU" sz="1400" b="1">
                <a:solidFill>
                  <a:schemeClr val="bg1"/>
                </a:solidFill>
              </a:rPr>
              <a:t>These insights provide an understanding of the experience of defined entities about what worked or didn’t work well with the progress reporting and progress audit processes. They form the foundation for the potential strategic and tactical opportunities for CGEPS to prioritise, subject to its resource availability and staffing capacity .</a:t>
            </a:r>
            <a:endParaRPr lang="en-US" sz="1400" b="1">
              <a:solidFill>
                <a:schemeClr val="bg1"/>
              </a:solidFill>
            </a:endParaRPr>
          </a:p>
          <a:p>
            <a:pPr>
              <a:lnSpc>
                <a:spcPct val="85000"/>
              </a:lnSpc>
              <a:spcAft>
                <a:spcPts val="600"/>
              </a:spcAft>
            </a:pPr>
            <a:r>
              <a:rPr lang="en-US" sz="1400" b="1">
                <a:solidFill>
                  <a:schemeClr val="bg1"/>
                </a:solidFill>
              </a:rPr>
              <a:t>While this section provides an accurate representation of the challenges identified by participants, there may be  inconsistencies and differences in views and experiences across the feedback that was provided. Nonetheless, it's important to understand where defined entities are unable to find what they need or where our communications have not sunk in, in order to improve these going forward. </a:t>
            </a:r>
            <a:endParaRPr lang="en-AU" sz="1400" b="1">
              <a:solidFill>
                <a:schemeClr val="bg1"/>
              </a:solidFill>
            </a:endParaRPr>
          </a:p>
        </p:txBody>
      </p:sp>
      <p:sp>
        <p:nvSpPr>
          <p:cNvPr id="3" name="Slide Number Placeholder 2">
            <a:extLst>
              <a:ext uri="{FF2B5EF4-FFF2-40B4-BE49-F238E27FC236}">
                <a16:creationId xmlns:a16="http://schemas.microsoft.com/office/drawing/2014/main" id="{F6E200B0-B20C-5095-8C10-76D45F7815E3}"/>
              </a:ext>
            </a:extLst>
          </p:cNvPr>
          <p:cNvSpPr>
            <a:spLocks noGrp="1"/>
          </p:cNvSpPr>
          <p:nvPr>
            <p:ph type="sldNum" sz="quarter" idx="15"/>
          </p:nvPr>
        </p:nvSpPr>
        <p:spPr/>
        <p:txBody>
          <a:bodyPr/>
          <a:lstStyle/>
          <a:p>
            <a:fld id="{F5AEA0E0-5CC6-4BD0-905C-A0021E419432}" type="slidenum">
              <a:rPr lang="en-AU" smtClean="0"/>
              <a:pPr/>
              <a:t>9</a:t>
            </a:fld>
            <a:endParaRPr lang="en-AU"/>
          </a:p>
        </p:txBody>
      </p:sp>
    </p:spTree>
    <p:extLst>
      <p:ext uri="{BB962C8B-B14F-4D97-AF65-F5344CB8AC3E}">
        <p14:creationId xmlns:p14="http://schemas.microsoft.com/office/powerpoint/2010/main" val="42336306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48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m&lt;/m_strFormatTime&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2&quot;&gt;&lt;elem m_fUsage=&quot;6.44028277834880125141E+00&quot;&gt;&lt;m_msothmcolidx val=&quot;0&quot;/&gt;&lt;m_rgb r=&quot;EB&quot; g=&quot;4C&quot; b=&quot;22&quot;/&gt;&lt;/elem&gt;&lt;elem m_fUsage=&quot;2.25203648731682148920E+00&quot;&gt;&lt;m_msothmcolidx val=&quot;0&quot;/&gt;&lt;m_rgb r=&quot;21&quot; g=&quot;A1&quot; b=&quot;FF&quot;/&gt;&lt;/elem&gt;&lt;elem m_fUsage=&quot;1.00046120560020512791E+00&quot;&gt;&lt;m_msothmcolidx val=&quot;0&quot;/&gt;&lt;m_rgb r=&quot;00&quot; g=&quot;28&quot; b=&quot;46&quot;/&gt;&lt;/elem&gt;&lt;elem m_fUsage=&quot;2.45849303794586082628E-01&quot;&gt;&lt;m_msothmcolidx val=&quot;0&quot;/&gt;&lt;m_rgb r=&quot;7B&quot; g=&quot;8D&quot; b=&quot;A7&quot;/&gt;&lt;/elem&gt;&lt;elem m_fUsage=&quot;4.18534472082346190036E-02&quot;&gt;&lt;m_msothmcolidx val=&quot;0&quot;/&gt;&lt;m_rgb r=&quot;0C&quot; g=&quot;A1&quot; b=&quot;8C&quot;/&gt;&lt;/elem&gt;&lt;elem m_fUsage=&quot;1.16366707788631649351E-02&quot;&gt;&lt;m_msothmcolidx val=&quot;0&quot;/&gt;&lt;m_rgb r=&quot;70&quot; g=&quot;30&quot; b=&quot;A0&quot;/&gt;&lt;/elem&gt;&lt;elem m_fUsage=&quot;7.85516721127895063692E-03&quot;&gt;&lt;m_msothmcolidx val=&quot;0&quot;/&gt;&lt;m_rgb r=&quot;00&quot; g=&quot;91&quot; b=&quot;7F&quot;/&gt;&lt;/elem&gt;&lt;elem m_fUsage=&quot;6.49437254730821715126E-06&quot;&gt;&lt;m_msothmcolidx val=&quot;0&quot;/&gt;&lt;m_rgb r=&quot;E1&quot; g=&quot;E5&quot; b=&quot;EB&quot;/&gt;&lt;/elem&gt;&lt;elem m_fUsage=&quot;3.22924601799856491032E-06&quot;&gt;&lt;m_msothmcolidx val=&quot;0&quot;/&gt;&lt;m_rgb r=&quot;28&quot; g=&quot;A1&quot; b=&quot;A9&quot;/&gt;&lt;/elem&gt;&lt;elem m_fUsage=&quot;2.61568927457883781029E-06&quot;&gt;&lt;m_msothmcolidx val=&quot;0&quot;/&gt;&lt;m_rgb r=&quot;0F&quot; g=&quot;A1&quot; b=&quot;8D&quot;/&gt;&lt;/elem&gt;&lt;elem m_fUsage=&quot;2.35412034712095402926E-06&quot;&gt;&lt;m_msothmcolidx val=&quot;0&quot;/&gt;&lt;m_rgb r=&quot;5F&quot; g=&quot;33&quot; b=&quot;8E&quot;/&gt;&lt;/elem&gt;&lt;elem m_fUsage=&quot;1.12596846425487650543E-06&quot;&gt;&lt;m_msothmcolidx val=&quot;0&quot;/&gt;&lt;m_rgb r=&quot;7A&quot; g=&quot;FD&quot; b=&quot;4B&quot;/&gt;&lt;/elem&gt;&lt;/m_vecMRU&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SLIDEHUBID" val="826952172232794563892452187858179858297531517623905020798665"/>
  <p:tag name="SLIDEHUBUPDATETIME" val="2023-07-17 06:04:12.675"/>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KM-QUALITY-SLIDE" val="2024-10-25 17:59:41"/>
  <p:tag name="KM-CONTENT-SLIDE" val="2024-10-25 18:00:36"/>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KM-QUALITY-SLIDE" val="2024-10-25 17:59:41"/>
  <p:tag name="KM-CONTENT-SLIDE" val="2024-10-25 18:00:36"/>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KM-QUALITY-SLIDE" val="2024-10-25 17:59:41"/>
  <p:tag name="KM-CONTENT-SLIDE" val="2024-10-25 18:00:36"/>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KM-QUALITY-SLIDE" val="2024-10-25 17:59:41"/>
  <p:tag name="KM-CONTENT-SLIDE" val="2024-10-25 18:00:36"/>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KM-QUALITY-SLIDE" val="2024-10-25 17:59:41"/>
  <p:tag name="KM-CONTENT-SLIDE" val="2024-10-25 18:00:36"/>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KM-QUALITY-SLIDE" val="2024-10-25 17:59:41"/>
  <p:tag name="KM-CONTENT-SLIDE" val="2024-10-25 18:00:36"/>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KM-QUALITY-SLIDE" val="2024-10-25 17:59:41"/>
  <p:tag name="KM-CONTENT-SLIDE" val="2024-10-25 18:00:36"/>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KM-QUALITY-SLIDE" val="2024-10-25 17:59:41"/>
  <p:tag name="KM-CONTENT-SLIDE" val="2024-10-25 18:00:36"/>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KM-CONTENT-SLIDE" val="2024-10-25 18:00:36"/>
  <p:tag name="KM-QUALITY-SLIDE" val="2024-10-25 17:59:41"/>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Right Lane">
  <a:themeElements>
    <a:clrScheme name="Right Lane">
      <a:dk1>
        <a:srgbClr val="000000"/>
      </a:dk1>
      <a:lt1>
        <a:srgbClr val="FFFFFF"/>
      </a:lt1>
      <a:dk2>
        <a:srgbClr val="FFFFFF"/>
      </a:dk2>
      <a:lt2>
        <a:srgbClr val="E5EAEC"/>
      </a:lt2>
      <a:accent1>
        <a:srgbClr val="002846"/>
      </a:accent1>
      <a:accent2>
        <a:srgbClr val="07A2C3"/>
      </a:accent2>
      <a:accent3>
        <a:srgbClr val="F299C1"/>
      </a:accent3>
      <a:accent4>
        <a:srgbClr val="FAAD6D"/>
      </a:accent4>
      <a:accent5>
        <a:srgbClr val="B5BFCE"/>
      </a:accent5>
      <a:accent6>
        <a:srgbClr val="00B06E"/>
      </a:accent6>
      <a:hlink>
        <a:srgbClr val="00B16E"/>
      </a:hlink>
      <a:folHlink>
        <a:srgbClr val="03815E"/>
      </a:folHlink>
    </a:clrScheme>
    <a:fontScheme name="Custom 1">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AAE6E"/>
    </a:custClr>
    <a:custClr name="Blue">
      <a:srgbClr val="5A9BD5"/>
    </a:custClr>
    <a:custClr name="Grey">
      <a:srgbClr val="B5BFCF"/>
    </a:custClr>
    <a:custClr name="Dark Blue">
      <a:srgbClr val="032745"/>
    </a:custClr>
    <a:custClr name="Green">
      <a:srgbClr val="0FB16E"/>
    </a:custClr>
    <a:custClr name="Pale Green">
      <a:srgbClr val="CEEEE0"/>
    </a:custClr>
  </a:custClrLst>
  <a:extLst>
    <a:ext uri="{05A4C25C-085E-4340-85A3-A5531E510DB2}">
      <thm15:themeFamily xmlns:thm15="http://schemas.microsoft.com/office/thememl/2012/main" name="Right Lane-PowerPoint template.potx" id="{C5973DA6-6807-4174-930E-6414CE9DB43B}" vid="{1661BF2E-8F2F-4921-8630-BDB9F2C10979}"/>
    </a:ext>
  </a:extLst>
</a:theme>
</file>

<file path=ppt/theme/theme2.xml><?xml version="1.0" encoding="utf-8"?>
<a:theme xmlns:a="http://schemas.openxmlformats.org/drawingml/2006/main" name="2_Right Lane">
  <a:themeElements>
    <a:clrScheme name="Right Lane">
      <a:dk1>
        <a:srgbClr val="000000"/>
      </a:dk1>
      <a:lt1>
        <a:srgbClr val="FFFFFF"/>
      </a:lt1>
      <a:dk2>
        <a:srgbClr val="FFFFFF"/>
      </a:dk2>
      <a:lt2>
        <a:srgbClr val="E5EAEC"/>
      </a:lt2>
      <a:accent1>
        <a:srgbClr val="002846"/>
      </a:accent1>
      <a:accent2>
        <a:srgbClr val="07A2C3"/>
      </a:accent2>
      <a:accent3>
        <a:srgbClr val="F299C1"/>
      </a:accent3>
      <a:accent4>
        <a:srgbClr val="FAAD6D"/>
      </a:accent4>
      <a:accent5>
        <a:srgbClr val="B5BFCE"/>
      </a:accent5>
      <a:accent6>
        <a:srgbClr val="00B06E"/>
      </a:accent6>
      <a:hlink>
        <a:srgbClr val="00B16E"/>
      </a:hlink>
      <a:folHlink>
        <a:srgbClr val="03815E"/>
      </a:folHlink>
    </a:clrScheme>
    <a:fontScheme name="Custom 1">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AAE6E"/>
    </a:custClr>
    <a:custClr name="Blue">
      <a:srgbClr val="5A9BD5"/>
    </a:custClr>
    <a:custClr name="Grey">
      <a:srgbClr val="B5BFCF"/>
    </a:custClr>
    <a:custClr name="Dark Blue">
      <a:srgbClr val="032745"/>
    </a:custClr>
    <a:custClr name="Green">
      <a:srgbClr val="0FB16E"/>
    </a:custClr>
    <a:custClr name="Pale Green">
      <a:srgbClr val="CEEEE0"/>
    </a:custClr>
  </a:custClrLst>
  <a:extLst>
    <a:ext uri="{05A4C25C-085E-4340-85A3-A5531E510DB2}">
      <thm15:themeFamily xmlns:thm15="http://schemas.microsoft.com/office/thememl/2012/main" name="Right Lane-PowerPoint template.potx" id="{C5973DA6-6807-4174-930E-6414CE9DB43B}" vid="{1661BF2E-8F2F-4921-8630-BDB9F2C10979}"/>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ission Slides - Template(2).POTX" id="{105CBD96-4657-46A5-ACE1-C00C441505AB}" vid="{52959295-2E32-43BD-BCD9-4C66DBE660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FE4B39DE-1CF0-4549-BC28-FCA9DA871C80}">
  <we:reference id="wa200005701" version="1.0.0.1" store="en-US" storeType="OMEX"/>
  <we:alternateReferences>
    <we:reference id="wa200005701" version="1.0.0.1" store="WA200005701" storeType="OMEX"/>
  </we:alternateReferences>
  <we:properties>
    <we:property name="Office.AutoShowTaskpaneWithDocument" value="true"/>
  </we:properties>
  <we:bindings/>
  <we:snapshot xmlns:r="http://schemas.openxmlformats.org/officeDocument/2006/relationships"/>
</we:webextension>
</file>

<file path=ppt/webextensions/webextension2.xml><?xml version="1.0" encoding="utf-8"?>
<we:webextension xmlns:we="http://schemas.microsoft.com/office/webextensions/webextension/2010/11" id="{69E1F170-BFB7-6942-8BB4-487A4B9CF675}">
  <we:reference id="wa200001625" version="1.0.0.7" store="en-US" storeType="OMEX"/>
  <we:alternateReferences>
    <we:reference id="WA200001625" version="1.0.0.7" store=""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5DF7B4C3396B4DA0F821E47AA844D3" ma:contentTypeVersion="26" ma:contentTypeDescription="Create a new document." ma:contentTypeScope="" ma:versionID="a84452663b352aab70d8919d62b23749">
  <xsd:schema xmlns:xsd="http://www.w3.org/2001/XMLSchema" xmlns:xs="http://www.w3.org/2001/XMLSchema" xmlns:p="http://schemas.microsoft.com/office/2006/metadata/properties" xmlns:ns2="50f00e27-c35f-46eb-9301-c9e2bd24673f" xmlns:ns3="27cb37dd-16a1-4d7b-8276-5c0e4168f63b" xmlns:ns4="5ce0f2b5-5be5-4508-bce9-d7011ece0659" targetNamespace="http://schemas.microsoft.com/office/2006/metadata/properties" ma:root="true" ma:fieldsID="bec87a90878aeecb994ddb9ee8637ae3" ns2:_="" ns3:_="" ns4:_="">
    <xsd:import namespace="50f00e27-c35f-46eb-9301-c9e2bd24673f"/>
    <xsd:import namespace="27cb37dd-16a1-4d7b-8276-5c0e4168f63b"/>
    <xsd:import namespace="5ce0f2b5-5be5-4508-bce9-d7011ece06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TRIMstatus" minOccurs="0"/>
                <xsd:element ref="ns2:TRIMreference"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00e27-c35f-46eb-9301-c9e2bd2467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24e156-28e6-48ad-9c0f-4171595c9d94" ma:termSetId="09814cd3-568e-fe90-9814-8d621ff8fb84" ma:anchorId="fba54fb3-c3e1-fe81-a776-ca4b69148c4d" ma:open="true" ma:isKeyword="false">
      <xsd:complexType>
        <xsd:sequence>
          <xsd:element ref="pc:Terms" minOccurs="0" maxOccurs="1"/>
        </xsd:sequence>
      </xsd:complexType>
    </xsd:element>
    <xsd:element name="TRIMstatus" ma:index="24" nillable="true" ma:displayName="TRIM status" ma:description="Use to tag files to be TRIMed." ma:format="Dropdown" ma:indexed="true" ma:internalName="TRIMstatus">
      <xsd:simpleType>
        <xsd:union memberTypes="dms:Text">
          <xsd:simpleType>
            <xsd:restriction base="dms:Choice">
              <xsd:enumeration value="Add to TRIM"/>
              <xsd:enumeration value="In TRIM"/>
            </xsd:restriction>
          </xsd:simpleType>
        </xsd:union>
      </xsd:simpleType>
    </xsd:element>
    <xsd:element name="TRIMreference" ma:index="25" nillable="true" ma:displayName="TRIM reference" ma:description="reference number of the item once added to TRIM" ma:format="Dropdown" ma:internalName="TRIMreference">
      <xsd:simpleType>
        <xsd:restriction base="dms:Text">
          <xsd:maxLength value="255"/>
        </xsd:restriction>
      </xsd:simpleType>
    </xsd:element>
    <xsd:element name="_Flow_SignoffStatus" ma:index="26" nillable="true" ma:displayName="Sign-off status" ma:internalName="Sign_x002d_off_x0020_status">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cb37dd-16a1-4d7b-8276-5c0e4168f63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e0f2b5-5be5-4508-bce9-d7011ece065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f6a2839-b962-4dc1-b61e-14f2804e3be3}" ma:internalName="TaxCatchAll" ma:showField="CatchAllData" ma:web="27cb37dd-16a1-4d7b-8276-5c0e4168f6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f00e27-c35f-46eb-9301-c9e2bd24673f">
      <Terms xmlns="http://schemas.microsoft.com/office/infopath/2007/PartnerControls"/>
    </lcf76f155ced4ddcb4097134ff3c332f>
    <TaxCatchAll xmlns="5ce0f2b5-5be5-4508-bce9-d7011ece0659"/>
    <_Flow_SignoffStatus xmlns="50f00e27-c35f-46eb-9301-c9e2bd24673f" xsi:nil="true"/>
    <TRIMstatus xmlns="50f00e27-c35f-46eb-9301-c9e2bd24673f" xsi:nil="true"/>
    <TRIMreference xmlns="50f00e27-c35f-46eb-9301-c9e2bd24673f" xsi:nil="true"/>
  </documentManagement>
</p:properties>
</file>

<file path=customXml/itemProps1.xml><?xml version="1.0" encoding="utf-8"?>
<ds:datastoreItem xmlns:ds="http://schemas.openxmlformats.org/officeDocument/2006/customXml" ds:itemID="{248B21F4-16F6-41E1-85E0-933BF97D5538}">
  <ds:schemaRefs>
    <ds:schemaRef ds:uri="http://schemas.microsoft.com/sharepoint/v3/contenttype/forms"/>
  </ds:schemaRefs>
</ds:datastoreItem>
</file>

<file path=customXml/itemProps2.xml><?xml version="1.0" encoding="utf-8"?>
<ds:datastoreItem xmlns:ds="http://schemas.openxmlformats.org/officeDocument/2006/customXml" ds:itemID="{9990764F-34F3-4A91-BC6E-4E775C1553F9}">
  <ds:schemaRefs>
    <ds:schemaRef ds:uri="27cb37dd-16a1-4d7b-8276-5c0e4168f63b"/>
    <ds:schemaRef ds:uri="50f00e27-c35f-46eb-9301-c9e2bd24673f"/>
    <ds:schemaRef ds:uri="5ce0f2b5-5be5-4508-bce9-d7011ece06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80F9B0-99EB-43B1-9639-CE43D88A9A09}">
  <ds:schemaRefs>
    <ds:schemaRef ds:uri="http://purl.org/dc/terms/"/>
    <ds:schemaRef ds:uri="http://schemas.openxmlformats.org/package/2006/metadata/core-properties"/>
    <ds:schemaRef ds:uri="50f00e27-c35f-46eb-9301-c9e2bd24673f"/>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5ce0f2b5-5be5-4508-bce9-d7011ece0659"/>
    <ds:schemaRef ds:uri="27cb37dd-16a1-4d7b-8276-5c0e4168f63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TotalTime>
  <Words>17234</Words>
  <Application>Microsoft Office PowerPoint</Application>
  <PresentationFormat>Widescreen</PresentationFormat>
  <Paragraphs>1794</Paragraphs>
  <Slides>51</Slides>
  <Notes>50</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51</vt:i4>
      </vt:variant>
    </vt:vector>
  </HeadingPairs>
  <TitlesOfParts>
    <vt:vector size="63" baseType="lpstr">
      <vt:lpstr>Aptos</vt:lpstr>
      <vt:lpstr>Arial</vt:lpstr>
      <vt:lpstr>Arial Black</vt:lpstr>
      <vt:lpstr>Arial,Sans-Serif</vt:lpstr>
      <vt:lpstr>Calibri</vt:lpstr>
      <vt:lpstr>Roboto</vt:lpstr>
      <vt:lpstr>Tenorite</vt:lpstr>
      <vt:lpstr>VIC</vt:lpstr>
      <vt:lpstr>1_Right Lane</vt:lpstr>
      <vt:lpstr>2_Right Lane</vt:lpstr>
      <vt:lpstr>1_Office Theme</vt:lpstr>
      <vt:lpstr>think-cell Slide</vt:lpstr>
      <vt:lpstr>Commission for Gender Equality in the Public Sector (CGEPS) Progress Reporting and Audit Processes Review</vt:lpstr>
      <vt:lpstr>Overview and content</vt:lpstr>
      <vt:lpstr>Context</vt:lpstr>
      <vt:lpstr>Gender equality remains a global challenge, with Australia making significant strides through Victoria’s Gender Equality Act 2020</vt:lpstr>
      <vt:lpstr>A key responsibility for CGEPS is monitoring the progress of defined entities under the Gender Equality Act, with 282 entities participating in the 2023 reporting cycle</vt:lpstr>
      <vt:lpstr>This project has engaged substantially with defined entities to review the effectiveness of the progress reporting and progress audit processes</vt:lpstr>
      <vt:lpstr>Progress reporting and progress audit process review</vt:lpstr>
      <vt:lpstr>Consultation themes</vt:lpstr>
      <vt:lpstr>Overview </vt:lpstr>
      <vt:lpstr>Right Lane Consulting has developed a success factors framework that will inform the structure of our analysis</vt:lpstr>
      <vt:lpstr>What worked  well with progress reporting and progress audit processes?</vt:lpstr>
      <vt:lpstr>Through consultation, 20 themes were identified, presenting the areas that worked well with the progress reporting and audit processes, enabled by defined entities or CGEPS</vt:lpstr>
      <vt:lpstr>Insights from consultation with defined entities and CGEPS on what worked well with the progress reporting and progress audit processes </vt:lpstr>
      <vt:lpstr>Insights from consultation with defined entities and CGEPS on what worked well with the progress reporting and progress audit processes</vt:lpstr>
      <vt:lpstr>Insights from consultation with defined entities and CGEPS on what worked well with the progress reporting and progress audit processes</vt:lpstr>
      <vt:lpstr>Insights from consultation with defined entities and CGEPS on what worked well with the progress reporting and progress audit processes </vt:lpstr>
      <vt:lpstr>Insights from consultation with defined entities and CGEPS on what worked well with the progress reporting and progress audit processes</vt:lpstr>
      <vt:lpstr>Insights from consultation with defined entities and CGEPS on what worked well with the progress reporting and progress audit processes </vt:lpstr>
      <vt:lpstr>Insights from consultation with defined entities and CGEPS on what worked well with the progress reporting and progress audit processes</vt:lpstr>
      <vt:lpstr>Insights from consultation with defined entities and CGEPS on what worked well with the progress reporting and progress audit processes</vt:lpstr>
      <vt:lpstr>What didn't work well with progress reporting and progress audit processes?</vt:lpstr>
      <vt:lpstr>Consultation with defined entities and CGEPS has revealed 27 areas that require more focus both by defined entities and CGEPS</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 </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vt:lpstr>
      <vt:lpstr>Insights from consultation with defined entities and CGEPS on what didn’t work well with the progress reporting and progress audit processes</vt:lpstr>
      <vt:lpstr>Survey outcome commentary</vt:lpstr>
      <vt:lpstr>Overview </vt:lpstr>
      <vt:lpstr>High-level insights were identified from CGEPS’ progress reporting survey with defined entities, focusing on what did/didn’t work well</vt:lpstr>
      <vt:lpstr>High-level insights were identified from CGEPS’ progress audit survey with defined entities, focusing on what did/didn’t work well </vt:lpstr>
      <vt:lpstr>Opportunities to address challenges with progress reporting and progress audit processes</vt:lpstr>
      <vt:lpstr>Overview </vt:lpstr>
      <vt:lpstr>Proposed list of strategic and tactical opportunities</vt:lpstr>
      <vt:lpstr>The strategic opportunities identified strive for the progress reporting and progress audit processes to be more reflective of practical realities on the ground</vt:lpstr>
      <vt:lpstr>The tactical opportunities are considered to enhance the efficiency and effectiveness of progress reporting and progress audit processes (1 of 2)</vt:lpstr>
      <vt:lpstr>The tactical opportunities are considered to enhance the efficiency and effectiveness of progress reporting and progress audit processes (2 of 2) </vt:lpstr>
      <vt:lpstr>Priority list of actions</vt:lpstr>
      <vt:lpstr>The Commission is addressing priority improvements, with some actions implemented immediately and others requiring longer-term planning and effort</vt:lpstr>
      <vt:lpstr>The Commission strongly encourages leaders from defined entities to take action on identified priorities for the next reporting cycle and beyond</vt:lpstr>
      <vt:lpstr>Appendix</vt:lpstr>
      <vt:lpstr>13 defined entities from various sectors and metro/regional locations of different sizes participated in four progress reporting focus groups</vt:lpstr>
      <vt:lpstr>11 defined entities from various sectors and metro/regional locations of different sizes participated in four progress audit focus groups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CGEPS progress reporting, lapsing funding evaluation, strategic planning and Resource development</dc:title>
  <dc:creator>Alex Shen</dc:creator>
  <cp:lastModifiedBy>Andrew Elkson (CGEPS)</cp:lastModifiedBy>
  <cp:revision>4</cp:revision>
  <cp:lastPrinted>2024-12-04T22:18:43Z</cp:lastPrinted>
  <dcterms:created xsi:type="dcterms:W3CDTF">2024-07-02T09:46:18Z</dcterms:created>
  <dcterms:modified xsi:type="dcterms:W3CDTF">2025-02-03T00:40:52Z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c78dfee-fd92-456a-b3da-0a4e21f248e6_Enabled">
    <vt:lpwstr>true</vt:lpwstr>
  </property>
  <property fmtid="{D5CDD505-2E9C-101B-9397-08002B2CF9AE}" pid="3" name="MSIP_Label_7c78dfee-fd92-456a-b3da-0a4e21f248e6_SetDate">
    <vt:lpwstr>2024-07-02T10:08:14Z</vt:lpwstr>
  </property>
  <property fmtid="{D5CDD505-2E9C-101B-9397-08002B2CF9AE}" pid="4" name="MSIP_Label_7c78dfee-fd92-456a-b3da-0a4e21f248e6_Method">
    <vt:lpwstr>Standard</vt:lpwstr>
  </property>
  <property fmtid="{D5CDD505-2E9C-101B-9397-08002B2CF9AE}" pid="5" name="MSIP_Label_7c78dfee-fd92-456a-b3da-0a4e21f248e6_Name">
    <vt:lpwstr>7c78dfee-fd92-456a-b3da-0a4e21f248e6</vt:lpwstr>
  </property>
  <property fmtid="{D5CDD505-2E9C-101B-9397-08002B2CF9AE}" pid="6" name="MSIP_Label_7c78dfee-fd92-456a-b3da-0a4e21f248e6_SiteId">
    <vt:lpwstr>2b9e1c22-8695-4e60-8151-3bafb689817e</vt:lpwstr>
  </property>
  <property fmtid="{D5CDD505-2E9C-101B-9397-08002B2CF9AE}" pid="7" name="MSIP_Label_7c78dfee-fd92-456a-b3da-0a4e21f248e6_ActionId">
    <vt:lpwstr>3cd5d9d3-7fd7-40d5-a966-abb60bff292b</vt:lpwstr>
  </property>
  <property fmtid="{D5CDD505-2E9C-101B-9397-08002B2CF9AE}" pid="8" name="MSIP_Label_7c78dfee-fd92-456a-b3da-0a4e21f248e6_ContentBits">
    <vt:lpwstr>0</vt:lpwstr>
  </property>
  <property fmtid="{D5CDD505-2E9C-101B-9397-08002B2CF9AE}" pid="9" name="ContentTypeId">
    <vt:lpwstr>0x010100555DF7B4C3396B4DA0F821E47AA844D3</vt:lpwstr>
  </property>
  <property fmtid="{D5CDD505-2E9C-101B-9397-08002B2CF9AE}" pid="10" name="MediaServiceImageTags">
    <vt:lpwstr/>
  </property>
</Properties>
</file>